
<file path=[Content_Types].xml><?xml version="1.0" encoding="utf-8"?>
<Types xmlns="http://schemas.openxmlformats.org/package/2006/content-types">
  <Default Extension="gif" ContentType="image/gif"/>
  <Default Extension="glb" ContentType="model/gltf.binary"/>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
  </p:notesMasterIdLst>
  <p:sldIdLst>
    <p:sldId id="256" r:id="rId2"/>
    <p:sldId id="260" r:id="rId3"/>
    <p:sldId id="265" r:id="rId4"/>
    <p:sldId id="257" r:id="rId5"/>
    <p:sldId id="259" r:id="rId6"/>
    <p:sldId id="262" r:id="rId7"/>
    <p:sldId id="263" r:id="rId8"/>
    <p:sldId id="264" r:id="rId9"/>
    <p:sldId id="261" r:id="rId10"/>
  </p:sldIdLst>
  <p:sldSz cx="12192000" cy="6858000"/>
  <p:notesSz cx="6858000" cy="931386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453A0E0-8A98-4595-AA68-614808221D61}" v="226" dt="2023-12-05T16:28:59.76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7843" autoAdjust="0"/>
  </p:normalViewPr>
  <p:slideViewPr>
    <p:cSldViewPr snapToGrid="0">
      <p:cViewPr varScale="1">
        <p:scale>
          <a:sx n="72" d="100"/>
          <a:sy n="72" d="100"/>
        </p:scale>
        <p:origin x="1104"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6"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9CFBCA2-A856-4A91-B816-EE66BABB8BC8}" type="doc">
      <dgm:prSet loTypeId="urn:microsoft.com/office/officeart/2016/7/layout/LinearArrowProcessNumbered" loCatId="process" qsTypeId="urn:microsoft.com/office/officeart/2005/8/quickstyle/simple1" qsCatId="simple" csTypeId="urn:microsoft.com/office/officeart/2005/8/colors/colorful5" csCatId="colorful" phldr="1"/>
      <dgm:spPr/>
      <dgm:t>
        <a:bodyPr/>
        <a:lstStyle/>
        <a:p>
          <a:endParaRPr lang="en-CA"/>
        </a:p>
      </dgm:t>
    </dgm:pt>
    <dgm:pt modelId="{811891DD-0186-48E4-859A-5F7E6E9E36FB}">
      <dgm:prSet phldrT="[Text]" custT="1"/>
      <dgm:spPr/>
      <dgm:t>
        <a:bodyPr/>
        <a:lstStyle/>
        <a:p>
          <a:r>
            <a:rPr lang="en-CA" sz="2400" dirty="0"/>
            <a:t>Jun-Aug 2024 Preparation. Confirm participants. Confirm research objectives and plan.</a:t>
          </a:r>
        </a:p>
      </dgm:t>
    </dgm:pt>
    <dgm:pt modelId="{E3087689-F15E-46FF-9753-2407AD2D9024}" type="parTrans" cxnId="{71CE86DD-F899-43DC-82F8-34A6174F1291}">
      <dgm:prSet/>
      <dgm:spPr/>
      <dgm:t>
        <a:bodyPr/>
        <a:lstStyle/>
        <a:p>
          <a:endParaRPr lang="en-CA" sz="4800"/>
        </a:p>
      </dgm:t>
    </dgm:pt>
    <dgm:pt modelId="{F1A36541-E550-4D67-A22B-E8C0FB3AC0F4}" type="sibTrans" cxnId="{71CE86DD-F899-43DC-82F8-34A6174F1291}">
      <dgm:prSet phldrT="1" custT="1"/>
      <dgm:spPr/>
      <dgm:t>
        <a:bodyPr/>
        <a:lstStyle/>
        <a:p>
          <a:r>
            <a:rPr lang="en-CA" sz="8800"/>
            <a:t>1</a:t>
          </a:r>
        </a:p>
      </dgm:t>
    </dgm:pt>
    <dgm:pt modelId="{F6F5A612-36FC-43BC-9BCA-BE34059A7FA0}">
      <dgm:prSet phldrT="[Text]" custT="1"/>
      <dgm:spPr/>
      <dgm:t>
        <a:bodyPr/>
        <a:lstStyle/>
        <a:p>
          <a:r>
            <a:rPr lang="en-CA" sz="2400" dirty="0"/>
            <a:t>Sep-Dec 2024 Pre-production film workshops. Film. Present @ MARR Conference.</a:t>
          </a:r>
        </a:p>
      </dgm:t>
    </dgm:pt>
    <dgm:pt modelId="{2F410995-97A3-4BFF-874D-60675C80C7B6}" type="parTrans" cxnId="{24D2329A-418F-4034-916C-A3BE88799805}">
      <dgm:prSet/>
      <dgm:spPr/>
      <dgm:t>
        <a:bodyPr/>
        <a:lstStyle/>
        <a:p>
          <a:endParaRPr lang="en-CA" sz="4800"/>
        </a:p>
      </dgm:t>
    </dgm:pt>
    <dgm:pt modelId="{30366618-A38B-4FC3-9F78-3F4BB33F0B3B}" type="sibTrans" cxnId="{24D2329A-418F-4034-916C-A3BE88799805}">
      <dgm:prSet phldrT="2" custT="1"/>
      <dgm:spPr/>
      <dgm:t>
        <a:bodyPr/>
        <a:lstStyle/>
        <a:p>
          <a:r>
            <a:rPr lang="en-CA" sz="8800"/>
            <a:t>2</a:t>
          </a:r>
        </a:p>
      </dgm:t>
    </dgm:pt>
    <dgm:pt modelId="{F15684E9-88A1-4FD4-AC49-B23A540C1EEE}">
      <dgm:prSet phldrT="[Text]" custT="1"/>
      <dgm:spPr/>
      <dgm:t>
        <a:bodyPr/>
        <a:lstStyle/>
        <a:p>
          <a:r>
            <a:rPr lang="en-CA" sz="2400" dirty="0"/>
            <a:t>Jan-Aug 2025 Collate data. Focus group discussions. Data analysis. Post-production workshops.</a:t>
          </a:r>
        </a:p>
      </dgm:t>
    </dgm:pt>
    <dgm:pt modelId="{6BBBF5E9-F369-46FF-8252-438BD6DF5C70}" type="parTrans" cxnId="{81B17B63-D822-46B1-AE74-D63CE969E706}">
      <dgm:prSet/>
      <dgm:spPr/>
      <dgm:t>
        <a:bodyPr/>
        <a:lstStyle/>
        <a:p>
          <a:endParaRPr lang="en-CA" sz="4800"/>
        </a:p>
      </dgm:t>
    </dgm:pt>
    <dgm:pt modelId="{C1153A36-177B-447C-B7BF-4E10D3BA43CF}" type="sibTrans" cxnId="{81B17B63-D822-46B1-AE74-D63CE969E706}">
      <dgm:prSet phldrT="3" custT="1"/>
      <dgm:spPr/>
      <dgm:t>
        <a:bodyPr/>
        <a:lstStyle/>
        <a:p>
          <a:r>
            <a:rPr lang="en-CA" sz="8800"/>
            <a:t>3</a:t>
          </a:r>
        </a:p>
      </dgm:t>
    </dgm:pt>
    <dgm:pt modelId="{FA6A3A56-C606-4DB1-BCD0-22EBB0DBCBFC}">
      <dgm:prSet custT="1"/>
      <dgm:spPr/>
      <dgm:t>
        <a:bodyPr/>
        <a:lstStyle/>
        <a:p>
          <a:r>
            <a:rPr lang="en-CA" sz="2400" dirty="0"/>
            <a:t>Sep-Dec 2025 Edit film(s). Focus group discussions. Screen film. Education proposals. </a:t>
          </a:r>
        </a:p>
      </dgm:t>
    </dgm:pt>
    <dgm:pt modelId="{E0EFB97B-F795-4514-9424-CE8169A828B6}" type="parTrans" cxnId="{731CBEA8-BCE8-4A3F-AFBC-6BD87AA7BAE3}">
      <dgm:prSet/>
      <dgm:spPr/>
      <dgm:t>
        <a:bodyPr/>
        <a:lstStyle/>
        <a:p>
          <a:endParaRPr lang="en-CA" sz="4800"/>
        </a:p>
      </dgm:t>
    </dgm:pt>
    <dgm:pt modelId="{825E06F1-895E-4A9F-9C9C-9B1EBA8875B8}" type="sibTrans" cxnId="{731CBEA8-BCE8-4A3F-AFBC-6BD87AA7BAE3}">
      <dgm:prSet phldrT="4" custT="1"/>
      <dgm:spPr/>
      <dgm:t>
        <a:bodyPr/>
        <a:lstStyle/>
        <a:p>
          <a:r>
            <a:rPr lang="en-CA" sz="8800"/>
            <a:t>4</a:t>
          </a:r>
        </a:p>
      </dgm:t>
    </dgm:pt>
    <dgm:pt modelId="{62CCAF33-8438-486D-A2AD-22B748DBCE28}" type="pres">
      <dgm:prSet presAssocID="{19CFBCA2-A856-4A91-B816-EE66BABB8BC8}" presName="linearFlow" presStyleCnt="0">
        <dgm:presLayoutVars>
          <dgm:dir/>
          <dgm:animLvl val="lvl"/>
          <dgm:resizeHandles val="exact"/>
        </dgm:presLayoutVars>
      </dgm:prSet>
      <dgm:spPr/>
    </dgm:pt>
    <dgm:pt modelId="{41C85B93-5845-4F31-9F83-E076FF844AA2}" type="pres">
      <dgm:prSet presAssocID="{811891DD-0186-48E4-859A-5F7E6E9E36FB}" presName="compositeNode" presStyleCnt="0"/>
      <dgm:spPr/>
    </dgm:pt>
    <dgm:pt modelId="{4E5CA0FC-F53C-4E2B-BCDB-6FD181CB54DC}" type="pres">
      <dgm:prSet presAssocID="{811891DD-0186-48E4-859A-5F7E6E9E36FB}" presName="parTx" presStyleLbl="node1" presStyleIdx="0" presStyleCnt="0">
        <dgm:presLayoutVars>
          <dgm:chMax val="0"/>
          <dgm:chPref val="0"/>
          <dgm:bulletEnabled val="1"/>
        </dgm:presLayoutVars>
      </dgm:prSet>
      <dgm:spPr/>
    </dgm:pt>
    <dgm:pt modelId="{A72EDAE4-026D-4F7A-BD4A-E146E631166D}" type="pres">
      <dgm:prSet presAssocID="{811891DD-0186-48E4-859A-5F7E6E9E36FB}" presName="parSh" presStyleCnt="0"/>
      <dgm:spPr/>
    </dgm:pt>
    <dgm:pt modelId="{62B14A93-9B7A-448A-9511-6F693900C45A}" type="pres">
      <dgm:prSet presAssocID="{811891DD-0186-48E4-859A-5F7E6E9E36FB}" presName="lineNode" presStyleLbl="alignAccFollowNode1" presStyleIdx="0" presStyleCnt="12"/>
      <dgm:spPr/>
    </dgm:pt>
    <dgm:pt modelId="{C7958AE0-04A4-4517-9CF4-FB3C62BBDAAA}" type="pres">
      <dgm:prSet presAssocID="{811891DD-0186-48E4-859A-5F7E6E9E36FB}" presName="lineArrowNode" presStyleLbl="alignAccFollowNode1" presStyleIdx="1" presStyleCnt="12"/>
      <dgm:spPr/>
    </dgm:pt>
    <dgm:pt modelId="{0F84DB06-2F9A-4C4F-BFD6-89A609333817}" type="pres">
      <dgm:prSet presAssocID="{F1A36541-E550-4D67-A22B-E8C0FB3AC0F4}" presName="sibTransNodeCircle" presStyleLbl="alignNode1" presStyleIdx="0" presStyleCnt="4">
        <dgm:presLayoutVars>
          <dgm:chMax val="0"/>
          <dgm:bulletEnabled/>
        </dgm:presLayoutVars>
      </dgm:prSet>
      <dgm:spPr/>
    </dgm:pt>
    <dgm:pt modelId="{F5E41317-31E7-4C1F-86AD-3D75709C8392}" type="pres">
      <dgm:prSet presAssocID="{F1A36541-E550-4D67-A22B-E8C0FB3AC0F4}" presName="spacerBetweenCircleAndCallout" presStyleCnt="0">
        <dgm:presLayoutVars/>
      </dgm:prSet>
      <dgm:spPr/>
    </dgm:pt>
    <dgm:pt modelId="{06033E91-05F0-4690-A67E-B9F33AA62412}" type="pres">
      <dgm:prSet presAssocID="{811891DD-0186-48E4-859A-5F7E6E9E36FB}" presName="nodeText" presStyleLbl="alignAccFollowNode1" presStyleIdx="2" presStyleCnt="12">
        <dgm:presLayoutVars>
          <dgm:bulletEnabled val="1"/>
        </dgm:presLayoutVars>
      </dgm:prSet>
      <dgm:spPr/>
    </dgm:pt>
    <dgm:pt modelId="{01037C95-72D5-4003-A5F9-8ACCCEFF5A8E}" type="pres">
      <dgm:prSet presAssocID="{F1A36541-E550-4D67-A22B-E8C0FB3AC0F4}" presName="sibTransComposite" presStyleCnt="0"/>
      <dgm:spPr/>
    </dgm:pt>
    <dgm:pt modelId="{9025ABAD-EB1E-4ED2-A702-191B243AEC28}" type="pres">
      <dgm:prSet presAssocID="{F6F5A612-36FC-43BC-9BCA-BE34059A7FA0}" presName="compositeNode" presStyleCnt="0"/>
      <dgm:spPr/>
    </dgm:pt>
    <dgm:pt modelId="{83C0930F-4A0F-4FE3-9A3D-A46EE9EB1CB4}" type="pres">
      <dgm:prSet presAssocID="{F6F5A612-36FC-43BC-9BCA-BE34059A7FA0}" presName="parTx" presStyleLbl="node1" presStyleIdx="0" presStyleCnt="0">
        <dgm:presLayoutVars>
          <dgm:chMax val="0"/>
          <dgm:chPref val="0"/>
          <dgm:bulletEnabled val="1"/>
        </dgm:presLayoutVars>
      </dgm:prSet>
      <dgm:spPr/>
    </dgm:pt>
    <dgm:pt modelId="{630E9977-A06D-40CC-9C2B-83FAA6DD24F9}" type="pres">
      <dgm:prSet presAssocID="{F6F5A612-36FC-43BC-9BCA-BE34059A7FA0}" presName="parSh" presStyleCnt="0"/>
      <dgm:spPr/>
    </dgm:pt>
    <dgm:pt modelId="{58D23485-8E4E-4D9B-9C09-67047E220805}" type="pres">
      <dgm:prSet presAssocID="{F6F5A612-36FC-43BC-9BCA-BE34059A7FA0}" presName="lineNode" presStyleLbl="alignAccFollowNode1" presStyleIdx="3" presStyleCnt="12"/>
      <dgm:spPr/>
    </dgm:pt>
    <dgm:pt modelId="{D90B77FD-7473-49F0-BBB7-42F84B70A51A}" type="pres">
      <dgm:prSet presAssocID="{F6F5A612-36FC-43BC-9BCA-BE34059A7FA0}" presName="lineArrowNode" presStyleLbl="alignAccFollowNode1" presStyleIdx="4" presStyleCnt="12"/>
      <dgm:spPr/>
    </dgm:pt>
    <dgm:pt modelId="{74F9F3E2-CA8B-4E18-BD51-142076B21853}" type="pres">
      <dgm:prSet presAssocID="{30366618-A38B-4FC3-9F78-3F4BB33F0B3B}" presName="sibTransNodeCircle" presStyleLbl="alignNode1" presStyleIdx="1" presStyleCnt="4">
        <dgm:presLayoutVars>
          <dgm:chMax val="0"/>
          <dgm:bulletEnabled/>
        </dgm:presLayoutVars>
      </dgm:prSet>
      <dgm:spPr/>
    </dgm:pt>
    <dgm:pt modelId="{4AD89463-98C2-4A01-8DDF-D9784D4698AD}" type="pres">
      <dgm:prSet presAssocID="{30366618-A38B-4FC3-9F78-3F4BB33F0B3B}" presName="spacerBetweenCircleAndCallout" presStyleCnt="0">
        <dgm:presLayoutVars/>
      </dgm:prSet>
      <dgm:spPr/>
    </dgm:pt>
    <dgm:pt modelId="{A979DB35-E41C-47CA-A6B4-EA4140CFA4E2}" type="pres">
      <dgm:prSet presAssocID="{F6F5A612-36FC-43BC-9BCA-BE34059A7FA0}" presName="nodeText" presStyleLbl="alignAccFollowNode1" presStyleIdx="5" presStyleCnt="12">
        <dgm:presLayoutVars>
          <dgm:bulletEnabled val="1"/>
        </dgm:presLayoutVars>
      </dgm:prSet>
      <dgm:spPr/>
    </dgm:pt>
    <dgm:pt modelId="{544E2332-0AE2-4ED0-8362-DF36282388EC}" type="pres">
      <dgm:prSet presAssocID="{30366618-A38B-4FC3-9F78-3F4BB33F0B3B}" presName="sibTransComposite" presStyleCnt="0"/>
      <dgm:spPr/>
    </dgm:pt>
    <dgm:pt modelId="{EA2560F8-4270-4870-981D-5F5805181064}" type="pres">
      <dgm:prSet presAssocID="{F15684E9-88A1-4FD4-AC49-B23A540C1EEE}" presName="compositeNode" presStyleCnt="0"/>
      <dgm:spPr/>
    </dgm:pt>
    <dgm:pt modelId="{A6064B05-86DD-4BE9-A821-252E08DB2D7C}" type="pres">
      <dgm:prSet presAssocID="{F15684E9-88A1-4FD4-AC49-B23A540C1EEE}" presName="parTx" presStyleLbl="node1" presStyleIdx="0" presStyleCnt="0">
        <dgm:presLayoutVars>
          <dgm:chMax val="0"/>
          <dgm:chPref val="0"/>
          <dgm:bulletEnabled val="1"/>
        </dgm:presLayoutVars>
      </dgm:prSet>
      <dgm:spPr/>
    </dgm:pt>
    <dgm:pt modelId="{EDA023E8-EFBF-4828-976B-E367AC0E7DC6}" type="pres">
      <dgm:prSet presAssocID="{F15684E9-88A1-4FD4-AC49-B23A540C1EEE}" presName="parSh" presStyleCnt="0"/>
      <dgm:spPr/>
    </dgm:pt>
    <dgm:pt modelId="{D6AF0524-D99B-4991-95A5-09F2150C3C5D}" type="pres">
      <dgm:prSet presAssocID="{F15684E9-88A1-4FD4-AC49-B23A540C1EEE}" presName="lineNode" presStyleLbl="alignAccFollowNode1" presStyleIdx="6" presStyleCnt="12"/>
      <dgm:spPr/>
    </dgm:pt>
    <dgm:pt modelId="{A414833F-9A6E-4768-9F93-013CD9225156}" type="pres">
      <dgm:prSet presAssocID="{F15684E9-88A1-4FD4-AC49-B23A540C1EEE}" presName="lineArrowNode" presStyleLbl="alignAccFollowNode1" presStyleIdx="7" presStyleCnt="12"/>
      <dgm:spPr/>
    </dgm:pt>
    <dgm:pt modelId="{CDCE80C3-888B-4259-AF68-E30678896842}" type="pres">
      <dgm:prSet presAssocID="{C1153A36-177B-447C-B7BF-4E10D3BA43CF}" presName="sibTransNodeCircle" presStyleLbl="alignNode1" presStyleIdx="2" presStyleCnt="4">
        <dgm:presLayoutVars>
          <dgm:chMax val="0"/>
          <dgm:bulletEnabled/>
        </dgm:presLayoutVars>
      </dgm:prSet>
      <dgm:spPr/>
    </dgm:pt>
    <dgm:pt modelId="{5073B7E6-7A80-4154-9EAF-72D7D11C24C5}" type="pres">
      <dgm:prSet presAssocID="{C1153A36-177B-447C-B7BF-4E10D3BA43CF}" presName="spacerBetweenCircleAndCallout" presStyleCnt="0">
        <dgm:presLayoutVars/>
      </dgm:prSet>
      <dgm:spPr/>
    </dgm:pt>
    <dgm:pt modelId="{20D54F41-4EFA-4C77-B2CB-BB389FF9CA38}" type="pres">
      <dgm:prSet presAssocID="{F15684E9-88A1-4FD4-AC49-B23A540C1EEE}" presName="nodeText" presStyleLbl="alignAccFollowNode1" presStyleIdx="8" presStyleCnt="12">
        <dgm:presLayoutVars>
          <dgm:bulletEnabled val="1"/>
        </dgm:presLayoutVars>
      </dgm:prSet>
      <dgm:spPr/>
    </dgm:pt>
    <dgm:pt modelId="{6E759A9C-0566-4452-B986-BB8171A4AD71}" type="pres">
      <dgm:prSet presAssocID="{C1153A36-177B-447C-B7BF-4E10D3BA43CF}" presName="sibTransComposite" presStyleCnt="0"/>
      <dgm:spPr/>
    </dgm:pt>
    <dgm:pt modelId="{66C66D54-B2D0-49D8-93A7-CFAC70983689}" type="pres">
      <dgm:prSet presAssocID="{FA6A3A56-C606-4DB1-BCD0-22EBB0DBCBFC}" presName="compositeNode" presStyleCnt="0"/>
      <dgm:spPr/>
    </dgm:pt>
    <dgm:pt modelId="{7FF48557-252C-4ED8-9460-E822D2614BC6}" type="pres">
      <dgm:prSet presAssocID="{FA6A3A56-C606-4DB1-BCD0-22EBB0DBCBFC}" presName="parTx" presStyleLbl="node1" presStyleIdx="0" presStyleCnt="0">
        <dgm:presLayoutVars>
          <dgm:chMax val="0"/>
          <dgm:chPref val="0"/>
          <dgm:bulletEnabled val="1"/>
        </dgm:presLayoutVars>
      </dgm:prSet>
      <dgm:spPr/>
    </dgm:pt>
    <dgm:pt modelId="{F58FF1AB-87F9-4814-8343-AA004900B32F}" type="pres">
      <dgm:prSet presAssocID="{FA6A3A56-C606-4DB1-BCD0-22EBB0DBCBFC}" presName="parSh" presStyleCnt="0"/>
      <dgm:spPr/>
    </dgm:pt>
    <dgm:pt modelId="{15A8624E-27BE-41FE-BC85-97134E497CA5}" type="pres">
      <dgm:prSet presAssocID="{FA6A3A56-C606-4DB1-BCD0-22EBB0DBCBFC}" presName="lineNode" presStyleLbl="alignAccFollowNode1" presStyleIdx="9" presStyleCnt="12"/>
      <dgm:spPr/>
    </dgm:pt>
    <dgm:pt modelId="{A6FE3A18-1AB4-40FC-B058-0DC1B3F92012}" type="pres">
      <dgm:prSet presAssocID="{FA6A3A56-C606-4DB1-BCD0-22EBB0DBCBFC}" presName="lineArrowNode" presStyleLbl="alignAccFollowNode1" presStyleIdx="10" presStyleCnt="12"/>
      <dgm:spPr/>
    </dgm:pt>
    <dgm:pt modelId="{6190F252-F7CA-4014-A138-586B3B47CF36}" type="pres">
      <dgm:prSet presAssocID="{825E06F1-895E-4A9F-9C9C-9B1EBA8875B8}" presName="sibTransNodeCircle" presStyleLbl="alignNode1" presStyleIdx="3" presStyleCnt="4">
        <dgm:presLayoutVars>
          <dgm:chMax val="0"/>
          <dgm:bulletEnabled/>
        </dgm:presLayoutVars>
      </dgm:prSet>
      <dgm:spPr/>
    </dgm:pt>
    <dgm:pt modelId="{33386EC1-5577-412C-A5A4-A99A43F351E5}" type="pres">
      <dgm:prSet presAssocID="{825E06F1-895E-4A9F-9C9C-9B1EBA8875B8}" presName="spacerBetweenCircleAndCallout" presStyleCnt="0">
        <dgm:presLayoutVars/>
      </dgm:prSet>
      <dgm:spPr/>
    </dgm:pt>
    <dgm:pt modelId="{341C05D8-132C-45A2-8523-305CB7C26A67}" type="pres">
      <dgm:prSet presAssocID="{FA6A3A56-C606-4DB1-BCD0-22EBB0DBCBFC}" presName="nodeText" presStyleLbl="alignAccFollowNode1" presStyleIdx="11" presStyleCnt="12">
        <dgm:presLayoutVars>
          <dgm:bulletEnabled val="1"/>
        </dgm:presLayoutVars>
      </dgm:prSet>
      <dgm:spPr/>
    </dgm:pt>
  </dgm:ptLst>
  <dgm:cxnLst>
    <dgm:cxn modelId="{010A8104-6EA1-4E9F-83D5-2A8C83C5EEDE}" type="presOf" srcId="{FA6A3A56-C606-4DB1-BCD0-22EBB0DBCBFC}" destId="{341C05D8-132C-45A2-8523-305CB7C26A67}" srcOrd="0" destOrd="0" presId="urn:microsoft.com/office/officeart/2016/7/layout/LinearArrowProcessNumbered"/>
    <dgm:cxn modelId="{8AAECC04-7050-4625-B2FD-A23C9D08F897}" type="presOf" srcId="{F1A36541-E550-4D67-A22B-E8C0FB3AC0F4}" destId="{0F84DB06-2F9A-4C4F-BFD6-89A609333817}" srcOrd="0" destOrd="0" presId="urn:microsoft.com/office/officeart/2016/7/layout/LinearArrowProcessNumbered"/>
    <dgm:cxn modelId="{1C9B593C-BCD6-4B9F-8C9F-1C42FED62D5B}" type="presOf" srcId="{19CFBCA2-A856-4A91-B816-EE66BABB8BC8}" destId="{62CCAF33-8438-486D-A2AD-22B748DBCE28}" srcOrd="0" destOrd="0" presId="urn:microsoft.com/office/officeart/2016/7/layout/LinearArrowProcessNumbered"/>
    <dgm:cxn modelId="{BBBCB060-AC70-498C-A6C5-F4228DA2A7A1}" type="presOf" srcId="{C1153A36-177B-447C-B7BF-4E10D3BA43CF}" destId="{CDCE80C3-888B-4259-AF68-E30678896842}" srcOrd="0" destOrd="0" presId="urn:microsoft.com/office/officeart/2016/7/layout/LinearArrowProcessNumbered"/>
    <dgm:cxn modelId="{81B17B63-D822-46B1-AE74-D63CE969E706}" srcId="{19CFBCA2-A856-4A91-B816-EE66BABB8BC8}" destId="{F15684E9-88A1-4FD4-AC49-B23A540C1EEE}" srcOrd="2" destOrd="0" parTransId="{6BBBF5E9-F369-46FF-8252-438BD6DF5C70}" sibTransId="{C1153A36-177B-447C-B7BF-4E10D3BA43CF}"/>
    <dgm:cxn modelId="{028C8E54-7FAD-4961-898D-D6A7ECF506AC}" type="presOf" srcId="{F15684E9-88A1-4FD4-AC49-B23A540C1EEE}" destId="{20D54F41-4EFA-4C77-B2CB-BB389FF9CA38}" srcOrd="0" destOrd="0" presId="urn:microsoft.com/office/officeart/2016/7/layout/LinearArrowProcessNumbered"/>
    <dgm:cxn modelId="{24D2329A-418F-4034-916C-A3BE88799805}" srcId="{19CFBCA2-A856-4A91-B816-EE66BABB8BC8}" destId="{F6F5A612-36FC-43BC-9BCA-BE34059A7FA0}" srcOrd="1" destOrd="0" parTransId="{2F410995-97A3-4BFF-874D-60675C80C7B6}" sibTransId="{30366618-A38B-4FC3-9F78-3F4BB33F0B3B}"/>
    <dgm:cxn modelId="{731CBEA8-BCE8-4A3F-AFBC-6BD87AA7BAE3}" srcId="{19CFBCA2-A856-4A91-B816-EE66BABB8BC8}" destId="{FA6A3A56-C606-4DB1-BCD0-22EBB0DBCBFC}" srcOrd="3" destOrd="0" parTransId="{E0EFB97B-F795-4514-9424-CE8169A828B6}" sibTransId="{825E06F1-895E-4A9F-9C9C-9B1EBA8875B8}"/>
    <dgm:cxn modelId="{838281DA-5963-4B0C-9D3E-C1E33C3B9847}" type="presOf" srcId="{30366618-A38B-4FC3-9F78-3F4BB33F0B3B}" destId="{74F9F3E2-CA8B-4E18-BD51-142076B21853}" srcOrd="0" destOrd="0" presId="urn:microsoft.com/office/officeart/2016/7/layout/LinearArrowProcessNumbered"/>
    <dgm:cxn modelId="{EE9AA5DB-9E8F-41C9-A456-2FE35CC94222}" type="presOf" srcId="{811891DD-0186-48E4-859A-5F7E6E9E36FB}" destId="{06033E91-05F0-4690-A67E-B9F33AA62412}" srcOrd="0" destOrd="0" presId="urn:microsoft.com/office/officeart/2016/7/layout/LinearArrowProcessNumbered"/>
    <dgm:cxn modelId="{71CE86DD-F899-43DC-82F8-34A6174F1291}" srcId="{19CFBCA2-A856-4A91-B816-EE66BABB8BC8}" destId="{811891DD-0186-48E4-859A-5F7E6E9E36FB}" srcOrd="0" destOrd="0" parTransId="{E3087689-F15E-46FF-9753-2407AD2D9024}" sibTransId="{F1A36541-E550-4D67-A22B-E8C0FB3AC0F4}"/>
    <dgm:cxn modelId="{17B844E7-56E9-43E9-9D2C-D35DB66BDA79}" type="presOf" srcId="{825E06F1-895E-4A9F-9C9C-9B1EBA8875B8}" destId="{6190F252-F7CA-4014-A138-586B3B47CF36}" srcOrd="0" destOrd="0" presId="urn:microsoft.com/office/officeart/2016/7/layout/LinearArrowProcessNumbered"/>
    <dgm:cxn modelId="{621677EB-1142-4751-AF6D-9ACAD08AAFDE}" type="presOf" srcId="{F6F5A612-36FC-43BC-9BCA-BE34059A7FA0}" destId="{A979DB35-E41C-47CA-A6B4-EA4140CFA4E2}" srcOrd="0" destOrd="0" presId="urn:microsoft.com/office/officeart/2016/7/layout/LinearArrowProcessNumbered"/>
    <dgm:cxn modelId="{A7A30A70-7A92-420C-AF3C-894A20704986}" type="presParOf" srcId="{62CCAF33-8438-486D-A2AD-22B748DBCE28}" destId="{41C85B93-5845-4F31-9F83-E076FF844AA2}" srcOrd="0" destOrd="0" presId="urn:microsoft.com/office/officeart/2016/7/layout/LinearArrowProcessNumbered"/>
    <dgm:cxn modelId="{62740C05-4277-46F0-8D25-904ADE42E646}" type="presParOf" srcId="{41C85B93-5845-4F31-9F83-E076FF844AA2}" destId="{4E5CA0FC-F53C-4E2B-BCDB-6FD181CB54DC}" srcOrd="0" destOrd="0" presId="urn:microsoft.com/office/officeart/2016/7/layout/LinearArrowProcessNumbered"/>
    <dgm:cxn modelId="{48B12F10-2752-4086-B15A-65251E5C5ABD}" type="presParOf" srcId="{41C85B93-5845-4F31-9F83-E076FF844AA2}" destId="{A72EDAE4-026D-4F7A-BD4A-E146E631166D}" srcOrd="1" destOrd="0" presId="urn:microsoft.com/office/officeart/2016/7/layout/LinearArrowProcessNumbered"/>
    <dgm:cxn modelId="{1CDDF0DA-AC47-464D-9E82-C618445784BF}" type="presParOf" srcId="{A72EDAE4-026D-4F7A-BD4A-E146E631166D}" destId="{62B14A93-9B7A-448A-9511-6F693900C45A}" srcOrd="0" destOrd="0" presId="urn:microsoft.com/office/officeart/2016/7/layout/LinearArrowProcessNumbered"/>
    <dgm:cxn modelId="{097ADCD1-9E95-4FF5-953A-108C3D2B3BDC}" type="presParOf" srcId="{A72EDAE4-026D-4F7A-BD4A-E146E631166D}" destId="{C7958AE0-04A4-4517-9CF4-FB3C62BBDAAA}" srcOrd="1" destOrd="0" presId="urn:microsoft.com/office/officeart/2016/7/layout/LinearArrowProcessNumbered"/>
    <dgm:cxn modelId="{4AFF2DCA-F06A-4B34-BC5B-A45EA508D2D2}" type="presParOf" srcId="{A72EDAE4-026D-4F7A-BD4A-E146E631166D}" destId="{0F84DB06-2F9A-4C4F-BFD6-89A609333817}" srcOrd="2" destOrd="0" presId="urn:microsoft.com/office/officeart/2016/7/layout/LinearArrowProcessNumbered"/>
    <dgm:cxn modelId="{8E831C96-F3DA-4FAE-98DB-7F1E3976F653}" type="presParOf" srcId="{A72EDAE4-026D-4F7A-BD4A-E146E631166D}" destId="{F5E41317-31E7-4C1F-86AD-3D75709C8392}" srcOrd="3" destOrd="0" presId="urn:microsoft.com/office/officeart/2016/7/layout/LinearArrowProcessNumbered"/>
    <dgm:cxn modelId="{5E2E26E1-59CE-47C4-B89C-38CB7D844762}" type="presParOf" srcId="{41C85B93-5845-4F31-9F83-E076FF844AA2}" destId="{06033E91-05F0-4690-A67E-B9F33AA62412}" srcOrd="2" destOrd="0" presId="urn:microsoft.com/office/officeart/2016/7/layout/LinearArrowProcessNumbered"/>
    <dgm:cxn modelId="{A2C5FF33-CEE3-4C64-9051-F1449D84EC8C}" type="presParOf" srcId="{62CCAF33-8438-486D-A2AD-22B748DBCE28}" destId="{01037C95-72D5-4003-A5F9-8ACCCEFF5A8E}" srcOrd="1" destOrd="0" presId="urn:microsoft.com/office/officeart/2016/7/layout/LinearArrowProcessNumbered"/>
    <dgm:cxn modelId="{0A58FF9D-FAAB-4792-9240-CD7588541C9A}" type="presParOf" srcId="{62CCAF33-8438-486D-A2AD-22B748DBCE28}" destId="{9025ABAD-EB1E-4ED2-A702-191B243AEC28}" srcOrd="2" destOrd="0" presId="urn:microsoft.com/office/officeart/2016/7/layout/LinearArrowProcessNumbered"/>
    <dgm:cxn modelId="{59783588-B787-4C4C-9AA2-3C8D0E9A62AF}" type="presParOf" srcId="{9025ABAD-EB1E-4ED2-A702-191B243AEC28}" destId="{83C0930F-4A0F-4FE3-9A3D-A46EE9EB1CB4}" srcOrd="0" destOrd="0" presId="urn:microsoft.com/office/officeart/2016/7/layout/LinearArrowProcessNumbered"/>
    <dgm:cxn modelId="{7D64438A-7569-4463-B94A-C1B1C55D2B46}" type="presParOf" srcId="{9025ABAD-EB1E-4ED2-A702-191B243AEC28}" destId="{630E9977-A06D-40CC-9C2B-83FAA6DD24F9}" srcOrd="1" destOrd="0" presId="urn:microsoft.com/office/officeart/2016/7/layout/LinearArrowProcessNumbered"/>
    <dgm:cxn modelId="{988AC779-6E2D-41E1-B404-CC563AD23CE6}" type="presParOf" srcId="{630E9977-A06D-40CC-9C2B-83FAA6DD24F9}" destId="{58D23485-8E4E-4D9B-9C09-67047E220805}" srcOrd="0" destOrd="0" presId="urn:microsoft.com/office/officeart/2016/7/layout/LinearArrowProcessNumbered"/>
    <dgm:cxn modelId="{1D6D8526-44AB-420C-9309-19087A052B10}" type="presParOf" srcId="{630E9977-A06D-40CC-9C2B-83FAA6DD24F9}" destId="{D90B77FD-7473-49F0-BBB7-42F84B70A51A}" srcOrd="1" destOrd="0" presId="urn:microsoft.com/office/officeart/2016/7/layout/LinearArrowProcessNumbered"/>
    <dgm:cxn modelId="{DCEE17A0-3C77-4615-9406-A57E129CF1E4}" type="presParOf" srcId="{630E9977-A06D-40CC-9C2B-83FAA6DD24F9}" destId="{74F9F3E2-CA8B-4E18-BD51-142076B21853}" srcOrd="2" destOrd="0" presId="urn:microsoft.com/office/officeart/2016/7/layout/LinearArrowProcessNumbered"/>
    <dgm:cxn modelId="{755B32D7-5E2F-4F7C-8965-139FD69A5038}" type="presParOf" srcId="{630E9977-A06D-40CC-9C2B-83FAA6DD24F9}" destId="{4AD89463-98C2-4A01-8DDF-D9784D4698AD}" srcOrd="3" destOrd="0" presId="urn:microsoft.com/office/officeart/2016/7/layout/LinearArrowProcessNumbered"/>
    <dgm:cxn modelId="{C5604C07-FAD3-44F2-A8E9-5B5375F08D1F}" type="presParOf" srcId="{9025ABAD-EB1E-4ED2-A702-191B243AEC28}" destId="{A979DB35-E41C-47CA-A6B4-EA4140CFA4E2}" srcOrd="2" destOrd="0" presId="urn:microsoft.com/office/officeart/2016/7/layout/LinearArrowProcessNumbered"/>
    <dgm:cxn modelId="{9DD850D3-7583-4B65-BE1D-35ECCFECF2F7}" type="presParOf" srcId="{62CCAF33-8438-486D-A2AD-22B748DBCE28}" destId="{544E2332-0AE2-4ED0-8362-DF36282388EC}" srcOrd="3" destOrd="0" presId="urn:microsoft.com/office/officeart/2016/7/layout/LinearArrowProcessNumbered"/>
    <dgm:cxn modelId="{6F9F83C0-96EA-434B-8CF8-EFDB78A54F4C}" type="presParOf" srcId="{62CCAF33-8438-486D-A2AD-22B748DBCE28}" destId="{EA2560F8-4270-4870-981D-5F5805181064}" srcOrd="4" destOrd="0" presId="urn:microsoft.com/office/officeart/2016/7/layout/LinearArrowProcessNumbered"/>
    <dgm:cxn modelId="{A1646E3B-817A-4995-94FC-16AC31F4CCE5}" type="presParOf" srcId="{EA2560F8-4270-4870-981D-5F5805181064}" destId="{A6064B05-86DD-4BE9-A821-252E08DB2D7C}" srcOrd="0" destOrd="0" presId="urn:microsoft.com/office/officeart/2016/7/layout/LinearArrowProcessNumbered"/>
    <dgm:cxn modelId="{C7E3C7A6-D90E-4077-8EA9-E72CF1BB491A}" type="presParOf" srcId="{EA2560F8-4270-4870-981D-5F5805181064}" destId="{EDA023E8-EFBF-4828-976B-E367AC0E7DC6}" srcOrd="1" destOrd="0" presId="urn:microsoft.com/office/officeart/2016/7/layout/LinearArrowProcessNumbered"/>
    <dgm:cxn modelId="{CDEF1F42-A7D0-410D-8D4F-D4644FB9AB97}" type="presParOf" srcId="{EDA023E8-EFBF-4828-976B-E367AC0E7DC6}" destId="{D6AF0524-D99B-4991-95A5-09F2150C3C5D}" srcOrd="0" destOrd="0" presId="urn:microsoft.com/office/officeart/2016/7/layout/LinearArrowProcessNumbered"/>
    <dgm:cxn modelId="{AF96DF1B-1442-4C56-BEDD-7723F578CEDA}" type="presParOf" srcId="{EDA023E8-EFBF-4828-976B-E367AC0E7DC6}" destId="{A414833F-9A6E-4768-9F93-013CD9225156}" srcOrd="1" destOrd="0" presId="urn:microsoft.com/office/officeart/2016/7/layout/LinearArrowProcessNumbered"/>
    <dgm:cxn modelId="{C3BB09BE-138E-482C-8A1D-2C8DAEF417D9}" type="presParOf" srcId="{EDA023E8-EFBF-4828-976B-E367AC0E7DC6}" destId="{CDCE80C3-888B-4259-AF68-E30678896842}" srcOrd="2" destOrd="0" presId="urn:microsoft.com/office/officeart/2016/7/layout/LinearArrowProcessNumbered"/>
    <dgm:cxn modelId="{FDE8BEEA-BDCE-4175-8D5A-747F56F66407}" type="presParOf" srcId="{EDA023E8-EFBF-4828-976B-E367AC0E7DC6}" destId="{5073B7E6-7A80-4154-9EAF-72D7D11C24C5}" srcOrd="3" destOrd="0" presId="urn:microsoft.com/office/officeart/2016/7/layout/LinearArrowProcessNumbered"/>
    <dgm:cxn modelId="{C6896A9E-D8DE-4A73-AB56-34AEA28149FF}" type="presParOf" srcId="{EA2560F8-4270-4870-981D-5F5805181064}" destId="{20D54F41-4EFA-4C77-B2CB-BB389FF9CA38}" srcOrd="2" destOrd="0" presId="urn:microsoft.com/office/officeart/2016/7/layout/LinearArrowProcessNumbered"/>
    <dgm:cxn modelId="{ED77AD15-1B2F-4BBC-99EE-625714B9AC30}" type="presParOf" srcId="{62CCAF33-8438-486D-A2AD-22B748DBCE28}" destId="{6E759A9C-0566-4452-B986-BB8171A4AD71}" srcOrd="5" destOrd="0" presId="urn:microsoft.com/office/officeart/2016/7/layout/LinearArrowProcessNumbered"/>
    <dgm:cxn modelId="{8897B672-18AE-46A7-92DF-F6AF33B2CA43}" type="presParOf" srcId="{62CCAF33-8438-486D-A2AD-22B748DBCE28}" destId="{66C66D54-B2D0-49D8-93A7-CFAC70983689}" srcOrd="6" destOrd="0" presId="urn:microsoft.com/office/officeart/2016/7/layout/LinearArrowProcessNumbered"/>
    <dgm:cxn modelId="{3DCF1EE0-2B44-468D-82FE-0E58A9432728}" type="presParOf" srcId="{66C66D54-B2D0-49D8-93A7-CFAC70983689}" destId="{7FF48557-252C-4ED8-9460-E822D2614BC6}" srcOrd="0" destOrd="0" presId="urn:microsoft.com/office/officeart/2016/7/layout/LinearArrowProcessNumbered"/>
    <dgm:cxn modelId="{CB31A983-582F-4074-938B-549A0E0804E0}" type="presParOf" srcId="{66C66D54-B2D0-49D8-93A7-CFAC70983689}" destId="{F58FF1AB-87F9-4814-8343-AA004900B32F}" srcOrd="1" destOrd="0" presId="urn:microsoft.com/office/officeart/2016/7/layout/LinearArrowProcessNumbered"/>
    <dgm:cxn modelId="{D34DB36B-BF31-4050-8EF7-7F251C70A523}" type="presParOf" srcId="{F58FF1AB-87F9-4814-8343-AA004900B32F}" destId="{15A8624E-27BE-41FE-BC85-97134E497CA5}" srcOrd="0" destOrd="0" presId="urn:microsoft.com/office/officeart/2016/7/layout/LinearArrowProcessNumbered"/>
    <dgm:cxn modelId="{3A4DF22E-78D3-44A0-82DA-432C51F34837}" type="presParOf" srcId="{F58FF1AB-87F9-4814-8343-AA004900B32F}" destId="{A6FE3A18-1AB4-40FC-B058-0DC1B3F92012}" srcOrd="1" destOrd="0" presId="urn:microsoft.com/office/officeart/2016/7/layout/LinearArrowProcessNumbered"/>
    <dgm:cxn modelId="{3048C66C-3E92-486B-A777-4D144F7E035F}" type="presParOf" srcId="{F58FF1AB-87F9-4814-8343-AA004900B32F}" destId="{6190F252-F7CA-4014-A138-586B3B47CF36}" srcOrd="2" destOrd="0" presId="urn:microsoft.com/office/officeart/2016/7/layout/LinearArrowProcessNumbered"/>
    <dgm:cxn modelId="{26B15670-B3DF-4B06-AF2E-F512B846A3D8}" type="presParOf" srcId="{F58FF1AB-87F9-4814-8343-AA004900B32F}" destId="{33386EC1-5577-412C-A5A4-A99A43F351E5}" srcOrd="3" destOrd="0" presId="urn:microsoft.com/office/officeart/2016/7/layout/LinearArrowProcessNumbered"/>
    <dgm:cxn modelId="{9554AD50-EC44-4524-8B27-0D26ACF0BC1B}" type="presParOf" srcId="{66C66D54-B2D0-49D8-93A7-CFAC70983689}" destId="{341C05D8-132C-45A2-8523-305CB7C26A67}" srcOrd="2" destOrd="0" presId="urn:microsoft.com/office/officeart/2016/7/layout/LinearArrowProcessNumbered"/>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B14A93-9B7A-448A-9511-6F693900C45A}">
      <dsp:nvSpPr>
        <dsp:cNvPr id="0" name=""/>
        <dsp:cNvSpPr/>
      </dsp:nvSpPr>
      <dsp:spPr>
        <a:xfrm>
          <a:off x="1407831" y="1105461"/>
          <a:ext cx="1121878" cy="71"/>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7958AE0-04A4-4517-9CF4-FB3C62BBDAAA}">
      <dsp:nvSpPr>
        <dsp:cNvPr id="0" name=""/>
        <dsp:cNvSpPr/>
      </dsp:nvSpPr>
      <dsp:spPr>
        <a:xfrm>
          <a:off x="2597022" y="1011167"/>
          <a:ext cx="129016" cy="242519"/>
        </a:xfrm>
        <a:prstGeom prst="chevron">
          <a:avLst>
            <a:gd name="adj" fmla="val 90000"/>
          </a:avLst>
        </a:prstGeom>
        <a:solidFill>
          <a:schemeClr val="accent5">
            <a:tint val="40000"/>
            <a:alpha val="90000"/>
            <a:hueOff val="-612706"/>
            <a:satOff val="-2076"/>
            <a:lumOff val="-266"/>
            <a:alphaOff val="0"/>
          </a:schemeClr>
        </a:solidFill>
        <a:ln w="12700" cap="flat" cmpd="sng" algn="ctr">
          <a:solidFill>
            <a:schemeClr val="accent5">
              <a:tint val="40000"/>
              <a:alpha val="90000"/>
              <a:hueOff val="-612706"/>
              <a:satOff val="-2076"/>
              <a:lumOff val="-266"/>
              <a:alphaOff val="0"/>
            </a:schemeClr>
          </a:solidFill>
          <a:prstDash val="solid"/>
          <a:miter lim="800000"/>
        </a:ln>
        <a:effectLst/>
      </dsp:spPr>
      <dsp:style>
        <a:lnRef idx="2">
          <a:scrgbClr r="0" g="0" b="0"/>
        </a:lnRef>
        <a:fillRef idx="1">
          <a:scrgbClr r="0" g="0" b="0"/>
        </a:fillRef>
        <a:effectRef idx="0">
          <a:scrgbClr r="0" g="0" b="0"/>
        </a:effectRef>
        <a:fontRef idx="minor"/>
      </dsp:style>
    </dsp:sp>
    <dsp:sp modelId="{0F84DB06-2F9A-4C4F-BFD6-89A609333817}">
      <dsp:nvSpPr>
        <dsp:cNvPr id="0" name=""/>
        <dsp:cNvSpPr/>
      </dsp:nvSpPr>
      <dsp:spPr>
        <a:xfrm>
          <a:off x="676596" y="514497"/>
          <a:ext cx="1181999" cy="1181999"/>
        </a:xfrm>
        <a:prstGeom prst="ellips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868" tIns="45868" rIns="45868" bIns="45868" numCol="1" spcCol="1270" anchor="ctr" anchorCtr="0">
          <a:noAutofit/>
        </a:bodyPr>
        <a:lstStyle/>
        <a:p>
          <a:pPr marL="0" lvl="0" indent="0" algn="ctr" defTabSz="3911600">
            <a:lnSpc>
              <a:spcPct val="90000"/>
            </a:lnSpc>
            <a:spcBef>
              <a:spcPct val="0"/>
            </a:spcBef>
            <a:spcAft>
              <a:spcPct val="35000"/>
            </a:spcAft>
            <a:buNone/>
          </a:pPr>
          <a:r>
            <a:rPr lang="en-CA" sz="8800" kern="1200"/>
            <a:t>1</a:t>
          </a:r>
        </a:p>
      </dsp:txBody>
      <dsp:txXfrm>
        <a:off x="849696" y="687597"/>
        <a:ext cx="835799" cy="835799"/>
      </dsp:txXfrm>
    </dsp:sp>
    <dsp:sp modelId="{06033E91-05F0-4690-A67E-B9F33AA62412}">
      <dsp:nvSpPr>
        <dsp:cNvPr id="0" name=""/>
        <dsp:cNvSpPr/>
      </dsp:nvSpPr>
      <dsp:spPr>
        <a:xfrm>
          <a:off x="5483" y="1862068"/>
          <a:ext cx="2524226" cy="3194100"/>
        </a:xfrm>
        <a:prstGeom prst="upArrowCallout">
          <a:avLst>
            <a:gd name="adj1" fmla="val 50000"/>
            <a:gd name="adj2" fmla="val 20000"/>
            <a:gd name="adj3" fmla="val 20000"/>
            <a:gd name="adj4" fmla="val 100000"/>
          </a:avLst>
        </a:prstGeom>
        <a:solidFill>
          <a:schemeClr val="accent5">
            <a:tint val="40000"/>
            <a:alpha val="90000"/>
            <a:hueOff val="-1225411"/>
            <a:satOff val="-4151"/>
            <a:lumOff val="-532"/>
            <a:alphaOff val="0"/>
          </a:schemeClr>
        </a:solidFill>
        <a:ln w="12700" cap="flat" cmpd="sng" algn="ctr">
          <a:solidFill>
            <a:schemeClr val="accent5">
              <a:tint val="40000"/>
              <a:alpha val="90000"/>
              <a:hueOff val="-1225411"/>
              <a:satOff val="-4151"/>
              <a:lumOff val="-53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9114" tIns="165100" rIns="199114" bIns="165100" numCol="1" spcCol="1270" anchor="t" anchorCtr="0">
          <a:noAutofit/>
        </a:bodyPr>
        <a:lstStyle/>
        <a:p>
          <a:pPr marL="0" lvl="0" indent="0" algn="l" defTabSz="1066800">
            <a:lnSpc>
              <a:spcPct val="90000"/>
            </a:lnSpc>
            <a:spcBef>
              <a:spcPct val="0"/>
            </a:spcBef>
            <a:spcAft>
              <a:spcPct val="35000"/>
            </a:spcAft>
            <a:buNone/>
          </a:pPr>
          <a:r>
            <a:rPr lang="en-CA" sz="2400" kern="1200" dirty="0"/>
            <a:t>Jun-Aug 2024 Preparation. Confirm participants. Confirm research objectives and plan.</a:t>
          </a:r>
        </a:p>
      </dsp:txBody>
      <dsp:txXfrm>
        <a:off x="5483" y="2366913"/>
        <a:ext cx="2524226" cy="2689255"/>
      </dsp:txXfrm>
    </dsp:sp>
    <dsp:sp modelId="{58D23485-8E4E-4D9B-9C09-67047E220805}">
      <dsp:nvSpPr>
        <dsp:cNvPr id="0" name=""/>
        <dsp:cNvSpPr/>
      </dsp:nvSpPr>
      <dsp:spPr>
        <a:xfrm>
          <a:off x="2810179" y="1105567"/>
          <a:ext cx="2524226" cy="72"/>
        </a:xfrm>
        <a:prstGeom prst="rect">
          <a:avLst/>
        </a:prstGeom>
        <a:solidFill>
          <a:schemeClr val="accent5">
            <a:tint val="40000"/>
            <a:alpha val="90000"/>
            <a:hueOff val="-1838117"/>
            <a:satOff val="-6227"/>
            <a:lumOff val="-799"/>
            <a:alphaOff val="0"/>
          </a:schemeClr>
        </a:solidFill>
        <a:ln w="12700" cap="flat" cmpd="sng" algn="ctr">
          <a:solidFill>
            <a:schemeClr val="accent5">
              <a:tint val="40000"/>
              <a:alpha val="90000"/>
              <a:hueOff val="-1838117"/>
              <a:satOff val="-6227"/>
              <a:lumOff val="-799"/>
              <a:alphaOff val="0"/>
            </a:schemeClr>
          </a:solidFill>
          <a:prstDash val="solid"/>
          <a:miter lim="800000"/>
        </a:ln>
        <a:effectLst/>
      </dsp:spPr>
      <dsp:style>
        <a:lnRef idx="2">
          <a:scrgbClr r="0" g="0" b="0"/>
        </a:lnRef>
        <a:fillRef idx="1">
          <a:scrgbClr r="0" g="0" b="0"/>
        </a:fillRef>
        <a:effectRef idx="0">
          <a:scrgbClr r="0" g="0" b="0"/>
        </a:effectRef>
        <a:fontRef idx="minor"/>
      </dsp:style>
    </dsp:sp>
    <dsp:sp modelId="{D90B77FD-7473-49F0-BBB7-42F84B70A51A}">
      <dsp:nvSpPr>
        <dsp:cNvPr id="0" name=""/>
        <dsp:cNvSpPr/>
      </dsp:nvSpPr>
      <dsp:spPr>
        <a:xfrm>
          <a:off x="5401719" y="1011256"/>
          <a:ext cx="129016" cy="242606"/>
        </a:xfrm>
        <a:prstGeom prst="chevron">
          <a:avLst>
            <a:gd name="adj" fmla="val 90000"/>
          </a:avLst>
        </a:prstGeom>
        <a:solidFill>
          <a:schemeClr val="accent5">
            <a:tint val="40000"/>
            <a:alpha val="90000"/>
            <a:hueOff val="-2450823"/>
            <a:satOff val="-8303"/>
            <a:lumOff val="-1065"/>
            <a:alphaOff val="0"/>
          </a:schemeClr>
        </a:solidFill>
        <a:ln w="12700" cap="flat" cmpd="sng" algn="ctr">
          <a:solidFill>
            <a:schemeClr val="accent5">
              <a:tint val="40000"/>
              <a:alpha val="90000"/>
              <a:hueOff val="-2450823"/>
              <a:satOff val="-8303"/>
              <a:lumOff val="-1065"/>
              <a:alphaOff val="0"/>
            </a:schemeClr>
          </a:solidFill>
          <a:prstDash val="solid"/>
          <a:miter lim="800000"/>
        </a:ln>
        <a:effectLst/>
      </dsp:spPr>
      <dsp:style>
        <a:lnRef idx="2">
          <a:scrgbClr r="0" g="0" b="0"/>
        </a:lnRef>
        <a:fillRef idx="1">
          <a:scrgbClr r="0" g="0" b="0"/>
        </a:fillRef>
        <a:effectRef idx="0">
          <a:scrgbClr r="0" g="0" b="0"/>
        </a:effectRef>
        <a:fontRef idx="minor"/>
      </dsp:style>
    </dsp:sp>
    <dsp:sp modelId="{74F9F3E2-CA8B-4E18-BD51-142076B21853}">
      <dsp:nvSpPr>
        <dsp:cNvPr id="0" name=""/>
        <dsp:cNvSpPr/>
      </dsp:nvSpPr>
      <dsp:spPr>
        <a:xfrm>
          <a:off x="3481293" y="514603"/>
          <a:ext cx="1181999" cy="1181999"/>
        </a:xfrm>
        <a:prstGeom prst="ellipse">
          <a:avLst/>
        </a:prstGeom>
        <a:solidFill>
          <a:schemeClr val="accent5">
            <a:hueOff val="-2252848"/>
            <a:satOff val="-5806"/>
            <a:lumOff val="-3922"/>
            <a:alphaOff val="0"/>
          </a:schemeClr>
        </a:solidFill>
        <a:ln w="12700" cap="flat" cmpd="sng" algn="ctr">
          <a:solidFill>
            <a:schemeClr val="accent5">
              <a:hueOff val="-2252848"/>
              <a:satOff val="-5806"/>
              <a:lumOff val="-392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868" tIns="45868" rIns="45868" bIns="45868" numCol="1" spcCol="1270" anchor="ctr" anchorCtr="0">
          <a:noAutofit/>
        </a:bodyPr>
        <a:lstStyle/>
        <a:p>
          <a:pPr marL="0" lvl="0" indent="0" algn="ctr" defTabSz="3911600">
            <a:lnSpc>
              <a:spcPct val="90000"/>
            </a:lnSpc>
            <a:spcBef>
              <a:spcPct val="0"/>
            </a:spcBef>
            <a:spcAft>
              <a:spcPct val="35000"/>
            </a:spcAft>
            <a:buNone/>
          </a:pPr>
          <a:r>
            <a:rPr lang="en-CA" sz="8800" kern="1200"/>
            <a:t>2</a:t>
          </a:r>
        </a:p>
      </dsp:txBody>
      <dsp:txXfrm>
        <a:off x="3654393" y="687703"/>
        <a:ext cx="835799" cy="835799"/>
      </dsp:txXfrm>
    </dsp:sp>
    <dsp:sp modelId="{A979DB35-E41C-47CA-A6B4-EA4140CFA4E2}">
      <dsp:nvSpPr>
        <dsp:cNvPr id="0" name=""/>
        <dsp:cNvSpPr/>
      </dsp:nvSpPr>
      <dsp:spPr>
        <a:xfrm>
          <a:off x="2810179" y="1862309"/>
          <a:ext cx="2524226" cy="3194100"/>
        </a:xfrm>
        <a:prstGeom prst="upArrowCallout">
          <a:avLst>
            <a:gd name="adj1" fmla="val 50000"/>
            <a:gd name="adj2" fmla="val 20000"/>
            <a:gd name="adj3" fmla="val 20000"/>
            <a:gd name="adj4" fmla="val 100000"/>
          </a:avLst>
        </a:prstGeom>
        <a:solidFill>
          <a:schemeClr val="accent5">
            <a:tint val="40000"/>
            <a:alpha val="90000"/>
            <a:hueOff val="-3063528"/>
            <a:satOff val="-10378"/>
            <a:lumOff val="-1331"/>
            <a:alphaOff val="0"/>
          </a:schemeClr>
        </a:solidFill>
        <a:ln w="12700" cap="flat" cmpd="sng" algn="ctr">
          <a:solidFill>
            <a:schemeClr val="accent5">
              <a:tint val="40000"/>
              <a:alpha val="90000"/>
              <a:hueOff val="-3063528"/>
              <a:satOff val="-10378"/>
              <a:lumOff val="-133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9114" tIns="165100" rIns="199114" bIns="165100" numCol="1" spcCol="1270" anchor="t" anchorCtr="0">
          <a:noAutofit/>
        </a:bodyPr>
        <a:lstStyle/>
        <a:p>
          <a:pPr marL="0" lvl="0" indent="0" algn="l" defTabSz="1066800">
            <a:lnSpc>
              <a:spcPct val="90000"/>
            </a:lnSpc>
            <a:spcBef>
              <a:spcPct val="0"/>
            </a:spcBef>
            <a:spcAft>
              <a:spcPct val="35000"/>
            </a:spcAft>
            <a:buNone/>
          </a:pPr>
          <a:r>
            <a:rPr lang="en-CA" sz="2400" kern="1200" dirty="0"/>
            <a:t>Sep-Dec 2024 Pre-production film workshops. Film. Present @ MARR Conference.</a:t>
          </a:r>
        </a:p>
      </dsp:txBody>
      <dsp:txXfrm>
        <a:off x="2810179" y="2367154"/>
        <a:ext cx="2524226" cy="2689255"/>
      </dsp:txXfrm>
    </dsp:sp>
    <dsp:sp modelId="{D6AF0524-D99B-4991-95A5-09F2150C3C5D}">
      <dsp:nvSpPr>
        <dsp:cNvPr id="0" name=""/>
        <dsp:cNvSpPr/>
      </dsp:nvSpPr>
      <dsp:spPr>
        <a:xfrm>
          <a:off x="5614876" y="1105567"/>
          <a:ext cx="2524226" cy="72"/>
        </a:xfrm>
        <a:prstGeom prst="rect">
          <a:avLst/>
        </a:prstGeom>
        <a:solidFill>
          <a:schemeClr val="accent5">
            <a:tint val="40000"/>
            <a:alpha val="90000"/>
            <a:hueOff val="-3676234"/>
            <a:satOff val="-12454"/>
            <a:lumOff val="-1597"/>
            <a:alphaOff val="0"/>
          </a:schemeClr>
        </a:solidFill>
        <a:ln w="12700" cap="flat" cmpd="sng" algn="ctr">
          <a:solidFill>
            <a:schemeClr val="accent5">
              <a:tint val="40000"/>
              <a:alpha val="90000"/>
              <a:hueOff val="-3676234"/>
              <a:satOff val="-12454"/>
              <a:lumOff val="-1597"/>
              <a:alphaOff val="0"/>
            </a:schemeClr>
          </a:solidFill>
          <a:prstDash val="solid"/>
          <a:miter lim="800000"/>
        </a:ln>
        <a:effectLst/>
      </dsp:spPr>
      <dsp:style>
        <a:lnRef idx="2">
          <a:scrgbClr r="0" g="0" b="0"/>
        </a:lnRef>
        <a:fillRef idx="1">
          <a:scrgbClr r="0" g="0" b="0"/>
        </a:fillRef>
        <a:effectRef idx="0">
          <a:scrgbClr r="0" g="0" b="0"/>
        </a:effectRef>
        <a:fontRef idx="minor"/>
      </dsp:style>
    </dsp:sp>
    <dsp:sp modelId="{A414833F-9A6E-4768-9F93-013CD9225156}">
      <dsp:nvSpPr>
        <dsp:cNvPr id="0" name=""/>
        <dsp:cNvSpPr/>
      </dsp:nvSpPr>
      <dsp:spPr>
        <a:xfrm>
          <a:off x="8206416" y="1011256"/>
          <a:ext cx="129016" cy="242606"/>
        </a:xfrm>
        <a:prstGeom prst="chevron">
          <a:avLst>
            <a:gd name="adj" fmla="val 90000"/>
          </a:avLst>
        </a:prstGeom>
        <a:solidFill>
          <a:schemeClr val="accent5">
            <a:tint val="40000"/>
            <a:alpha val="90000"/>
            <a:hueOff val="-4288939"/>
            <a:satOff val="-14529"/>
            <a:lumOff val="-1863"/>
            <a:alphaOff val="0"/>
          </a:schemeClr>
        </a:solidFill>
        <a:ln w="12700" cap="flat" cmpd="sng" algn="ctr">
          <a:solidFill>
            <a:schemeClr val="accent5">
              <a:tint val="40000"/>
              <a:alpha val="90000"/>
              <a:hueOff val="-4288939"/>
              <a:satOff val="-14529"/>
              <a:lumOff val="-1863"/>
              <a:alphaOff val="0"/>
            </a:schemeClr>
          </a:solidFill>
          <a:prstDash val="solid"/>
          <a:miter lim="800000"/>
        </a:ln>
        <a:effectLst/>
      </dsp:spPr>
      <dsp:style>
        <a:lnRef idx="2">
          <a:scrgbClr r="0" g="0" b="0"/>
        </a:lnRef>
        <a:fillRef idx="1">
          <a:scrgbClr r="0" g="0" b="0"/>
        </a:fillRef>
        <a:effectRef idx="0">
          <a:scrgbClr r="0" g="0" b="0"/>
        </a:effectRef>
        <a:fontRef idx="minor"/>
      </dsp:style>
    </dsp:sp>
    <dsp:sp modelId="{CDCE80C3-888B-4259-AF68-E30678896842}">
      <dsp:nvSpPr>
        <dsp:cNvPr id="0" name=""/>
        <dsp:cNvSpPr/>
      </dsp:nvSpPr>
      <dsp:spPr>
        <a:xfrm>
          <a:off x="6285990" y="514603"/>
          <a:ext cx="1181999" cy="1181999"/>
        </a:xfrm>
        <a:prstGeom prst="ellipse">
          <a:avLst/>
        </a:prstGeom>
        <a:solidFill>
          <a:schemeClr val="accent5">
            <a:hueOff val="-4505695"/>
            <a:satOff val="-11613"/>
            <a:lumOff val="-7843"/>
            <a:alphaOff val="0"/>
          </a:schemeClr>
        </a:solidFill>
        <a:ln w="12700" cap="flat" cmpd="sng" algn="ctr">
          <a:solidFill>
            <a:schemeClr val="accent5">
              <a:hueOff val="-4505695"/>
              <a:satOff val="-11613"/>
              <a:lumOff val="-784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868" tIns="45868" rIns="45868" bIns="45868" numCol="1" spcCol="1270" anchor="ctr" anchorCtr="0">
          <a:noAutofit/>
        </a:bodyPr>
        <a:lstStyle/>
        <a:p>
          <a:pPr marL="0" lvl="0" indent="0" algn="ctr" defTabSz="3911600">
            <a:lnSpc>
              <a:spcPct val="90000"/>
            </a:lnSpc>
            <a:spcBef>
              <a:spcPct val="0"/>
            </a:spcBef>
            <a:spcAft>
              <a:spcPct val="35000"/>
            </a:spcAft>
            <a:buNone/>
          </a:pPr>
          <a:r>
            <a:rPr lang="en-CA" sz="8800" kern="1200"/>
            <a:t>3</a:t>
          </a:r>
        </a:p>
      </dsp:txBody>
      <dsp:txXfrm>
        <a:off x="6459090" y="687703"/>
        <a:ext cx="835799" cy="835799"/>
      </dsp:txXfrm>
    </dsp:sp>
    <dsp:sp modelId="{20D54F41-4EFA-4C77-B2CB-BB389FF9CA38}">
      <dsp:nvSpPr>
        <dsp:cNvPr id="0" name=""/>
        <dsp:cNvSpPr/>
      </dsp:nvSpPr>
      <dsp:spPr>
        <a:xfrm>
          <a:off x="5614876" y="1862309"/>
          <a:ext cx="2524226" cy="3194100"/>
        </a:xfrm>
        <a:prstGeom prst="upArrowCallout">
          <a:avLst>
            <a:gd name="adj1" fmla="val 50000"/>
            <a:gd name="adj2" fmla="val 20000"/>
            <a:gd name="adj3" fmla="val 20000"/>
            <a:gd name="adj4" fmla="val 100000"/>
          </a:avLst>
        </a:prstGeom>
        <a:solidFill>
          <a:schemeClr val="accent5">
            <a:tint val="40000"/>
            <a:alpha val="90000"/>
            <a:hueOff val="-4901646"/>
            <a:satOff val="-16605"/>
            <a:lumOff val="-2129"/>
            <a:alphaOff val="0"/>
          </a:schemeClr>
        </a:solidFill>
        <a:ln w="12700" cap="flat" cmpd="sng" algn="ctr">
          <a:solidFill>
            <a:schemeClr val="accent5">
              <a:tint val="40000"/>
              <a:alpha val="90000"/>
              <a:hueOff val="-4901646"/>
              <a:satOff val="-16605"/>
              <a:lumOff val="-212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9114" tIns="165100" rIns="199114" bIns="165100" numCol="1" spcCol="1270" anchor="t" anchorCtr="0">
          <a:noAutofit/>
        </a:bodyPr>
        <a:lstStyle/>
        <a:p>
          <a:pPr marL="0" lvl="0" indent="0" algn="l" defTabSz="1066800">
            <a:lnSpc>
              <a:spcPct val="90000"/>
            </a:lnSpc>
            <a:spcBef>
              <a:spcPct val="0"/>
            </a:spcBef>
            <a:spcAft>
              <a:spcPct val="35000"/>
            </a:spcAft>
            <a:buNone/>
          </a:pPr>
          <a:r>
            <a:rPr lang="en-CA" sz="2400" kern="1200" dirty="0"/>
            <a:t>Jan-Aug 2025 Collate data. Focus group discussions. Data analysis. Post-production workshops.</a:t>
          </a:r>
        </a:p>
      </dsp:txBody>
      <dsp:txXfrm>
        <a:off x="5614876" y="2367154"/>
        <a:ext cx="2524226" cy="2689255"/>
      </dsp:txXfrm>
    </dsp:sp>
    <dsp:sp modelId="{15A8624E-27BE-41FE-BC85-97134E497CA5}">
      <dsp:nvSpPr>
        <dsp:cNvPr id="0" name=""/>
        <dsp:cNvSpPr/>
      </dsp:nvSpPr>
      <dsp:spPr>
        <a:xfrm>
          <a:off x="8419573" y="1105567"/>
          <a:ext cx="1262113" cy="72"/>
        </a:xfrm>
        <a:prstGeom prst="rect">
          <a:avLst/>
        </a:prstGeom>
        <a:solidFill>
          <a:schemeClr val="accent5">
            <a:tint val="40000"/>
            <a:alpha val="90000"/>
            <a:hueOff val="-5514351"/>
            <a:satOff val="-18681"/>
            <a:lumOff val="-2396"/>
            <a:alphaOff val="0"/>
          </a:schemeClr>
        </a:solidFill>
        <a:ln w="12700" cap="flat" cmpd="sng" algn="ctr">
          <a:solidFill>
            <a:schemeClr val="accent5">
              <a:tint val="40000"/>
              <a:alpha val="90000"/>
              <a:hueOff val="-5514351"/>
              <a:satOff val="-18681"/>
              <a:lumOff val="-2396"/>
              <a:alphaOff val="0"/>
            </a:schemeClr>
          </a:solidFill>
          <a:prstDash val="solid"/>
          <a:miter lim="800000"/>
        </a:ln>
        <a:effectLst/>
      </dsp:spPr>
      <dsp:style>
        <a:lnRef idx="2">
          <a:scrgbClr r="0" g="0" b="0"/>
        </a:lnRef>
        <a:fillRef idx="1">
          <a:scrgbClr r="0" g="0" b="0"/>
        </a:fillRef>
        <a:effectRef idx="0">
          <a:scrgbClr r="0" g="0" b="0"/>
        </a:effectRef>
        <a:fontRef idx="minor"/>
      </dsp:style>
    </dsp:sp>
    <dsp:sp modelId="{6190F252-F7CA-4014-A138-586B3B47CF36}">
      <dsp:nvSpPr>
        <dsp:cNvPr id="0" name=""/>
        <dsp:cNvSpPr/>
      </dsp:nvSpPr>
      <dsp:spPr>
        <a:xfrm>
          <a:off x="9090686" y="514603"/>
          <a:ext cx="1181999" cy="1181999"/>
        </a:xfrm>
        <a:prstGeom prst="ellipse">
          <a:avLst/>
        </a:prstGeom>
        <a:solidFill>
          <a:schemeClr val="accent5">
            <a:hueOff val="-6758543"/>
            <a:satOff val="-17419"/>
            <a:lumOff val="-11765"/>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868" tIns="45868" rIns="45868" bIns="45868" numCol="1" spcCol="1270" anchor="ctr" anchorCtr="0">
          <a:noAutofit/>
        </a:bodyPr>
        <a:lstStyle/>
        <a:p>
          <a:pPr marL="0" lvl="0" indent="0" algn="ctr" defTabSz="3911600">
            <a:lnSpc>
              <a:spcPct val="90000"/>
            </a:lnSpc>
            <a:spcBef>
              <a:spcPct val="0"/>
            </a:spcBef>
            <a:spcAft>
              <a:spcPct val="35000"/>
            </a:spcAft>
            <a:buNone/>
          </a:pPr>
          <a:r>
            <a:rPr lang="en-CA" sz="8800" kern="1200"/>
            <a:t>4</a:t>
          </a:r>
        </a:p>
      </dsp:txBody>
      <dsp:txXfrm>
        <a:off x="9263786" y="687703"/>
        <a:ext cx="835799" cy="835799"/>
      </dsp:txXfrm>
    </dsp:sp>
    <dsp:sp modelId="{341C05D8-132C-45A2-8523-305CB7C26A67}">
      <dsp:nvSpPr>
        <dsp:cNvPr id="0" name=""/>
        <dsp:cNvSpPr/>
      </dsp:nvSpPr>
      <dsp:spPr>
        <a:xfrm>
          <a:off x="8419573" y="1862309"/>
          <a:ext cx="2524226" cy="3194100"/>
        </a:xfrm>
        <a:prstGeom prst="upArrowCallout">
          <a:avLst>
            <a:gd name="adj1" fmla="val 50000"/>
            <a:gd name="adj2" fmla="val 20000"/>
            <a:gd name="adj3" fmla="val 20000"/>
            <a:gd name="adj4" fmla="val 100000"/>
          </a:avLst>
        </a:prstGeom>
        <a:solidFill>
          <a:schemeClr val="accent5">
            <a:tint val="40000"/>
            <a:alpha val="90000"/>
            <a:hueOff val="-6739762"/>
            <a:satOff val="-22832"/>
            <a:lumOff val="-2928"/>
            <a:alphaOff val="0"/>
          </a:schemeClr>
        </a:solidFill>
        <a:ln w="12700" cap="flat" cmpd="sng" algn="ctr">
          <a:solidFill>
            <a:schemeClr val="accent5">
              <a:tint val="40000"/>
              <a:alpha val="90000"/>
              <a:hueOff val="-6739762"/>
              <a:satOff val="-22832"/>
              <a:lumOff val="-292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9114" tIns="165100" rIns="199114" bIns="165100" numCol="1" spcCol="1270" anchor="t" anchorCtr="0">
          <a:noAutofit/>
        </a:bodyPr>
        <a:lstStyle/>
        <a:p>
          <a:pPr marL="0" lvl="0" indent="0" algn="l" defTabSz="1066800">
            <a:lnSpc>
              <a:spcPct val="90000"/>
            </a:lnSpc>
            <a:spcBef>
              <a:spcPct val="0"/>
            </a:spcBef>
            <a:spcAft>
              <a:spcPct val="35000"/>
            </a:spcAft>
            <a:buNone/>
          </a:pPr>
          <a:r>
            <a:rPr lang="en-CA" sz="2400" kern="1200" dirty="0"/>
            <a:t>Sep-Dec 2025 Edit film(s). Focus group discussions. Screen film. Education proposals. </a:t>
          </a:r>
        </a:p>
      </dsp:txBody>
      <dsp:txXfrm>
        <a:off x="8419573" y="2367154"/>
        <a:ext cx="2524226" cy="2689255"/>
      </dsp:txXfrm>
    </dsp:sp>
  </dsp:spTree>
</dsp:drawing>
</file>

<file path=ppt/diagrams/layout1.xml><?xml version="1.0" encoding="utf-8"?>
<dgm:layoutDef xmlns:dgm="http://schemas.openxmlformats.org/drawingml/2006/diagram" xmlns:a="http://schemas.openxmlformats.org/drawingml/2006/main" uniqueId="urn:microsoft.com/office/officeart/2016/7/layout/LinearArrowProcessNumbered">
  <dgm:title val="Linear Arrow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shape called UpArrowCallout. Also the nodes are connected by an arrow like shape emphasizing the process natur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3"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L"/>
      <dgm:param type="nodeVertAlign" val="t"/>
    </dgm:alg>
    <dgm:shape xmlns:r="http://schemas.openxmlformats.org/officeDocument/2006/relationships" r:blip="">
      <dgm:adjLst/>
    </dgm:shape>
    <dgm:presOf/>
    <dgm:constrLst>
      <dgm:constr type="w" for="ch" forName="compositeNode" refType="w"/>
      <dgm:constr type="h" for="ch" forName="compositeNode" op="equ"/>
      <dgm:constr type="w" for="ch" forName="sibTransComposite" refType="w" refFor="ch" refForName="compositeNode" fact="0"/>
      <dgm:constr type="w" for="des" forName="parTx"/>
      <dgm:constr type="h" for="des" forName="parTx" op="equ"/>
      <dgm:constr type="h" for="des" forName="parSh" op="equ"/>
      <dgm:constr type="w" for="des" forName="nodeText"/>
      <dgm:constr type="h" for="des" forName="nodeText" op="equ"/>
      <dgm:constr type="w" for="des" forName="parSh"/>
      <dgm:constr type="w" for="des" forName="parSh" op="equ"/>
      <dgm:constr type="primFontSz" for="des" forName="parTx" val="26"/>
      <dgm:constr type="primFontSz" for="des" forName="parTx" op="equ"/>
      <dgm:constr type="primFontSz" for="des" forName="parSh" op="equ"/>
      <dgm:constr type="primFontSz" for="des" forName="nodeText" op="equ"/>
      <dgm:constr type="secFontSz" for="des" forName="nodeText" op="equ"/>
      <dgm:constr type="primFontSz" for="des" forName="sibTransNodeCircle" op="equ"/>
      <dgm:constr type="h" for="des" forName="sibTransNodeCircle" op="equ"/>
      <dgm:constr type="w" for="des" forName="sibTransNodeCircle" op="equ"/>
      <dgm:constr type="h" for="des" forName="parTx" refType="primFontSz" refFor="des" refForName="parTx" fact="1.5"/>
      <dgm:constr type="h" for="ch" forName="compositeNode" refType="h"/>
      <dgm:constr type="h" for="des" forName="parSh" refType="w"/>
      <dgm:constr type="h" for="des" forName="nodeText" refType="primFontSz" refFor="des" refForName="parTx" fact="2.1"/>
      <dgm:constr type="h" for="des" forName="parSh" refType="h" refFor="des" refForName="parTx" op="lte" fact="1.2"/>
      <dgm:constr type="h" for="des" forName="parSh" refType="h" refFor="des" refForName="parTx" op="gte" fact="1.2"/>
    </dgm:constrLst>
    <dgm:ruleLst>
      <dgm:rule type="primFontSz" for="des" forName="parSh" val="5" fact="NaN" max="NaN"/>
    </dgm:ruleLst>
    <dgm:forEach name="Name3" axis="ch" ptType="node">
      <dgm:layoutNode name="compositeNode">
        <dgm:alg type="composite"/>
        <dgm:shape xmlns:r="http://schemas.openxmlformats.org/officeDocument/2006/relationships" r:blip="">
          <dgm:adjLst/>
        </dgm:shape>
        <dgm:presOf/>
        <dgm:choose name="Name004">
          <dgm:if name="Name5" axis="self" ptType="node" func="cnt" op="equ" val="0">
            <dgm:constrLst>
              <dgm:constr type="w" for="ch" forName="parTx" refType="w"/>
              <dgm:constr type="w" for="ch" forName="parSh" refType="w" refFor="ch" refForName="parTx"/>
              <dgm:constr type="w" for="ch" forName="nodeText" refType="w" refFor="ch" refForName="parTx"/>
              <dgm:constr type="t" for="ch" forName="nodeText" refType="b" refFor="ch" refForName="parSh"/>
            </dgm:constrLst>
          </dgm:if>
          <dgm:else name="Name6">
            <dgm:constrLst>
              <dgm:constr type="w" for="ch" forName="parTx" refType="w"/>
              <dgm:constr type="w" for="ch" forName="parSh" refType="w" refFor="ch" refForName="parTx"/>
              <dgm:constr type="w" for="ch" forName="nodeText" refType="w" refFor="ch" refForName="parTx" fact="0.9"/>
              <dgm:constr type="t" for="ch" forName="nodeText" refType="b" refFor="ch" refForName="parSh"/>
            </dgm:constrLst>
          </dgm:else>
        </dgm:choose>
        <dgm:ruleLst>
          <dgm:rule type="h" val="INF" fact="NaN" max="NaN"/>
        </dgm:ruleLst>
        <dgm:layoutNode name="parTx">
          <dgm:varLst>
            <dgm:chMax val="0"/>
            <dgm:chPref val="0"/>
            <dgm:bulletEnabled val="1"/>
          </dgm:varLst>
          <dgm:alg type="tx"/>
          <dgm:shape xmlns:r="http://schemas.openxmlformats.org/officeDocument/2006/relationships" type="rect" r:blip="" zOrderOff="1" hideGeom="1">
            <dgm:adjLst/>
          </dgm:shape>
          <dgm:presOf/>
          <dgm:constrLst>
            <dgm:constr type="h" refType="w" op="lte" fact="0.4"/>
            <dgm:constr type="h"/>
          </dgm:constrLst>
          <dgm:ruleLst>
            <dgm:rule type="h" val="INF" fact="NaN" max="NaN"/>
          </dgm:ruleLst>
        </dgm:layoutNode>
        <dgm:layoutNode name="parSh">
          <dgm:alg type="composite"/>
          <dgm:shape xmlns:r="http://schemas.openxmlformats.org/officeDocument/2006/relationships" r:blip="">
            <dgm:adjLst/>
          </dgm:shape>
          <dgm:presOf axis="self" ptType="node"/>
          <dgm:choose name="casesForFirstAndLastNode">
            <dgm:if name="ifFirstNode" axis="self" ptType="node" func="pos" op="equ" val="1">
              <dgm:choose name="removeLineWhenOnlyOneNode">
                <dgm:if name="ifOnlyOneNode" axis="followSib" ptType="node" func="cnt" op="equ" val="0">
                  <dgm:constrLst>
                    <dgm:constr type="h"/>
                    <dgm:constr type="h" for="ch" forName="lineNode" val="0.002"/>
                    <dgm:constr type="w" for="ch" forName="lineNode" refType="w" fact="0"/>
                    <dgm:constr type="w" for="ch" forName="lineArrowNode" refType="w" fact="0"/>
                    <dgm:constr type="h" for="ch" forName="lineArrowNode" refType="h" fact="0"/>
                    <dgm:constr type="ctrY" for="ch" forName="lineNode" refType="ctrY" refFor="ch" refForName="sibTransNodeCircle"/>
                    <dgm:constr type="h" for="ch" forName="sibTransNodeCircle" refType="h" fact="0.9"/>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if>
                <dgm:else name="ifMoreThanOneNode">
                  <dgm:constrLst>
                    <dgm:constr type="h"/>
                    <dgm:constr type="h" for="ch" forName="lineNode" val="0.002"/>
                    <dgm:constr type="w" for="ch" forName="lineNode" refType="w" fact="0.4"/>
                    <dgm:constr type="l" for="ch" forName="lineNode" refType="w" fact="0.5"/>
                    <dgm:constr type="w" for="ch" forName="lineArrowNode" refType="w" fact="0.046"/>
                    <dgm:constr type="h" for="ch" forName="lineArrowNode" refType="h" fact="0.18"/>
                    <dgm:constr type="l" for="ch" forName="lineArrowNode" refType="w" fact="0.924"/>
                    <dgm:constr type="t" for="ch" forName="lineArrowNode" refType="h" fact="0.18"/>
                    <dgm:constr type="ctrY" for="ch" forName="lineNode" refType="ctrY" refFor="ch" refForName="sibTransNodeCircle"/>
                    <dgm:constr type="h" for="ch" forName="sibTransNodeCircle" refType="h" fact="0.9"/>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else>
              </dgm:choose>
            </dgm:if>
            <dgm:if name="ifLastNode" axis="self" ptType="node" func="revPos" op="equ" val="1">
              <dgm:constrLst>
                <dgm:constr type="h"/>
                <dgm:constr type="h" for="ch" forName="lineNode" val="0.002"/>
                <dgm:constr type="w" for="ch" forName="lineNode" refType="w" fact="0.45"/>
                <dgm:constr type="w" for="ch" forName="lineArrowNode" refType="w" fact="0"/>
                <dgm:constr type="h" for="ch" forName="lineArrowNode" refType="h" fact="0"/>
                <dgm:constr type="ctrY" for="ch" forName="lineNode" refType="ctrY" refFor="ch" refForName="sibTransNodeCircle"/>
                <dgm:constr type="h" for="ch" forName="sibTransNodeCircle" refType="h"/>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if>
            <dgm:else name="allOtherNodes">
              <dgm:constrLst>
                <dgm:constr type="h"/>
                <dgm:constr type="h" for="ch" forName="lineNode" val="0.002"/>
                <dgm:constr type="w" for="ch" forName="lineNode" refType="w" fact="0.9"/>
                <dgm:constr type="w" for="ch" forName="lineArrowNode" refType="w" fact="0.046"/>
                <dgm:constr type="h" for="ch" forName="lineArrowNode" refType="h" fact="0.18"/>
                <dgm:constr type="l" for="ch" forName="lineArrowNode" refType="w" fact="0.924"/>
                <dgm:constr type="t" for="ch" forName="lineArrowNode" refType="h" fact="0.18"/>
                <dgm:constr type="ctrY" for="ch" forName="lineNode" refType="ctrY" refFor="ch" refForName="sibTransNodeCircle"/>
                <dgm:constr type="h" for="ch" forName="sibTransNodeCircle" refType="h" fact="0.9"/>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else>
          </dgm:choose>
          <dgm:layoutNode name="lineNode" styleLbl="alignAccFollowNode1">
            <dgm:alg type="sp"/>
            <dgm:shape xmlns:r="http://schemas.openxmlformats.org/officeDocument/2006/relationships" type="rect" r:blip="">
              <dgm:adjLst/>
            </dgm:shape>
            <dgm:presOf/>
            <dgm:constrLst/>
            <dgm:ruleLst/>
          </dgm:layoutNode>
          <dgm:layoutNode name="lineArrowNode" styleLbl="alignAccFollowNode1">
            <dgm:alg type="sp"/>
            <dgm:shape xmlns:r="http://schemas.openxmlformats.org/officeDocument/2006/relationships" type="chevron" r:blip="">
              <dgm:adjLst>
                <dgm:adj idx="1" val="0.9"/>
              </dgm:adjLst>
            </dgm:shape>
            <dgm:presOf/>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param type="parTxRTLAlign" val="l"/>
              </dgm:alg>
              <dgm:shape xmlns:r="http://schemas.openxmlformats.org/officeDocument/2006/relationships" type="ellipse" r:blip="">
                <dgm:adjLst/>
              </dgm:shape>
              <dgm:constrLst>
                <dgm:constr type="w" refType="h" op="equ"/>
                <dgm:constr type="primFontSz" val="60"/>
                <dgm:constr type="tMarg" refType="w" fact="0.11"/>
                <dgm:constr type="lMarg" refType="w" fact="0.11"/>
                <dgm:constr type="rMarg" refType="w" fact="0.11"/>
                <dgm:constr type="bMarg" refType="w" fact="0.11"/>
              </dgm:constrLst>
              <dgm:ruleLst>
                <dgm:rule type="primFontSz" val="14" fact="NaN" max="NaN"/>
              </dgm:ruleLst>
            </dgm:layoutNode>
            <dgm:layoutNode name="spacerBetweenCircleAndCallout">
              <dgm:varLst/>
              <dgm:presOf/>
              <dgm:alg type="sp"/>
              <dgm:shape xmlns:r="http://schemas.openxmlformats.org/officeDocument/2006/relationships" r:blip="">
                <dgm:adjLst/>
              </dgm:shape>
              <dgm:constrLst/>
              <dgm:ruleLst/>
            </dgm:layoutNode>
          </dgm:forEach>
          <dgm:presOf/>
          <dgm:ruleLst/>
        </dgm:layoutNode>
        <dgm:layoutNode name="nodeText" styleLbl="alignAccFollowNode1">
          <dgm:varLst>
            <dgm:bulletEnabled val="1"/>
          </dgm:varLst>
          <dgm:alg type="tx">
            <dgm:param type="parTxLTRAlign" val="l"/>
            <dgm:param type="parTxRTLAlign" val="r"/>
            <dgm:param type="txAnchorVert" val="t"/>
          </dgm:alg>
          <dgm:shape xmlns:r="http://schemas.openxmlformats.org/officeDocument/2006/relationships" type="upArrowCallout" r:blip="">
            <dgm:adjLst>
              <dgm:adj idx="1" val="0.5"/>
              <dgm:adj idx="2" val="0.2"/>
              <dgm:adj idx="3" val="0.2"/>
              <dgm:adj idx="4" val="1"/>
            </dgm:adjLst>
          </dgm:shape>
          <dgm:presOf axis="desOrSelf" ptType="node"/>
          <dgm:constrLst>
            <dgm:constr type="secFontSz" val="16"/>
            <dgm:constr type="primFontSz" val="26"/>
            <dgm:constr type="h"/>
            <dgm:constr type="tMarg" val="13"/>
            <dgm:constr type="lMarg" refType="w" fact="0.2236"/>
            <dgm:constr type="rMarg" refType="w" fact="0.2236"/>
            <dgm:constr type="bMarg" val="13"/>
          </dgm:constrLst>
          <dgm:ruleLst>
            <dgm:rule type="secFontSz" val="11" fact="NaN" max="NaN"/>
            <dgm:rule type="primFontSz" val="11" fact="NaN" max="NaN"/>
            <dgm:rule type="h" val="INF" fact="NaN" max="NaN"/>
          </dgm:ruleLst>
        </dgm:layoutNode>
      </dgm:layoutNode>
      <dgm:forEach name="sibTransForEach" axis="followSib" ptType="sibTrans" cnt="1">
        <dgm:layoutNode name="sibTransComposite" styleLbl="alignAccFollowNode1">
          <dgm:alg type="sp"/>
          <dgm:shape xmlns:r="http://schemas.openxmlformats.org/officeDocument/2006/relationships" r:blip="">
            <dgm:adjLst/>
          </dgm:shape>
          <dgm:ruleLst/>
        </dgm:layoutNode>
        <dgm:ruleLst>
          <dgm:rule type="h" val="INF" fact="NaN" max="NaN"/>
        </dgm:ruleLst>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7311"/>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67311"/>
          </a:xfrm>
          <a:prstGeom prst="rect">
            <a:avLst/>
          </a:prstGeom>
        </p:spPr>
        <p:txBody>
          <a:bodyPr vert="horz" lIns="91440" tIns="45720" rIns="91440" bIns="45720" rtlCol="0"/>
          <a:lstStyle>
            <a:lvl1pPr algn="r">
              <a:defRPr sz="1200"/>
            </a:lvl1pPr>
          </a:lstStyle>
          <a:p>
            <a:fld id="{BA6E029E-F6B6-477D-9C13-2D0503DAA924}" type="datetimeFigureOut">
              <a:rPr lang="en-CA" smtClean="0"/>
              <a:t>05-Dec-2023</a:t>
            </a:fld>
            <a:endParaRPr lang="en-CA"/>
          </a:p>
        </p:txBody>
      </p:sp>
      <p:sp>
        <p:nvSpPr>
          <p:cNvPr id="4" name="Slide Image Placeholder 3"/>
          <p:cNvSpPr>
            <a:spLocks noGrp="1" noRot="1" noChangeAspect="1"/>
          </p:cNvSpPr>
          <p:nvPr>
            <p:ph type="sldImg" idx="2"/>
          </p:nvPr>
        </p:nvSpPr>
        <p:spPr>
          <a:xfrm>
            <a:off x="635000" y="1163638"/>
            <a:ext cx="5588000" cy="314325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82296"/>
            <a:ext cx="5486400" cy="366733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846554"/>
            <a:ext cx="2971800" cy="467310"/>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846554"/>
            <a:ext cx="2971800" cy="467310"/>
          </a:xfrm>
          <a:prstGeom prst="rect">
            <a:avLst/>
          </a:prstGeom>
        </p:spPr>
        <p:txBody>
          <a:bodyPr vert="horz" lIns="91440" tIns="45720" rIns="91440" bIns="45720" rtlCol="0" anchor="b"/>
          <a:lstStyle>
            <a:lvl1pPr algn="r">
              <a:defRPr sz="1200"/>
            </a:lvl1pPr>
          </a:lstStyle>
          <a:p>
            <a:fld id="{E94D4274-BE40-4284-97AB-2D66FF9CA870}" type="slidenum">
              <a:rPr lang="en-CA" smtClean="0"/>
              <a:t>‹#›</a:t>
            </a:fld>
            <a:endParaRPr lang="en-CA"/>
          </a:p>
        </p:txBody>
      </p:sp>
    </p:spTree>
    <p:extLst>
      <p:ext uri="{BB962C8B-B14F-4D97-AF65-F5344CB8AC3E}">
        <p14:creationId xmlns:p14="http://schemas.microsoft.com/office/powerpoint/2010/main" val="8581426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https://www.hotsweetandjumpy.com/spentcoffeegrounds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p:txBody>
      </p:sp>
      <p:sp>
        <p:nvSpPr>
          <p:cNvPr id="4" name="Slide Number Placeholder 3"/>
          <p:cNvSpPr>
            <a:spLocks noGrp="1"/>
          </p:cNvSpPr>
          <p:nvPr>
            <p:ph type="sldNum" sz="quarter" idx="5"/>
          </p:nvPr>
        </p:nvSpPr>
        <p:spPr/>
        <p:txBody>
          <a:bodyPr/>
          <a:lstStyle/>
          <a:p>
            <a:fld id="{E94D4274-BE40-4284-97AB-2D66FF9CA870}" type="slidenum">
              <a:rPr lang="en-CA" smtClean="0"/>
              <a:t>4</a:t>
            </a:fld>
            <a:endParaRPr lang="en-CA"/>
          </a:p>
        </p:txBody>
      </p:sp>
    </p:spTree>
    <p:extLst>
      <p:ext uri="{BB962C8B-B14F-4D97-AF65-F5344CB8AC3E}">
        <p14:creationId xmlns:p14="http://schemas.microsoft.com/office/powerpoint/2010/main" val="15031873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Date Activities / Deliverables:</a:t>
            </a:r>
          </a:p>
          <a:p>
            <a:endParaRPr lang="en-CA" dirty="0"/>
          </a:p>
          <a:p>
            <a:r>
              <a:rPr lang="en-CA" dirty="0"/>
              <a:t>Jan-Apr 2024 Candidacy exams. Jun-Aug 2024 Preparation. Confirm participants. Confirm research objectives and plan. Sep-Dec 2024 Pre-production film workshops. Film. Present @ MARR Conference. Jan-Aug 2025 Collate data. Focus group discussions. Data analysis. Post-production workshops. Sep-Dec 2025 Edit film(s). Focus group discussions. Screen film. Education proposals. Jan to Dec 2026 Complete dissertation. Education and sustainability conference presentations.</a:t>
            </a:r>
          </a:p>
          <a:p>
            <a:endParaRPr lang="en-CA" dirty="0"/>
          </a:p>
        </p:txBody>
      </p:sp>
      <p:sp>
        <p:nvSpPr>
          <p:cNvPr id="4" name="Slide Number Placeholder 3"/>
          <p:cNvSpPr>
            <a:spLocks noGrp="1"/>
          </p:cNvSpPr>
          <p:nvPr>
            <p:ph type="sldNum" sz="quarter" idx="5"/>
          </p:nvPr>
        </p:nvSpPr>
        <p:spPr/>
        <p:txBody>
          <a:bodyPr/>
          <a:lstStyle/>
          <a:p>
            <a:fld id="{E94D4274-BE40-4284-97AB-2D66FF9CA870}" type="slidenum">
              <a:rPr lang="en-CA" smtClean="0"/>
              <a:t>5</a:t>
            </a:fld>
            <a:endParaRPr lang="en-CA"/>
          </a:p>
        </p:txBody>
      </p:sp>
    </p:spTree>
    <p:extLst>
      <p:ext uri="{BB962C8B-B14F-4D97-AF65-F5344CB8AC3E}">
        <p14:creationId xmlns:p14="http://schemas.microsoft.com/office/powerpoint/2010/main" val="10770310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E94D4274-BE40-4284-97AB-2D66FF9CA870}" type="slidenum">
              <a:rPr lang="en-CA" smtClean="0"/>
              <a:t>6</a:t>
            </a:fld>
            <a:endParaRPr lang="en-CA"/>
          </a:p>
        </p:txBody>
      </p:sp>
    </p:spTree>
    <p:extLst>
      <p:ext uri="{BB962C8B-B14F-4D97-AF65-F5344CB8AC3E}">
        <p14:creationId xmlns:p14="http://schemas.microsoft.com/office/powerpoint/2010/main" val="470708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E94D4274-BE40-4284-97AB-2D66FF9CA870}" type="slidenum">
              <a:rPr lang="en-CA" smtClean="0"/>
              <a:t>7</a:t>
            </a:fld>
            <a:endParaRPr lang="en-CA"/>
          </a:p>
        </p:txBody>
      </p:sp>
    </p:spTree>
    <p:extLst>
      <p:ext uri="{BB962C8B-B14F-4D97-AF65-F5344CB8AC3E}">
        <p14:creationId xmlns:p14="http://schemas.microsoft.com/office/powerpoint/2010/main" val="17003472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E94D4274-BE40-4284-97AB-2D66FF9CA870}" type="slidenum">
              <a:rPr lang="en-CA" smtClean="0"/>
              <a:t>8</a:t>
            </a:fld>
            <a:endParaRPr lang="en-CA"/>
          </a:p>
        </p:txBody>
      </p:sp>
    </p:spTree>
    <p:extLst>
      <p:ext uri="{BB962C8B-B14F-4D97-AF65-F5344CB8AC3E}">
        <p14:creationId xmlns:p14="http://schemas.microsoft.com/office/powerpoint/2010/main" val="41381397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i="0" dirty="0">
                <a:solidFill>
                  <a:srgbClr val="28292A"/>
                </a:solidFill>
                <a:effectLst/>
                <a:latin typeface="Oswald" panose="020F0502020204030204" pitchFamily="2" charset="0"/>
              </a:rPr>
              <a:t>Who was Paulo Freire?</a:t>
            </a:r>
          </a:p>
          <a:p>
            <a:pPr algn="l"/>
            <a:r>
              <a:rPr lang="en-US" b="0" i="0" dirty="0">
                <a:solidFill>
                  <a:srgbClr val="28292A"/>
                </a:solidFill>
                <a:effectLst/>
                <a:latin typeface="Roboto" panose="02000000000000000000" pitchFamily="2" charset="0"/>
              </a:rPr>
              <a:t>Paulo Freire’s work has influenced people working in education, community development, community health and many other fields. Freire developed an approach to education that links the identification of issues to positive action for change and development. While Freire’s original work was in adult literacy, his approach leads us to think about how we can ‘read’ the society around us.</a:t>
            </a:r>
            <a:br>
              <a:rPr lang="en-US" b="0" i="0" dirty="0">
                <a:solidFill>
                  <a:srgbClr val="28292A"/>
                </a:solidFill>
                <a:effectLst/>
                <a:latin typeface="Roboto" panose="02000000000000000000" pitchFamily="2" charset="0"/>
              </a:rPr>
            </a:br>
            <a:br>
              <a:rPr lang="en-US" b="0" i="0" dirty="0">
                <a:solidFill>
                  <a:srgbClr val="28292A"/>
                </a:solidFill>
                <a:effectLst/>
                <a:latin typeface="Roboto" panose="02000000000000000000" pitchFamily="2" charset="0"/>
              </a:rPr>
            </a:br>
            <a:r>
              <a:rPr lang="en-US" b="0" i="0" dirty="0">
                <a:solidFill>
                  <a:srgbClr val="28292A"/>
                </a:solidFill>
                <a:effectLst/>
                <a:latin typeface="Roboto" panose="02000000000000000000" pitchFamily="2" charset="0"/>
              </a:rPr>
              <a:t>For Freire, the educational process is never neutral. People can be passive recipients of knowledge — whatever the content — or they can engage in a ‘problem-posing’ approach in which they become active participants. As part of this approach, it is essential that people link knowledge to action so that they actively work to change their societies at a local level and beyond.</a:t>
            </a:r>
            <a:br>
              <a:rPr lang="en-US" b="0" i="0" dirty="0">
                <a:solidFill>
                  <a:srgbClr val="28292A"/>
                </a:solidFill>
                <a:effectLst/>
                <a:latin typeface="Roboto" panose="02000000000000000000" pitchFamily="2" charset="0"/>
              </a:rPr>
            </a:br>
            <a:br>
              <a:rPr lang="en-US" b="0" i="0" dirty="0">
                <a:solidFill>
                  <a:srgbClr val="28292A"/>
                </a:solidFill>
                <a:effectLst/>
                <a:latin typeface="Roboto" panose="02000000000000000000" pitchFamily="2" charset="0"/>
              </a:rPr>
            </a:br>
            <a:r>
              <a:rPr lang="en-US" b="0" i="0" dirty="0">
                <a:solidFill>
                  <a:srgbClr val="28292A"/>
                </a:solidFill>
                <a:effectLst/>
                <a:latin typeface="Roboto" panose="02000000000000000000" pitchFamily="2" charset="0"/>
              </a:rPr>
              <a:t>In the video above, Freire talks about the importance of curiosity, of critical thinking and ultimately of hope. It is a profound reflection on learning.</a:t>
            </a:r>
            <a:br>
              <a:rPr lang="en-US" b="0" i="0" dirty="0">
                <a:solidFill>
                  <a:srgbClr val="28292A"/>
                </a:solidFill>
                <a:effectLst/>
                <a:latin typeface="Roboto" panose="02000000000000000000" pitchFamily="2" charset="0"/>
              </a:rPr>
            </a:br>
            <a:br>
              <a:rPr lang="en-US" b="0" i="0" dirty="0">
                <a:solidFill>
                  <a:srgbClr val="28292A"/>
                </a:solidFill>
                <a:effectLst/>
                <a:latin typeface="Roboto" panose="02000000000000000000" pitchFamily="2" charset="0"/>
              </a:rPr>
            </a:br>
            <a:r>
              <a:rPr lang="en-US" b="0" i="0" dirty="0">
                <a:solidFill>
                  <a:srgbClr val="28292A"/>
                </a:solidFill>
                <a:effectLst/>
                <a:latin typeface="Roboto" panose="02000000000000000000" pitchFamily="2" charset="0"/>
              </a:rPr>
              <a:t>Many of Freire’s writings are available in English. The most well known of these, Pedagogy of the Oppressed (1972) has been very influential but new readers of Freire may find The Politics of Education (1985) a more accessible text. Key concepts associated with Freire include the contrast between "banking" education (in which facts are deposited into the minds of passive students) and problem-posing education; the notion of conscientization (which is much more than simply awareness-raising); and the idea of the "culture of silence", in which people are unable to reflect critically upon their world - they become fatalistic and dominated.</a:t>
            </a:r>
            <a:br>
              <a:rPr lang="en-US" b="0" i="0" dirty="0">
                <a:solidFill>
                  <a:srgbClr val="28292A"/>
                </a:solidFill>
                <a:effectLst/>
                <a:latin typeface="Roboto" panose="02000000000000000000" pitchFamily="2" charset="0"/>
              </a:rPr>
            </a:br>
            <a:br>
              <a:rPr lang="en-US" b="0" i="0" dirty="0">
                <a:solidFill>
                  <a:srgbClr val="28292A"/>
                </a:solidFill>
                <a:effectLst/>
                <a:latin typeface="Roboto" panose="02000000000000000000" pitchFamily="2" charset="0"/>
              </a:rPr>
            </a:br>
            <a:r>
              <a:rPr lang="en-US" b="0" i="0" dirty="0">
                <a:solidFill>
                  <a:srgbClr val="28292A"/>
                </a:solidFill>
                <a:effectLst/>
                <a:latin typeface="Roboto" panose="02000000000000000000" pitchFamily="2" charset="0"/>
              </a:rPr>
              <a:t>A typical feature of Freire-type education is that people bring their own knowledge and experience into the process. Training is typically undertaken in small groups with lively interaction and can embrace not only the written word but art, music and other forms of expression.</a:t>
            </a:r>
          </a:p>
          <a:p>
            <a:endParaRPr lang="en-CA" dirty="0"/>
          </a:p>
          <a:p>
            <a:r>
              <a:rPr lang="en-US" b="1" i="0">
                <a:solidFill>
                  <a:srgbClr val="28292A"/>
                </a:solidFill>
                <a:effectLst/>
                <a:latin typeface="Oswald" panose="020F0502020204030204" pitchFamily="2" charset="0"/>
              </a:rPr>
              <a:t>https://freire.org/paulo-Freire</a:t>
            </a:r>
            <a:endParaRPr lang="en-CA" dirty="0"/>
          </a:p>
        </p:txBody>
      </p:sp>
      <p:sp>
        <p:nvSpPr>
          <p:cNvPr id="4" name="Slide Number Placeholder 3"/>
          <p:cNvSpPr>
            <a:spLocks noGrp="1"/>
          </p:cNvSpPr>
          <p:nvPr>
            <p:ph type="sldNum" sz="quarter" idx="5"/>
          </p:nvPr>
        </p:nvSpPr>
        <p:spPr/>
        <p:txBody>
          <a:bodyPr/>
          <a:lstStyle/>
          <a:p>
            <a:fld id="{E94D4274-BE40-4284-97AB-2D66FF9CA870}" type="slidenum">
              <a:rPr lang="en-CA" smtClean="0"/>
              <a:t>9</a:t>
            </a:fld>
            <a:endParaRPr lang="en-CA"/>
          </a:p>
        </p:txBody>
      </p:sp>
    </p:spTree>
    <p:extLst>
      <p:ext uri="{BB962C8B-B14F-4D97-AF65-F5344CB8AC3E}">
        <p14:creationId xmlns:p14="http://schemas.microsoft.com/office/powerpoint/2010/main" val="33992701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5A0327-74BD-3008-ACBB-9069F71EFF4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DCC9FD85-0F0E-6D60-C85A-77C8FB8B7DF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6ECD85EE-16AB-34B0-807E-9B44C876D018}"/>
              </a:ext>
            </a:extLst>
          </p:cNvPr>
          <p:cNvSpPr>
            <a:spLocks noGrp="1"/>
          </p:cNvSpPr>
          <p:nvPr>
            <p:ph type="dt" sz="half" idx="10"/>
          </p:nvPr>
        </p:nvSpPr>
        <p:spPr/>
        <p:txBody>
          <a:bodyPr/>
          <a:lstStyle/>
          <a:p>
            <a:fld id="{6B09EE39-1E32-412F-95EF-A09D536913A0}" type="datetimeFigureOut">
              <a:rPr lang="en-CA" smtClean="0"/>
              <a:t>05-Dec-2023</a:t>
            </a:fld>
            <a:endParaRPr lang="en-CA"/>
          </a:p>
        </p:txBody>
      </p:sp>
      <p:sp>
        <p:nvSpPr>
          <p:cNvPr id="5" name="Footer Placeholder 4">
            <a:extLst>
              <a:ext uri="{FF2B5EF4-FFF2-40B4-BE49-F238E27FC236}">
                <a16:creationId xmlns:a16="http://schemas.microsoft.com/office/drawing/2014/main" id="{92A00F17-1A59-6DEA-F514-D25873E81D55}"/>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6CD3D0FE-BE15-3D75-AB9D-7794717AA552}"/>
              </a:ext>
            </a:extLst>
          </p:cNvPr>
          <p:cNvSpPr>
            <a:spLocks noGrp="1"/>
          </p:cNvSpPr>
          <p:nvPr>
            <p:ph type="sldNum" sz="quarter" idx="12"/>
          </p:nvPr>
        </p:nvSpPr>
        <p:spPr/>
        <p:txBody>
          <a:bodyPr/>
          <a:lstStyle/>
          <a:p>
            <a:fld id="{6EF89053-3015-4E56-85EF-BC7D1A48AAFC}" type="slidenum">
              <a:rPr lang="en-CA" smtClean="0"/>
              <a:t>‹#›</a:t>
            </a:fld>
            <a:endParaRPr lang="en-CA"/>
          </a:p>
        </p:txBody>
      </p:sp>
    </p:spTree>
    <p:extLst>
      <p:ext uri="{BB962C8B-B14F-4D97-AF65-F5344CB8AC3E}">
        <p14:creationId xmlns:p14="http://schemas.microsoft.com/office/powerpoint/2010/main" val="10509674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23D6B2-2951-EBB7-E8B9-D8E31749633E}"/>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B96AAB44-C273-215F-12A1-7D385600608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1C49C125-DD34-8C44-79CA-500F6EDB6E72}"/>
              </a:ext>
            </a:extLst>
          </p:cNvPr>
          <p:cNvSpPr>
            <a:spLocks noGrp="1"/>
          </p:cNvSpPr>
          <p:nvPr>
            <p:ph type="dt" sz="half" idx="10"/>
          </p:nvPr>
        </p:nvSpPr>
        <p:spPr/>
        <p:txBody>
          <a:bodyPr/>
          <a:lstStyle/>
          <a:p>
            <a:fld id="{6B09EE39-1E32-412F-95EF-A09D536913A0}" type="datetimeFigureOut">
              <a:rPr lang="en-CA" smtClean="0"/>
              <a:t>05-Dec-2023</a:t>
            </a:fld>
            <a:endParaRPr lang="en-CA"/>
          </a:p>
        </p:txBody>
      </p:sp>
      <p:sp>
        <p:nvSpPr>
          <p:cNvPr id="5" name="Footer Placeholder 4">
            <a:extLst>
              <a:ext uri="{FF2B5EF4-FFF2-40B4-BE49-F238E27FC236}">
                <a16:creationId xmlns:a16="http://schemas.microsoft.com/office/drawing/2014/main" id="{EA647FFC-B09B-FF3B-2AB8-442E9E8BAF07}"/>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F7DE7A6C-8FBC-B3B4-9C25-6192037C9BB7}"/>
              </a:ext>
            </a:extLst>
          </p:cNvPr>
          <p:cNvSpPr>
            <a:spLocks noGrp="1"/>
          </p:cNvSpPr>
          <p:nvPr>
            <p:ph type="sldNum" sz="quarter" idx="12"/>
          </p:nvPr>
        </p:nvSpPr>
        <p:spPr/>
        <p:txBody>
          <a:bodyPr/>
          <a:lstStyle/>
          <a:p>
            <a:fld id="{6EF89053-3015-4E56-85EF-BC7D1A48AAFC}" type="slidenum">
              <a:rPr lang="en-CA" smtClean="0"/>
              <a:t>‹#›</a:t>
            </a:fld>
            <a:endParaRPr lang="en-CA"/>
          </a:p>
        </p:txBody>
      </p:sp>
    </p:spTree>
    <p:extLst>
      <p:ext uri="{BB962C8B-B14F-4D97-AF65-F5344CB8AC3E}">
        <p14:creationId xmlns:p14="http://schemas.microsoft.com/office/powerpoint/2010/main" val="496398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C129938-5B3F-6576-41FB-DE4E4AD412A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06CCEC60-D466-BDCE-C2A0-90493E8B7F5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167B0FEF-7DE3-4438-4A6B-D7093B7B6CA2}"/>
              </a:ext>
            </a:extLst>
          </p:cNvPr>
          <p:cNvSpPr>
            <a:spLocks noGrp="1"/>
          </p:cNvSpPr>
          <p:nvPr>
            <p:ph type="dt" sz="half" idx="10"/>
          </p:nvPr>
        </p:nvSpPr>
        <p:spPr/>
        <p:txBody>
          <a:bodyPr/>
          <a:lstStyle/>
          <a:p>
            <a:fld id="{6B09EE39-1E32-412F-95EF-A09D536913A0}" type="datetimeFigureOut">
              <a:rPr lang="en-CA" smtClean="0"/>
              <a:t>05-Dec-2023</a:t>
            </a:fld>
            <a:endParaRPr lang="en-CA"/>
          </a:p>
        </p:txBody>
      </p:sp>
      <p:sp>
        <p:nvSpPr>
          <p:cNvPr id="5" name="Footer Placeholder 4">
            <a:extLst>
              <a:ext uri="{FF2B5EF4-FFF2-40B4-BE49-F238E27FC236}">
                <a16:creationId xmlns:a16="http://schemas.microsoft.com/office/drawing/2014/main" id="{9D4C32AD-8DDD-6E4E-8087-19C932346271}"/>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1642E607-8E64-8CFF-415A-2CAAF711BA57}"/>
              </a:ext>
            </a:extLst>
          </p:cNvPr>
          <p:cNvSpPr>
            <a:spLocks noGrp="1"/>
          </p:cNvSpPr>
          <p:nvPr>
            <p:ph type="sldNum" sz="quarter" idx="12"/>
          </p:nvPr>
        </p:nvSpPr>
        <p:spPr/>
        <p:txBody>
          <a:bodyPr/>
          <a:lstStyle/>
          <a:p>
            <a:fld id="{6EF89053-3015-4E56-85EF-BC7D1A48AAFC}" type="slidenum">
              <a:rPr lang="en-CA" smtClean="0"/>
              <a:t>‹#›</a:t>
            </a:fld>
            <a:endParaRPr lang="en-CA"/>
          </a:p>
        </p:txBody>
      </p:sp>
    </p:spTree>
    <p:extLst>
      <p:ext uri="{BB962C8B-B14F-4D97-AF65-F5344CB8AC3E}">
        <p14:creationId xmlns:p14="http://schemas.microsoft.com/office/powerpoint/2010/main" val="2193672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D4B1E2-F139-CA48-4E9C-8B9E9D67F1EF}"/>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0A74A7B0-6DBD-B7BA-2F45-E98D418A784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6CEF2144-2FA9-5164-3CFC-2A44030242DE}"/>
              </a:ext>
            </a:extLst>
          </p:cNvPr>
          <p:cNvSpPr>
            <a:spLocks noGrp="1"/>
          </p:cNvSpPr>
          <p:nvPr>
            <p:ph type="dt" sz="half" idx="10"/>
          </p:nvPr>
        </p:nvSpPr>
        <p:spPr/>
        <p:txBody>
          <a:bodyPr/>
          <a:lstStyle/>
          <a:p>
            <a:fld id="{6B09EE39-1E32-412F-95EF-A09D536913A0}" type="datetimeFigureOut">
              <a:rPr lang="en-CA" smtClean="0"/>
              <a:t>05-Dec-2023</a:t>
            </a:fld>
            <a:endParaRPr lang="en-CA"/>
          </a:p>
        </p:txBody>
      </p:sp>
      <p:sp>
        <p:nvSpPr>
          <p:cNvPr id="5" name="Footer Placeholder 4">
            <a:extLst>
              <a:ext uri="{FF2B5EF4-FFF2-40B4-BE49-F238E27FC236}">
                <a16:creationId xmlns:a16="http://schemas.microsoft.com/office/drawing/2014/main" id="{25775E9C-8692-2D0C-F499-AA5189C5CCC7}"/>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6DA10C63-3BDF-A592-9AB3-5FFAE0843559}"/>
              </a:ext>
            </a:extLst>
          </p:cNvPr>
          <p:cNvSpPr>
            <a:spLocks noGrp="1"/>
          </p:cNvSpPr>
          <p:nvPr>
            <p:ph type="sldNum" sz="quarter" idx="12"/>
          </p:nvPr>
        </p:nvSpPr>
        <p:spPr/>
        <p:txBody>
          <a:bodyPr/>
          <a:lstStyle/>
          <a:p>
            <a:fld id="{6EF89053-3015-4E56-85EF-BC7D1A48AAFC}" type="slidenum">
              <a:rPr lang="en-CA" smtClean="0"/>
              <a:t>‹#›</a:t>
            </a:fld>
            <a:endParaRPr lang="en-CA"/>
          </a:p>
        </p:txBody>
      </p:sp>
    </p:spTree>
    <p:extLst>
      <p:ext uri="{BB962C8B-B14F-4D97-AF65-F5344CB8AC3E}">
        <p14:creationId xmlns:p14="http://schemas.microsoft.com/office/powerpoint/2010/main" val="42719354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8384C6-E5E0-50E0-9ADA-DF0B928052C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89A065F0-517C-8CE2-409A-5EE4FAEEABA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452C829-8E06-A240-15B7-8274DEC60455}"/>
              </a:ext>
            </a:extLst>
          </p:cNvPr>
          <p:cNvSpPr>
            <a:spLocks noGrp="1"/>
          </p:cNvSpPr>
          <p:nvPr>
            <p:ph type="dt" sz="half" idx="10"/>
          </p:nvPr>
        </p:nvSpPr>
        <p:spPr/>
        <p:txBody>
          <a:bodyPr/>
          <a:lstStyle/>
          <a:p>
            <a:fld id="{6B09EE39-1E32-412F-95EF-A09D536913A0}" type="datetimeFigureOut">
              <a:rPr lang="en-CA" smtClean="0"/>
              <a:t>05-Dec-2023</a:t>
            </a:fld>
            <a:endParaRPr lang="en-CA"/>
          </a:p>
        </p:txBody>
      </p:sp>
      <p:sp>
        <p:nvSpPr>
          <p:cNvPr id="5" name="Footer Placeholder 4">
            <a:extLst>
              <a:ext uri="{FF2B5EF4-FFF2-40B4-BE49-F238E27FC236}">
                <a16:creationId xmlns:a16="http://schemas.microsoft.com/office/drawing/2014/main" id="{EAC956CC-6197-81E6-647C-D1E8E2AE39BD}"/>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F92CEDE7-BAD4-7DDF-3928-AE58895C522A}"/>
              </a:ext>
            </a:extLst>
          </p:cNvPr>
          <p:cNvSpPr>
            <a:spLocks noGrp="1"/>
          </p:cNvSpPr>
          <p:nvPr>
            <p:ph type="sldNum" sz="quarter" idx="12"/>
          </p:nvPr>
        </p:nvSpPr>
        <p:spPr/>
        <p:txBody>
          <a:bodyPr/>
          <a:lstStyle/>
          <a:p>
            <a:fld id="{6EF89053-3015-4E56-85EF-BC7D1A48AAFC}" type="slidenum">
              <a:rPr lang="en-CA" smtClean="0"/>
              <a:t>‹#›</a:t>
            </a:fld>
            <a:endParaRPr lang="en-CA"/>
          </a:p>
        </p:txBody>
      </p:sp>
    </p:spTree>
    <p:extLst>
      <p:ext uri="{BB962C8B-B14F-4D97-AF65-F5344CB8AC3E}">
        <p14:creationId xmlns:p14="http://schemas.microsoft.com/office/powerpoint/2010/main" val="21978938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0718A8-E816-2912-F317-266362EE49BD}"/>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BD8A188F-87C0-CE1C-437C-8D2C8653749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305755B2-C5FC-2DDB-FB82-B781653F08E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104E48CA-EC80-83C2-06AB-425D6EA7FDEA}"/>
              </a:ext>
            </a:extLst>
          </p:cNvPr>
          <p:cNvSpPr>
            <a:spLocks noGrp="1"/>
          </p:cNvSpPr>
          <p:nvPr>
            <p:ph type="dt" sz="half" idx="10"/>
          </p:nvPr>
        </p:nvSpPr>
        <p:spPr/>
        <p:txBody>
          <a:bodyPr/>
          <a:lstStyle/>
          <a:p>
            <a:fld id="{6B09EE39-1E32-412F-95EF-A09D536913A0}" type="datetimeFigureOut">
              <a:rPr lang="en-CA" smtClean="0"/>
              <a:t>05-Dec-2023</a:t>
            </a:fld>
            <a:endParaRPr lang="en-CA"/>
          </a:p>
        </p:txBody>
      </p:sp>
      <p:sp>
        <p:nvSpPr>
          <p:cNvPr id="6" name="Footer Placeholder 5">
            <a:extLst>
              <a:ext uri="{FF2B5EF4-FFF2-40B4-BE49-F238E27FC236}">
                <a16:creationId xmlns:a16="http://schemas.microsoft.com/office/drawing/2014/main" id="{49EA569A-8D2D-F716-F2DB-E4B23A2A1A99}"/>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C29D7D9F-A6CE-3F9B-A056-12183B08A5FF}"/>
              </a:ext>
            </a:extLst>
          </p:cNvPr>
          <p:cNvSpPr>
            <a:spLocks noGrp="1"/>
          </p:cNvSpPr>
          <p:nvPr>
            <p:ph type="sldNum" sz="quarter" idx="12"/>
          </p:nvPr>
        </p:nvSpPr>
        <p:spPr/>
        <p:txBody>
          <a:bodyPr/>
          <a:lstStyle/>
          <a:p>
            <a:fld id="{6EF89053-3015-4E56-85EF-BC7D1A48AAFC}" type="slidenum">
              <a:rPr lang="en-CA" smtClean="0"/>
              <a:t>‹#›</a:t>
            </a:fld>
            <a:endParaRPr lang="en-CA"/>
          </a:p>
        </p:txBody>
      </p:sp>
    </p:spTree>
    <p:extLst>
      <p:ext uri="{BB962C8B-B14F-4D97-AF65-F5344CB8AC3E}">
        <p14:creationId xmlns:p14="http://schemas.microsoft.com/office/powerpoint/2010/main" val="38577887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772AD9-AAC1-69FE-544C-E318D8668E03}"/>
              </a:ext>
            </a:extLst>
          </p:cNvPr>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A6E22934-B9B0-3599-01D2-DFAF22B34D2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B76C84A-D635-E3D1-AC42-E063889C372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25153029-255C-0FB1-4847-FE478B95419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995B4C6-E227-AA2F-DBCA-725B4EEBAB2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47189222-DBDE-4D08-4D27-312FD5CEF8BF}"/>
              </a:ext>
            </a:extLst>
          </p:cNvPr>
          <p:cNvSpPr>
            <a:spLocks noGrp="1"/>
          </p:cNvSpPr>
          <p:nvPr>
            <p:ph type="dt" sz="half" idx="10"/>
          </p:nvPr>
        </p:nvSpPr>
        <p:spPr/>
        <p:txBody>
          <a:bodyPr/>
          <a:lstStyle/>
          <a:p>
            <a:fld id="{6B09EE39-1E32-412F-95EF-A09D536913A0}" type="datetimeFigureOut">
              <a:rPr lang="en-CA" smtClean="0"/>
              <a:t>05-Dec-2023</a:t>
            </a:fld>
            <a:endParaRPr lang="en-CA"/>
          </a:p>
        </p:txBody>
      </p:sp>
      <p:sp>
        <p:nvSpPr>
          <p:cNvPr id="8" name="Footer Placeholder 7">
            <a:extLst>
              <a:ext uri="{FF2B5EF4-FFF2-40B4-BE49-F238E27FC236}">
                <a16:creationId xmlns:a16="http://schemas.microsoft.com/office/drawing/2014/main" id="{AF562AB0-4BAD-AD3D-D347-750DA9B55766}"/>
              </a:ext>
            </a:extLst>
          </p:cNvPr>
          <p:cNvSpPr>
            <a:spLocks noGrp="1"/>
          </p:cNvSpPr>
          <p:nvPr>
            <p:ph type="ftr" sz="quarter" idx="11"/>
          </p:nvPr>
        </p:nvSpPr>
        <p:spPr/>
        <p:txBody>
          <a:bodyPr/>
          <a:lstStyle/>
          <a:p>
            <a:endParaRPr lang="en-CA"/>
          </a:p>
        </p:txBody>
      </p:sp>
      <p:sp>
        <p:nvSpPr>
          <p:cNvPr id="9" name="Slide Number Placeholder 8">
            <a:extLst>
              <a:ext uri="{FF2B5EF4-FFF2-40B4-BE49-F238E27FC236}">
                <a16:creationId xmlns:a16="http://schemas.microsoft.com/office/drawing/2014/main" id="{910BA072-CDBC-A18B-AD5F-6FF3243B77B7}"/>
              </a:ext>
            </a:extLst>
          </p:cNvPr>
          <p:cNvSpPr>
            <a:spLocks noGrp="1"/>
          </p:cNvSpPr>
          <p:nvPr>
            <p:ph type="sldNum" sz="quarter" idx="12"/>
          </p:nvPr>
        </p:nvSpPr>
        <p:spPr/>
        <p:txBody>
          <a:bodyPr/>
          <a:lstStyle/>
          <a:p>
            <a:fld id="{6EF89053-3015-4E56-85EF-BC7D1A48AAFC}" type="slidenum">
              <a:rPr lang="en-CA" smtClean="0"/>
              <a:t>‹#›</a:t>
            </a:fld>
            <a:endParaRPr lang="en-CA"/>
          </a:p>
        </p:txBody>
      </p:sp>
    </p:spTree>
    <p:extLst>
      <p:ext uri="{BB962C8B-B14F-4D97-AF65-F5344CB8AC3E}">
        <p14:creationId xmlns:p14="http://schemas.microsoft.com/office/powerpoint/2010/main" val="13277770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FBF96B-4996-7F9A-0518-F3490404E96E}"/>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D091DFB0-EE64-0E15-A7B8-BEF730A3957D}"/>
              </a:ext>
            </a:extLst>
          </p:cNvPr>
          <p:cNvSpPr>
            <a:spLocks noGrp="1"/>
          </p:cNvSpPr>
          <p:nvPr>
            <p:ph type="dt" sz="half" idx="10"/>
          </p:nvPr>
        </p:nvSpPr>
        <p:spPr/>
        <p:txBody>
          <a:bodyPr/>
          <a:lstStyle/>
          <a:p>
            <a:fld id="{6B09EE39-1E32-412F-95EF-A09D536913A0}" type="datetimeFigureOut">
              <a:rPr lang="en-CA" smtClean="0"/>
              <a:t>05-Dec-2023</a:t>
            </a:fld>
            <a:endParaRPr lang="en-CA"/>
          </a:p>
        </p:txBody>
      </p:sp>
      <p:sp>
        <p:nvSpPr>
          <p:cNvPr id="4" name="Footer Placeholder 3">
            <a:extLst>
              <a:ext uri="{FF2B5EF4-FFF2-40B4-BE49-F238E27FC236}">
                <a16:creationId xmlns:a16="http://schemas.microsoft.com/office/drawing/2014/main" id="{B9954712-B34A-CE65-B66F-A2C2107F0BC8}"/>
              </a:ext>
            </a:extLst>
          </p:cNvPr>
          <p:cNvSpPr>
            <a:spLocks noGrp="1"/>
          </p:cNvSpPr>
          <p:nvPr>
            <p:ph type="ftr" sz="quarter" idx="11"/>
          </p:nvPr>
        </p:nvSpPr>
        <p:spPr/>
        <p:txBody>
          <a:bodyPr/>
          <a:lstStyle/>
          <a:p>
            <a:endParaRPr lang="en-CA"/>
          </a:p>
        </p:txBody>
      </p:sp>
      <p:sp>
        <p:nvSpPr>
          <p:cNvPr id="5" name="Slide Number Placeholder 4">
            <a:extLst>
              <a:ext uri="{FF2B5EF4-FFF2-40B4-BE49-F238E27FC236}">
                <a16:creationId xmlns:a16="http://schemas.microsoft.com/office/drawing/2014/main" id="{F3AE9410-47C5-B510-F4DC-31AB7511D631}"/>
              </a:ext>
            </a:extLst>
          </p:cNvPr>
          <p:cNvSpPr>
            <a:spLocks noGrp="1"/>
          </p:cNvSpPr>
          <p:nvPr>
            <p:ph type="sldNum" sz="quarter" idx="12"/>
          </p:nvPr>
        </p:nvSpPr>
        <p:spPr/>
        <p:txBody>
          <a:bodyPr/>
          <a:lstStyle/>
          <a:p>
            <a:fld id="{6EF89053-3015-4E56-85EF-BC7D1A48AAFC}" type="slidenum">
              <a:rPr lang="en-CA" smtClean="0"/>
              <a:t>‹#›</a:t>
            </a:fld>
            <a:endParaRPr lang="en-CA"/>
          </a:p>
        </p:txBody>
      </p:sp>
    </p:spTree>
    <p:extLst>
      <p:ext uri="{BB962C8B-B14F-4D97-AF65-F5344CB8AC3E}">
        <p14:creationId xmlns:p14="http://schemas.microsoft.com/office/powerpoint/2010/main" val="42386156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63C3D2F-6EE7-1481-A21E-3CAB1663C18B}"/>
              </a:ext>
            </a:extLst>
          </p:cNvPr>
          <p:cNvSpPr>
            <a:spLocks noGrp="1"/>
          </p:cNvSpPr>
          <p:nvPr>
            <p:ph type="dt" sz="half" idx="10"/>
          </p:nvPr>
        </p:nvSpPr>
        <p:spPr/>
        <p:txBody>
          <a:bodyPr/>
          <a:lstStyle/>
          <a:p>
            <a:fld id="{6B09EE39-1E32-412F-95EF-A09D536913A0}" type="datetimeFigureOut">
              <a:rPr lang="en-CA" smtClean="0"/>
              <a:t>05-Dec-2023</a:t>
            </a:fld>
            <a:endParaRPr lang="en-CA"/>
          </a:p>
        </p:txBody>
      </p:sp>
      <p:sp>
        <p:nvSpPr>
          <p:cNvPr id="3" name="Footer Placeholder 2">
            <a:extLst>
              <a:ext uri="{FF2B5EF4-FFF2-40B4-BE49-F238E27FC236}">
                <a16:creationId xmlns:a16="http://schemas.microsoft.com/office/drawing/2014/main" id="{D8F8771D-1339-D9E5-3AC7-1690B9AFD141}"/>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057929E9-8AA1-F472-0F3D-4A9E28E84E17}"/>
              </a:ext>
            </a:extLst>
          </p:cNvPr>
          <p:cNvSpPr>
            <a:spLocks noGrp="1"/>
          </p:cNvSpPr>
          <p:nvPr>
            <p:ph type="sldNum" sz="quarter" idx="12"/>
          </p:nvPr>
        </p:nvSpPr>
        <p:spPr/>
        <p:txBody>
          <a:bodyPr/>
          <a:lstStyle/>
          <a:p>
            <a:fld id="{6EF89053-3015-4E56-85EF-BC7D1A48AAFC}" type="slidenum">
              <a:rPr lang="en-CA" smtClean="0"/>
              <a:t>‹#›</a:t>
            </a:fld>
            <a:endParaRPr lang="en-CA"/>
          </a:p>
        </p:txBody>
      </p:sp>
    </p:spTree>
    <p:extLst>
      <p:ext uri="{BB962C8B-B14F-4D97-AF65-F5344CB8AC3E}">
        <p14:creationId xmlns:p14="http://schemas.microsoft.com/office/powerpoint/2010/main" val="31255756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363C5B-95E0-3C3B-B4BD-44111EE2AD5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645EA16D-8177-4512-17DC-E67F6A920D4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A704C647-DF33-BAA7-B8DC-7A9315CB513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C2F82A3-64F4-4D40-B513-F9C4F629F44B}"/>
              </a:ext>
            </a:extLst>
          </p:cNvPr>
          <p:cNvSpPr>
            <a:spLocks noGrp="1"/>
          </p:cNvSpPr>
          <p:nvPr>
            <p:ph type="dt" sz="half" idx="10"/>
          </p:nvPr>
        </p:nvSpPr>
        <p:spPr/>
        <p:txBody>
          <a:bodyPr/>
          <a:lstStyle/>
          <a:p>
            <a:fld id="{6B09EE39-1E32-412F-95EF-A09D536913A0}" type="datetimeFigureOut">
              <a:rPr lang="en-CA" smtClean="0"/>
              <a:t>05-Dec-2023</a:t>
            </a:fld>
            <a:endParaRPr lang="en-CA"/>
          </a:p>
        </p:txBody>
      </p:sp>
      <p:sp>
        <p:nvSpPr>
          <p:cNvPr id="6" name="Footer Placeholder 5">
            <a:extLst>
              <a:ext uri="{FF2B5EF4-FFF2-40B4-BE49-F238E27FC236}">
                <a16:creationId xmlns:a16="http://schemas.microsoft.com/office/drawing/2014/main" id="{572ADFFE-0C90-C8D9-36BB-85A878B1C311}"/>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86C5E48D-693D-1C05-5D56-5EDB5C0ADA80}"/>
              </a:ext>
            </a:extLst>
          </p:cNvPr>
          <p:cNvSpPr>
            <a:spLocks noGrp="1"/>
          </p:cNvSpPr>
          <p:nvPr>
            <p:ph type="sldNum" sz="quarter" idx="12"/>
          </p:nvPr>
        </p:nvSpPr>
        <p:spPr/>
        <p:txBody>
          <a:bodyPr/>
          <a:lstStyle/>
          <a:p>
            <a:fld id="{6EF89053-3015-4E56-85EF-BC7D1A48AAFC}" type="slidenum">
              <a:rPr lang="en-CA" smtClean="0"/>
              <a:t>‹#›</a:t>
            </a:fld>
            <a:endParaRPr lang="en-CA"/>
          </a:p>
        </p:txBody>
      </p:sp>
    </p:spTree>
    <p:extLst>
      <p:ext uri="{BB962C8B-B14F-4D97-AF65-F5344CB8AC3E}">
        <p14:creationId xmlns:p14="http://schemas.microsoft.com/office/powerpoint/2010/main" val="8676205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EEEAFA-B557-21F3-2A4D-6590D66B9C5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E7AF184D-6516-6D54-15FB-03197363628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a:extLst>
              <a:ext uri="{FF2B5EF4-FFF2-40B4-BE49-F238E27FC236}">
                <a16:creationId xmlns:a16="http://schemas.microsoft.com/office/drawing/2014/main" id="{C0DAB6D6-66EA-3CEA-5B49-9C521EBECF9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F1F1073-8338-ED1F-6C4E-AA26B55CE936}"/>
              </a:ext>
            </a:extLst>
          </p:cNvPr>
          <p:cNvSpPr>
            <a:spLocks noGrp="1"/>
          </p:cNvSpPr>
          <p:nvPr>
            <p:ph type="dt" sz="half" idx="10"/>
          </p:nvPr>
        </p:nvSpPr>
        <p:spPr/>
        <p:txBody>
          <a:bodyPr/>
          <a:lstStyle/>
          <a:p>
            <a:fld id="{6B09EE39-1E32-412F-95EF-A09D536913A0}" type="datetimeFigureOut">
              <a:rPr lang="en-CA" smtClean="0"/>
              <a:t>05-Dec-2023</a:t>
            </a:fld>
            <a:endParaRPr lang="en-CA"/>
          </a:p>
        </p:txBody>
      </p:sp>
      <p:sp>
        <p:nvSpPr>
          <p:cNvPr id="6" name="Footer Placeholder 5">
            <a:extLst>
              <a:ext uri="{FF2B5EF4-FFF2-40B4-BE49-F238E27FC236}">
                <a16:creationId xmlns:a16="http://schemas.microsoft.com/office/drawing/2014/main" id="{16623F78-2EE8-7A65-8B21-092516366D55}"/>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81F983A9-CEF9-2113-D61D-77427A03A526}"/>
              </a:ext>
            </a:extLst>
          </p:cNvPr>
          <p:cNvSpPr>
            <a:spLocks noGrp="1"/>
          </p:cNvSpPr>
          <p:nvPr>
            <p:ph type="sldNum" sz="quarter" idx="12"/>
          </p:nvPr>
        </p:nvSpPr>
        <p:spPr/>
        <p:txBody>
          <a:bodyPr/>
          <a:lstStyle/>
          <a:p>
            <a:fld id="{6EF89053-3015-4E56-85EF-BC7D1A48AAFC}" type="slidenum">
              <a:rPr lang="en-CA" smtClean="0"/>
              <a:t>‹#›</a:t>
            </a:fld>
            <a:endParaRPr lang="en-CA"/>
          </a:p>
        </p:txBody>
      </p:sp>
    </p:spTree>
    <p:extLst>
      <p:ext uri="{BB962C8B-B14F-4D97-AF65-F5344CB8AC3E}">
        <p14:creationId xmlns:p14="http://schemas.microsoft.com/office/powerpoint/2010/main" val="5490309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CDC1EEC-3CEE-1BD9-CEB5-EEF443B5D7B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01692D7D-88D0-52E3-6A4D-EFA2BED0655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5BBDCCAC-F3F1-FAB3-58F6-10B9F5077F6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09EE39-1E32-412F-95EF-A09D536913A0}" type="datetimeFigureOut">
              <a:rPr lang="en-CA" smtClean="0"/>
              <a:t>05-Dec-2023</a:t>
            </a:fld>
            <a:endParaRPr lang="en-CA"/>
          </a:p>
        </p:txBody>
      </p:sp>
      <p:sp>
        <p:nvSpPr>
          <p:cNvPr id="5" name="Footer Placeholder 4">
            <a:extLst>
              <a:ext uri="{FF2B5EF4-FFF2-40B4-BE49-F238E27FC236}">
                <a16:creationId xmlns:a16="http://schemas.microsoft.com/office/drawing/2014/main" id="{537AB8FA-216E-304B-F067-A3C7B65EA01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a:extLst>
              <a:ext uri="{FF2B5EF4-FFF2-40B4-BE49-F238E27FC236}">
                <a16:creationId xmlns:a16="http://schemas.microsoft.com/office/drawing/2014/main" id="{6ACC793B-3A63-A94D-0CAC-95CA02FDC36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EF89053-3015-4E56-85EF-BC7D1A48AAFC}" type="slidenum">
              <a:rPr lang="en-CA" smtClean="0"/>
              <a:t>‹#›</a:t>
            </a:fld>
            <a:endParaRPr lang="en-CA"/>
          </a:p>
        </p:txBody>
      </p:sp>
    </p:spTree>
    <p:extLst>
      <p:ext uri="{BB962C8B-B14F-4D97-AF65-F5344CB8AC3E}">
        <p14:creationId xmlns:p14="http://schemas.microsoft.com/office/powerpoint/2010/main" val="8111205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hardin16@myumanitoba.ca" TargetMode="External"/><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microsoft.com/office/2017/06/relationships/model3d" Target="../media/model3d1.glb"/><Relationship Id="rId3" Type="http://schemas.openxmlformats.org/officeDocument/2006/relationships/image" Target="../media/image3.jpg"/><Relationship Id="rId7" Type="http://schemas.openxmlformats.org/officeDocument/2006/relationships/hyperlink" Target="https://ecopedagogy.com/" TargetMode="External"/><Relationship Id="rId2" Type="http://schemas.openxmlformats.org/officeDocument/2006/relationships/image" Target="../media/image2.jpeg"/><Relationship Id="rId1" Type="http://schemas.openxmlformats.org/officeDocument/2006/relationships/slideLayout" Target="../slideLayouts/slideLayout4.xml"/><Relationship Id="rId6" Type="http://schemas.openxmlformats.org/officeDocument/2006/relationships/image" Target="../media/image6.gif"/><Relationship Id="rId5" Type="http://schemas.openxmlformats.org/officeDocument/2006/relationships/image" Target="../media/image5.jpg"/><Relationship Id="rId4" Type="http://schemas.openxmlformats.org/officeDocument/2006/relationships/image" Target="../media/image4.jpeg"/><Relationship Id="rId9"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hyperlink" Target="https://sdgs.un.org/goals" TargetMode="External"/><Relationship Id="rId2" Type="http://schemas.openxmlformats.org/officeDocument/2006/relationships/image" Target="../media/image8.png"/><Relationship Id="rId1" Type="http://schemas.openxmlformats.org/officeDocument/2006/relationships/slideLayout" Target="../slideLayouts/slideLayout4.xml"/><Relationship Id="rId5" Type="http://schemas.openxmlformats.org/officeDocument/2006/relationships/image" Target="../media/image9.png"/><Relationship Id="rId4" Type="http://schemas.microsoft.com/office/2017/06/relationships/model3d" Target="../media/model3d1.glb"/></Relationships>
</file>

<file path=ppt/slides/_rels/slide4.xml.rels><?xml version="1.0" encoding="UTF-8" standalone="yes"?>
<Relationships xmlns="http://schemas.openxmlformats.org/package/2006/relationships"><Relationship Id="rId8" Type="http://schemas.openxmlformats.org/officeDocument/2006/relationships/hyperlink" Target="https://patricialeavy.com/" TargetMode="External"/><Relationship Id="rId3" Type="http://schemas.openxmlformats.org/officeDocument/2006/relationships/image" Target="../media/image10.jp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microsoft.com/office/2017/06/relationships/model3d" Target="../media/model3d1.glb"/><Relationship Id="rId5" Type="http://schemas.openxmlformats.org/officeDocument/2006/relationships/hyperlink" Target="https://www.hotsweetandjumpy.com/spentcoffeegrounds" TargetMode="External"/><Relationship Id="rId4" Type="http://schemas.openxmlformats.org/officeDocument/2006/relationships/image" Target="../media/image11.jpg"/><Relationship Id="rId9"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3.jpeg"/><Relationship Id="rId7" Type="http://schemas.openxmlformats.org/officeDocument/2006/relationships/diagramColors" Target="../diagrams/colors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5.jpg"/><Relationship Id="rId7" Type="http://schemas.microsoft.com/office/2017/06/relationships/model3d" Target="../media/model3d1.glb"/><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16.jpg"/><Relationship Id="rId4" Type="http://schemas.openxmlformats.org/officeDocument/2006/relationships/hyperlink" Target="https://freire.org/paulo-freire" TargetMode="External"/><Relationship Id="rId9" Type="http://schemas.openxmlformats.org/officeDocument/2006/relationships/hyperlink" Target="https://engage.winnipeg.ca/residential-food-waste-pilot-program"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building with a tall tower&#10;&#10;Description automatically generated">
            <a:extLst>
              <a:ext uri="{FF2B5EF4-FFF2-40B4-BE49-F238E27FC236}">
                <a16:creationId xmlns:a16="http://schemas.microsoft.com/office/drawing/2014/main" id="{0B42B979-B18A-1E63-F5C8-777708125DFB}"/>
              </a:ext>
            </a:extLst>
          </p:cNvPr>
          <p:cNvPicPr>
            <a:picLocks noChangeAspect="1"/>
          </p:cNvPicPr>
          <p:nvPr/>
        </p:nvPicPr>
        <p:blipFill rotWithShape="1">
          <a:blip r:embed="rId2">
            <a:extLst>
              <a:ext uri="{28A0092B-C50C-407E-A947-70E740481C1C}">
                <a14:useLocalDpi xmlns:a14="http://schemas.microsoft.com/office/drawing/2010/main" val="0"/>
              </a:ext>
            </a:extLst>
          </a:blip>
          <a:srcRect l="9309" t="9091" r="14276"/>
          <a:stretch/>
        </p:blipFill>
        <p:spPr>
          <a:xfrm>
            <a:off x="3523488" y="10"/>
            <a:ext cx="8668512" cy="6857990"/>
          </a:xfrm>
          <a:prstGeom prst="rect">
            <a:avLst/>
          </a:prstGeom>
        </p:spPr>
      </p:pic>
      <p:sp>
        <p:nvSpPr>
          <p:cNvPr id="18" name="Rectangle 17">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tx1"/>
              </a:gs>
              <a:gs pos="33000">
                <a:schemeClr val="tx1">
                  <a:alpha val="64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88531A1-0F7A-25A4-5D43-17B0A095F69B}"/>
              </a:ext>
            </a:extLst>
          </p:cNvPr>
          <p:cNvSpPr>
            <a:spLocks noGrp="1"/>
          </p:cNvSpPr>
          <p:nvPr>
            <p:ph type="ctrTitle"/>
          </p:nvPr>
        </p:nvSpPr>
        <p:spPr>
          <a:xfrm>
            <a:off x="477981" y="1122363"/>
            <a:ext cx="4023360" cy="3204134"/>
          </a:xfrm>
        </p:spPr>
        <p:txBody>
          <a:bodyPr anchor="b">
            <a:normAutofit/>
          </a:bodyPr>
          <a:lstStyle/>
          <a:p>
            <a:pPr algn="l"/>
            <a:r>
              <a:rPr lang="en-CA" sz="4800" b="1" dirty="0">
                <a:solidFill>
                  <a:schemeClr val="bg1"/>
                </a:solidFill>
              </a:rPr>
              <a:t>Research Proposal briefing </a:t>
            </a:r>
          </a:p>
        </p:txBody>
      </p:sp>
      <p:sp>
        <p:nvSpPr>
          <p:cNvPr id="3" name="Subtitle 2">
            <a:extLst>
              <a:ext uri="{FF2B5EF4-FFF2-40B4-BE49-F238E27FC236}">
                <a16:creationId xmlns:a16="http://schemas.microsoft.com/office/drawing/2014/main" id="{6888669B-A8EF-5D6C-392F-62AD423A894F}"/>
              </a:ext>
            </a:extLst>
          </p:cNvPr>
          <p:cNvSpPr>
            <a:spLocks noGrp="1"/>
          </p:cNvSpPr>
          <p:nvPr>
            <p:ph type="subTitle" idx="1"/>
          </p:nvPr>
        </p:nvSpPr>
        <p:spPr>
          <a:xfrm>
            <a:off x="477980" y="4872922"/>
            <a:ext cx="4023359" cy="1208141"/>
          </a:xfrm>
        </p:spPr>
        <p:txBody>
          <a:bodyPr>
            <a:normAutofit/>
          </a:bodyPr>
          <a:lstStyle/>
          <a:p>
            <a:pPr algn="l"/>
            <a:r>
              <a:rPr lang="en-CA" sz="2000">
                <a:solidFill>
                  <a:schemeClr val="bg1"/>
                </a:solidFill>
              </a:rPr>
              <a:t>Joseph Harding, PhD Student</a:t>
            </a:r>
          </a:p>
          <a:p>
            <a:pPr algn="l"/>
            <a:r>
              <a:rPr lang="en-CA" sz="2000">
                <a:solidFill>
                  <a:schemeClr val="bg1"/>
                </a:solidFill>
              </a:rPr>
              <a:t>University of Manitoba</a:t>
            </a:r>
          </a:p>
          <a:p>
            <a:pPr algn="l"/>
            <a:r>
              <a:rPr lang="en-CA" sz="2000">
                <a:solidFill>
                  <a:schemeClr val="bg1"/>
                </a:solidFill>
                <a:hlinkClick r:id="rId3"/>
              </a:rPr>
              <a:t>hardin16@myumanitoba.ca</a:t>
            </a:r>
            <a:endParaRPr lang="en-CA" sz="2000">
              <a:solidFill>
                <a:schemeClr val="bg1"/>
              </a:solidFill>
            </a:endParaRPr>
          </a:p>
          <a:p>
            <a:pPr algn="l"/>
            <a:endParaRPr lang="en-CA" sz="2000">
              <a:solidFill>
                <a:schemeClr val="bg1"/>
              </a:solidFill>
            </a:endParaRPr>
          </a:p>
          <a:p>
            <a:pPr algn="l"/>
            <a:endParaRPr lang="en-CA" sz="2000">
              <a:solidFill>
                <a:schemeClr val="bg1"/>
              </a:solidFill>
            </a:endParaRPr>
          </a:p>
        </p:txBody>
      </p:sp>
      <p:sp>
        <p:nvSpPr>
          <p:cNvPr id="20" name="Rectangle 19">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2" name="Rectangle 21">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1331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 name="Rectangle 33">
            <a:extLst>
              <a:ext uri="{FF2B5EF4-FFF2-40B4-BE49-F238E27FC236}">
                <a16:creationId xmlns:a16="http://schemas.microsoft.com/office/drawing/2014/main" id="{93B08880-F4DE-42E0-AE26-F56F563496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865A91E-DE78-B4AD-4DD0-C5BD51BBFE2C}"/>
              </a:ext>
            </a:extLst>
          </p:cNvPr>
          <p:cNvSpPr>
            <a:spLocks noGrp="1"/>
          </p:cNvSpPr>
          <p:nvPr>
            <p:ph type="title"/>
          </p:nvPr>
        </p:nvSpPr>
        <p:spPr>
          <a:xfrm>
            <a:off x="711401" y="444414"/>
            <a:ext cx="4394200" cy="1323439"/>
          </a:xfrm>
        </p:spPr>
        <p:txBody>
          <a:bodyPr vert="horz" lIns="91440" tIns="45720" rIns="91440" bIns="45720" rtlCol="0" anchor="t">
            <a:normAutofit/>
          </a:bodyPr>
          <a:lstStyle/>
          <a:p>
            <a:r>
              <a:rPr lang="en-US" sz="4000" kern="1200" dirty="0">
                <a:solidFill>
                  <a:schemeClr val="bg1"/>
                </a:solidFill>
                <a:latin typeface="+mj-lt"/>
                <a:ea typeface="+mj-ea"/>
                <a:cs typeface="+mj-cs"/>
              </a:rPr>
              <a:t>What can I do for you to add value?</a:t>
            </a:r>
          </a:p>
        </p:txBody>
      </p:sp>
      <p:pic>
        <p:nvPicPr>
          <p:cNvPr id="8" name="Content Placeholder 7" descr="A person sitting in a chair in the snow&#10;&#10;Description automatically generated">
            <a:extLst>
              <a:ext uri="{FF2B5EF4-FFF2-40B4-BE49-F238E27FC236}">
                <a16:creationId xmlns:a16="http://schemas.microsoft.com/office/drawing/2014/main" id="{6E058A6E-3BA8-3A1B-F2C2-E5C545AD289B}"/>
              </a:ext>
            </a:extLst>
          </p:cNvPr>
          <p:cNvPicPr>
            <a:picLocks noChangeAspect="1"/>
          </p:cNvPicPr>
          <p:nvPr/>
        </p:nvPicPr>
        <p:blipFill rotWithShape="1">
          <a:blip r:embed="rId2">
            <a:extLst>
              <a:ext uri="{28A0092B-C50C-407E-A947-70E740481C1C}">
                <a14:useLocalDpi xmlns:a14="http://schemas.microsoft.com/office/drawing/2010/main" val="0"/>
              </a:ext>
            </a:extLst>
          </a:blip>
          <a:srcRect t="31382" r="1" b="7268"/>
          <a:stretch/>
        </p:blipFill>
        <p:spPr>
          <a:xfrm>
            <a:off x="5836446" y="1"/>
            <a:ext cx="6355554" cy="3333749"/>
          </a:xfrm>
          <a:custGeom>
            <a:avLst/>
            <a:gdLst/>
            <a:ahLst/>
            <a:cxnLst/>
            <a:rect l="l" t="t" r="r" b="b"/>
            <a:pathLst>
              <a:path w="6355554" h="3333749">
                <a:moveTo>
                  <a:pt x="3079" y="0"/>
                </a:moveTo>
                <a:lnTo>
                  <a:pt x="6355554" y="0"/>
                </a:lnTo>
                <a:lnTo>
                  <a:pt x="6355554" y="3333749"/>
                </a:lnTo>
                <a:lnTo>
                  <a:pt x="174108" y="3333749"/>
                </a:lnTo>
                <a:lnTo>
                  <a:pt x="133459" y="3178655"/>
                </a:lnTo>
                <a:cubicBezTo>
                  <a:pt x="59462" y="2881722"/>
                  <a:pt x="221" y="2577554"/>
                  <a:pt x="0" y="2257425"/>
                </a:cubicBezTo>
                <a:close/>
              </a:path>
            </a:pathLst>
          </a:custGeom>
        </p:spPr>
      </p:pic>
      <p:pic>
        <p:nvPicPr>
          <p:cNvPr id="6" name="Content Placeholder 5" descr="A person in a military uniform&#10;&#10;Description automatically generated">
            <a:extLst>
              <a:ext uri="{FF2B5EF4-FFF2-40B4-BE49-F238E27FC236}">
                <a16:creationId xmlns:a16="http://schemas.microsoft.com/office/drawing/2014/main" id="{37BA19B7-A5CE-2B95-A05A-50D7BE6222D6}"/>
              </a:ext>
            </a:extLst>
          </p:cNvPr>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l="12988" r="1990" b="-1"/>
          <a:stretch/>
        </p:blipFill>
        <p:spPr>
          <a:xfrm>
            <a:off x="5881861" y="3524256"/>
            <a:ext cx="3166888" cy="3333744"/>
          </a:xfrm>
          <a:custGeom>
            <a:avLst/>
            <a:gdLst/>
            <a:ahLst/>
            <a:cxnLst/>
            <a:rect l="l" t="t" r="r" b="b"/>
            <a:pathLst>
              <a:path w="3166888" h="3333744">
                <a:moveTo>
                  <a:pt x="178755" y="0"/>
                </a:moveTo>
                <a:lnTo>
                  <a:pt x="3166888" y="0"/>
                </a:lnTo>
                <a:lnTo>
                  <a:pt x="3166888" y="3333744"/>
                </a:lnTo>
                <a:lnTo>
                  <a:pt x="0" y="3333744"/>
                </a:lnTo>
                <a:lnTo>
                  <a:pt x="30190" y="3223677"/>
                </a:lnTo>
                <a:cubicBezTo>
                  <a:pt x="200298" y="2589331"/>
                  <a:pt x="376593" y="1812324"/>
                  <a:pt x="376066" y="1119182"/>
                </a:cubicBezTo>
                <a:cubicBezTo>
                  <a:pt x="375841" y="822121"/>
                  <a:pt x="316596" y="532372"/>
                  <a:pt x="242598" y="241205"/>
                </a:cubicBezTo>
                <a:close/>
              </a:path>
            </a:pathLst>
          </a:custGeom>
        </p:spPr>
      </p:pic>
      <p:sp>
        <p:nvSpPr>
          <p:cNvPr id="36" name="Freeform: Shape 35">
            <a:extLst>
              <a:ext uri="{FF2B5EF4-FFF2-40B4-BE49-F238E27FC236}">
                <a16:creationId xmlns:a16="http://schemas.microsoft.com/office/drawing/2014/main" id="{8A2A689E-17C0-4832-920D-11B3E03EE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V="1">
            <a:off x="2640985"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8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8"/>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38" name="Group 37">
            <a:extLst>
              <a:ext uri="{FF2B5EF4-FFF2-40B4-BE49-F238E27FC236}">
                <a16:creationId xmlns:a16="http://schemas.microsoft.com/office/drawing/2014/main" id="{364A290D-B7BC-40B4-AB97-0C801BCCE26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32358" y="544"/>
            <a:ext cx="874716" cy="6857455"/>
            <a:chOff x="5632358" y="544"/>
            <a:chExt cx="874716" cy="6857455"/>
          </a:xfrm>
        </p:grpSpPr>
        <p:sp>
          <p:nvSpPr>
            <p:cNvPr id="39" name="Freeform: Shape 38">
              <a:extLst>
                <a:ext uri="{FF2B5EF4-FFF2-40B4-BE49-F238E27FC236}">
                  <a16:creationId xmlns:a16="http://schemas.microsoft.com/office/drawing/2014/main" id="{3C60D1EB-842B-4027-9728-E573149266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2640988" y="2991914"/>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8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8"/>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solidFill>
              <a:srgbClr val="FFFFFF"/>
            </a:solidFill>
            <a:ln>
              <a:noFill/>
            </a:ln>
            <a:effectLst>
              <a:outerShdw blurRad="381000" dist="152400" dir="10800000" algn="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0" name="Freeform: Shape 39">
              <a:extLst>
                <a:ext uri="{FF2B5EF4-FFF2-40B4-BE49-F238E27FC236}">
                  <a16:creationId xmlns:a16="http://schemas.microsoft.com/office/drawing/2014/main" id="{44E103E5-C039-4EA4-843B-AD566B5C96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2640988" y="2991914"/>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7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7"/>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blipFill dpi="0" rotWithShape="1">
              <a:blip r:embed="rId4">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10" name="Picture 9" descr="A group of green trash cans&#10;&#10;Description automatically generated">
            <a:extLst>
              <a:ext uri="{FF2B5EF4-FFF2-40B4-BE49-F238E27FC236}">
                <a16:creationId xmlns:a16="http://schemas.microsoft.com/office/drawing/2014/main" id="{30310816-804F-D211-7A9C-10AFA5D6851B}"/>
              </a:ext>
            </a:extLst>
          </p:cNvPr>
          <p:cNvPicPr>
            <a:picLocks noChangeAspect="1"/>
          </p:cNvPicPr>
          <p:nvPr/>
        </p:nvPicPr>
        <p:blipFill rotWithShape="1">
          <a:blip r:embed="rId5">
            <a:extLst>
              <a:ext uri="{28A0092B-C50C-407E-A947-70E740481C1C}">
                <a14:useLocalDpi xmlns:a14="http://schemas.microsoft.com/office/drawing/2010/main" val="0"/>
              </a:ext>
            </a:extLst>
          </a:blip>
          <a:srcRect r="-3" b="9957"/>
          <a:stretch/>
        </p:blipFill>
        <p:spPr>
          <a:xfrm>
            <a:off x="9239250" y="3524256"/>
            <a:ext cx="2952750" cy="3333749"/>
          </a:xfrm>
          <a:custGeom>
            <a:avLst/>
            <a:gdLst/>
            <a:ahLst/>
            <a:cxnLst/>
            <a:rect l="l" t="t" r="r" b="b"/>
            <a:pathLst>
              <a:path w="2952750" h="3333749">
                <a:moveTo>
                  <a:pt x="0" y="0"/>
                </a:moveTo>
                <a:lnTo>
                  <a:pt x="2952750" y="0"/>
                </a:lnTo>
                <a:lnTo>
                  <a:pt x="2952750" y="3333749"/>
                </a:lnTo>
                <a:lnTo>
                  <a:pt x="0" y="3333749"/>
                </a:lnTo>
                <a:close/>
              </a:path>
            </a:pathLst>
          </a:custGeom>
        </p:spPr>
      </p:pic>
      <p:pic>
        <p:nvPicPr>
          <p:cNvPr id="11" name="Content Placeholder 10" descr="A cover of a book&#10;&#10;Description automatically generated">
            <a:extLst>
              <a:ext uri="{FF2B5EF4-FFF2-40B4-BE49-F238E27FC236}">
                <a16:creationId xmlns:a16="http://schemas.microsoft.com/office/drawing/2014/main" id="{5FF6178B-AE32-CD29-2625-632696FD526F}"/>
              </a:ext>
            </a:extLst>
          </p:cNvPr>
          <p:cNvPicPr>
            <a:picLocks noGrp="1" noChangeAspect="1"/>
          </p:cNvPicPr>
          <p:nvPr>
            <p:ph sz="half" idx="2"/>
          </p:nvPr>
        </p:nvPicPr>
        <p:blipFill>
          <a:blip r:embed="rId6">
            <a:extLst>
              <a:ext uri="{28A0092B-C50C-407E-A947-70E740481C1C}">
                <a14:useLocalDpi xmlns:a14="http://schemas.microsoft.com/office/drawing/2010/main" val="0"/>
              </a:ext>
            </a:extLst>
          </a:blip>
          <a:stretch>
            <a:fillRect/>
          </a:stretch>
        </p:blipFill>
        <p:spPr>
          <a:xfrm>
            <a:off x="711398" y="1767853"/>
            <a:ext cx="3663344" cy="4887004"/>
          </a:xfrm>
        </p:spPr>
      </p:pic>
      <mc:AlternateContent xmlns:mc="http://schemas.openxmlformats.org/markup-compatibility/2006">
        <mc:Choice xmlns:am3d="http://schemas.microsoft.com/office/drawing/2017/model3d" Requires="am3d">
          <p:graphicFrame>
            <p:nvGraphicFramePr>
              <p:cNvPr id="3" name="3D Model 2" descr="Red button">
                <a:hlinkClick r:id="rId7"/>
                <a:extLst>
                  <a:ext uri="{FF2B5EF4-FFF2-40B4-BE49-F238E27FC236}">
                    <a16:creationId xmlns:a16="http://schemas.microsoft.com/office/drawing/2014/main" id="{A414420B-C80E-C53F-5F4D-2E4403831CD2}"/>
                  </a:ext>
                </a:extLst>
              </p:cNvPr>
              <p:cNvGraphicFramePr>
                <a:graphicFrameLocks noChangeAspect="1"/>
              </p:cNvGraphicFramePr>
              <p:nvPr>
                <p:extLst>
                  <p:ext uri="{D42A27DB-BD31-4B8C-83A1-F6EECF244321}">
                    <p14:modId xmlns:p14="http://schemas.microsoft.com/office/powerpoint/2010/main" val="1353938766"/>
                  </p:ext>
                </p:extLst>
              </p:nvPr>
            </p:nvGraphicFramePr>
            <p:xfrm>
              <a:off x="3991599" y="5274045"/>
              <a:ext cx="1273330" cy="1482384"/>
            </p:xfrm>
            <a:graphic>
              <a:graphicData uri="http://schemas.microsoft.com/office/drawing/2017/model3d">
                <am3d:model3d r:embed="rId8">
                  <am3d:spPr>
                    <a:xfrm>
                      <a:off x="0" y="0"/>
                      <a:ext cx="1273330" cy="1482384"/>
                    </a:xfrm>
                    <a:prstGeom prst="rect">
                      <a:avLst/>
                    </a:prstGeom>
                  </am3d:spPr>
                  <am3d:camera>
                    <am3d:pos x="0" y="0" z="68712826"/>
                    <am3d:up dx="0" dy="36000000" dz="0"/>
                    <am3d:lookAt x="0" y="0" z="0"/>
                    <am3d:perspective fov="2700000"/>
                  </am3d:camera>
                  <am3d:trans>
                    <am3d:meterPerModelUnit n="171573" d="1000000"/>
                    <am3d:preTrans dx="-469" dy="-6873270" dz="676"/>
                    <am3d:scale>
                      <am3d:sx n="1000000" d="1000000"/>
                      <am3d:sy n="1000000" d="1000000"/>
                      <am3d:sz n="1000000" d="1000000"/>
                    </am3d:scale>
                    <am3d:rot ax="3300384" ay="-1105692" az="-1458131"/>
                    <am3d:postTrans dx="0" dy="0" dz="0"/>
                  </am3d:trans>
                  <am3d:raster rName="Office3DRenderer" rVer="16.0.8326">
                    <am3d:blip r:embed="rId9"/>
                  </am3d:raster>
                  <am3d:objViewport viewportSz="167243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 name="3D Model 2" descr="Red button">
                <a:hlinkClick r:id="rId7"/>
                <a:extLst>
                  <a:ext uri="{FF2B5EF4-FFF2-40B4-BE49-F238E27FC236}">
                    <a16:creationId xmlns:a16="http://schemas.microsoft.com/office/drawing/2014/main" id="{A414420B-C80E-C53F-5F4D-2E4403831CD2}"/>
                  </a:ext>
                </a:extLst>
              </p:cNvPr>
              <p:cNvPicPr>
                <a:picLocks noGrp="1" noRot="1" noChangeAspect="1" noMove="1" noResize="1" noEditPoints="1" noAdjustHandles="1" noChangeArrowheads="1" noChangeShapeType="1" noCrop="1"/>
              </p:cNvPicPr>
              <p:nvPr/>
            </p:nvPicPr>
            <p:blipFill>
              <a:blip r:embed="rId9"/>
              <a:stretch>
                <a:fillRect/>
              </a:stretch>
            </p:blipFill>
            <p:spPr>
              <a:xfrm>
                <a:off x="3991599" y="5274045"/>
                <a:ext cx="1273330" cy="1482384"/>
              </a:xfrm>
              <a:prstGeom prst="rect">
                <a:avLst/>
              </a:prstGeom>
            </p:spPr>
          </p:pic>
        </mc:Fallback>
      </mc:AlternateContent>
    </p:spTree>
    <p:extLst>
      <p:ext uri="{BB962C8B-B14F-4D97-AF65-F5344CB8AC3E}">
        <p14:creationId xmlns:p14="http://schemas.microsoft.com/office/powerpoint/2010/main" val="42056382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8A95209C-5275-4E15-8EA7-7F42980ABF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descr="A colorful square with white icons&#10;&#10;Description automatically generated">
            <a:extLst>
              <a:ext uri="{FF2B5EF4-FFF2-40B4-BE49-F238E27FC236}">
                <a16:creationId xmlns:a16="http://schemas.microsoft.com/office/drawing/2014/main" id="{61226E77-2EEF-C6B3-2C5B-94C070F6F7CC}"/>
              </a:ext>
            </a:extLst>
          </p:cNvPr>
          <p:cNvPicPr>
            <a:picLocks noGrp="1" noChangeAspect="1"/>
          </p:cNvPicPr>
          <p:nvPr>
            <p:ph sz="half" idx="2"/>
          </p:nvPr>
        </p:nvPicPr>
        <p:blipFill rotWithShape="1">
          <a:blip r:embed="rId2">
            <a:alphaModFix amt="50000"/>
            <a:extLst>
              <a:ext uri="{28A0092B-C50C-407E-A947-70E740481C1C}">
                <a14:useLocalDpi xmlns:a14="http://schemas.microsoft.com/office/drawing/2010/main" val="0"/>
              </a:ext>
            </a:extLst>
          </a:blip>
          <a:srcRect l="97" r="11037"/>
          <a:stretch/>
        </p:blipFill>
        <p:spPr>
          <a:xfrm>
            <a:off x="20" y="10"/>
            <a:ext cx="12188930" cy="6857990"/>
          </a:xfrm>
          <a:prstGeom prst="rect">
            <a:avLst/>
          </a:prstGeom>
        </p:spPr>
      </p:pic>
      <p:sp>
        <p:nvSpPr>
          <p:cNvPr id="2" name="Title 1">
            <a:extLst>
              <a:ext uri="{FF2B5EF4-FFF2-40B4-BE49-F238E27FC236}">
                <a16:creationId xmlns:a16="http://schemas.microsoft.com/office/drawing/2014/main" id="{4210F13E-B3CC-954C-D7C6-2901BFA198C3}"/>
              </a:ext>
            </a:extLst>
          </p:cNvPr>
          <p:cNvSpPr>
            <a:spLocks noGrp="1"/>
          </p:cNvSpPr>
          <p:nvPr>
            <p:ph type="title"/>
          </p:nvPr>
        </p:nvSpPr>
        <p:spPr>
          <a:xfrm>
            <a:off x="1527048" y="1124712"/>
            <a:ext cx="9144000" cy="3063240"/>
          </a:xfrm>
        </p:spPr>
        <p:txBody>
          <a:bodyPr vert="horz" lIns="91440" tIns="45720" rIns="91440" bIns="45720" rtlCol="0" anchor="b">
            <a:normAutofit/>
          </a:bodyPr>
          <a:lstStyle/>
          <a:p>
            <a:pPr algn="ctr"/>
            <a:r>
              <a:rPr lang="en-US" sz="6600" dirty="0">
                <a:solidFill>
                  <a:schemeClr val="bg1"/>
                </a:solidFill>
              </a:rPr>
              <a:t>United Nations Sustainable Development Goals 2030</a:t>
            </a:r>
          </a:p>
        </p:txBody>
      </p:sp>
      <p:sp>
        <p:nvSpPr>
          <p:cNvPr id="30" name="sketchy line">
            <a:extLst>
              <a:ext uri="{FF2B5EF4-FFF2-40B4-BE49-F238E27FC236}">
                <a16:creationId xmlns:a16="http://schemas.microsoft.com/office/drawing/2014/main" id="{DEF0EFD6-A3C2-4C94-A80A-BA9709D990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4368623"/>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rgbClr val="FFFFFF">
              <a:alpha val="75000"/>
            </a:srgbClr>
          </a:solidFill>
          <a:ln w="44450" cap="rnd">
            <a:solidFill>
              <a:schemeClr val="bg1">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sketchy box">
            <a:extLst>
              <a:ext uri="{FF2B5EF4-FFF2-40B4-BE49-F238E27FC236}">
                <a16:creationId xmlns:a16="http://schemas.microsoft.com/office/drawing/2014/main" id="{4F2ED431-E304-4FF0-9F4E-032783C9D6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38200" y="720953"/>
            <a:ext cx="10515600" cy="5416094"/>
          </a:xfrm>
          <a:custGeom>
            <a:avLst/>
            <a:gdLst>
              <a:gd name="connsiteX0" fmla="*/ 0 w 10515600"/>
              <a:gd name="connsiteY0" fmla="*/ 0 h 5416094"/>
              <a:gd name="connsiteX1" fmla="*/ 552069 w 10515600"/>
              <a:gd name="connsiteY1" fmla="*/ 0 h 5416094"/>
              <a:gd name="connsiteX2" fmla="*/ 893826 w 10515600"/>
              <a:gd name="connsiteY2" fmla="*/ 0 h 5416094"/>
              <a:gd name="connsiteX3" fmla="*/ 1761363 w 10515600"/>
              <a:gd name="connsiteY3" fmla="*/ 0 h 5416094"/>
              <a:gd name="connsiteX4" fmla="*/ 2313432 w 10515600"/>
              <a:gd name="connsiteY4" fmla="*/ 0 h 5416094"/>
              <a:gd name="connsiteX5" fmla="*/ 2865501 w 10515600"/>
              <a:gd name="connsiteY5" fmla="*/ 0 h 5416094"/>
              <a:gd name="connsiteX6" fmla="*/ 3733038 w 10515600"/>
              <a:gd name="connsiteY6" fmla="*/ 0 h 5416094"/>
              <a:gd name="connsiteX7" fmla="*/ 4179951 w 10515600"/>
              <a:gd name="connsiteY7" fmla="*/ 0 h 5416094"/>
              <a:gd name="connsiteX8" fmla="*/ 5047488 w 10515600"/>
              <a:gd name="connsiteY8" fmla="*/ 0 h 5416094"/>
              <a:gd name="connsiteX9" fmla="*/ 5915025 w 10515600"/>
              <a:gd name="connsiteY9" fmla="*/ 0 h 5416094"/>
              <a:gd name="connsiteX10" fmla="*/ 6572250 w 10515600"/>
              <a:gd name="connsiteY10" fmla="*/ 0 h 5416094"/>
              <a:gd name="connsiteX11" fmla="*/ 7439787 w 10515600"/>
              <a:gd name="connsiteY11" fmla="*/ 0 h 5416094"/>
              <a:gd name="connsiteX12" fmla="*/ 7991856 w 10515600"/>
              <a:gd name="connsiteY12" fmla="*/ 0 h 5416094"/>
              <a:gd name="connsiteX13" fmla="*/ 8543925 w 10515600"/>
              <a:gd name="connsiteY13" fmla="*/ 0 h 5416094"/>
              <a:gd name="connsiteX14" fmla="*/ 9306306 w 10515600"/>
              <a:gd name="connsiteY14" fmla="*/ 0 h 5416094"/>
              <a:gd name="connsiteX15" fmla="*/ 9858375 w 10515600"/>
              <a:gd name="connsiteY15" fmla="*/ 0 h 5416094"/>
              <a:gd name="connsiteX16" fmla="*/ 10515600 w 10515600"/>
              <a:gd name="connsiteY16" fmla="*/ 0 h 5416094"/>
              <a:gd name="connsiteX17" fmla="*/ 10515600 w 10515600"/>
              <a:gd name="connsiteY17" fmla="*/ 785334 h 5416094"/>
              <a:gd name="connsiteX18" fmla="*/ 10515600 w 10515600"/>
              <a:gd name="connsiteY18" fmla="*/ 1516506 h 5416094"/>
              <a:gd name="connsiteX19" fmla="*/ 10515600 w 10515600"/>
              <a:gd name="connsiteY19" fmla="*/ 2247679 h 5416094"/>
              <a:gd name="connsiteX20" fmla="*/ 10515600 w 10515600"/>
              <a:gd name="connsiteY20" fmla="*/ 2762208 h 5416094"/>
              <a:gd name="connsiteX21" fmla="*/ 10515600 w 10515600"/>
              <a:gd name="connsiteY21" fmla="*/ 3330898 h 5416094"/>
              <a:gd name="connsiteX22" fmla="*/ 10515600 w 10515600"/>
              <a:gd name="connsiteY22" fmla="*/ 4062071 h 5416094"/>
              <a:gd name="connsiteX23" fmla="*/ 10515600 w 10515600"/>
              <a:gd name="connsiteY23" fmla="*/ 4684921 h 5416094"/>
              <a:gd name="connsiteX24" fmla="*/ 10515600 w 10515600"/>
              <a:gd name="connsiteY24" fmla="*/ 5416094 h 5416094"/>
              <a:gd name="connsiteX25" fmla="*/ 9753219 w 10515600"/>
              <a:gd name="connsiteY25" fmla="*/ 5416094 h 5416094"/>
              <a:gd name="connsiteX26" fmla="*/ 9411462 w 10515600"/>
              <a:gd name="connsiteY26" fmla="*/ 5416094 h 5416094"/>
              <a:gd name="connsiteX27" fmla="*/ 8754237 w 10515600"/>
              <a:gd name="connsiteY27" fmla="*/ 5416094 h 5416094"/>
              <a:gd name="connsiteX28" fmla="*/ 8307324 w 10515600"/>
              <a:gd name="connsiteY28" fmla="*/ 5416094 h 5416094"/>
              <a:gd name="connsiteX29" fmla="*/ 7544943 w 10515600"/>
              <a:gd name="connsiteY29" fmla="*/ 5416094 h 5416094"/>
              <a:gd name="connsiteX30" fmla="*/ 7098030 w 10515600"/>
              <a:gd name="connsiteY30" fmla="*/ 5416094 h 5416094"/>
              <a:gd name="connsiteX31" fmla="*/ 6335649 w 10515600"/>
              <a:gd name="connsiteY31" fmla="*/ 5416094 h 5416094"/>
              <a:gd name="connsiteX32" fmla="*/ 5993892 w 10515600"/>
              <a:gd name="connsiteY32" fmla="*/ 5416094 h 5416094"/>
              <a:gd name="connsiteX33" fmla="*/ 5231511 w 10515600"/>
              <a:gd name="connsiteY33" fmla="*/ 5416094 h 5416094"/>
              <a:gd name="connsiteX34" fmla="*/ 4784598 w 10515600"/>
              <a:gd name="connsiteY34" fmla="*/ 5416094 h 5416094"/>
              <a:gd name="connsiteX35" fmla="*/ 4442841 w 10515600"/>
              <a:gd name="connsiteY35" fmla="*/ 5416094 h 5416094"/>
              <a:gd name="connsiteX36" fmla="*/ 3995928 w 10515600"/>
              <a:gd name="connsiteY36" fmla="*/ 5416094 h 5416094"/>
              <a:gd name="connsiteX37" fmla="*/ 3233547 w 10515600"/>
              <a:gd name="connsiteY37" fmla="*/ 5416094 h 5416094"/>
              <a:gd name="connsiteX38" fmla="*/ 2786634 w 10515600"/>
              <a:gd name="connsiteY38" fmla="*/ 5416094 h 5416094"/>
              <a:gd name="connsiteX39" fmla="*/ 2444877 w 10515600"/>
              <a:gd name="connsiteY39" fmla="*/ 5416094 h 5416094"/>
              <a:gd name="connsiteX40" fmla="*/ 1997964 w 10515600"/>
              <a:gd name="connsiteY40" fmla="*/ 5416094 h 5416094"/>
              <a:gd name="connsiteX41" fmla="*/ 1445895 w 10515600"/>
              <a:gd name="connsiteY41" fmla="*/ 5416094 h 5416094"/>
              <a:gd name="connsiteX42" fmla="*/ 788670 w 10515600"/>
              <a:gd name="connsiteY42" fmla="*/ 5416094 h 5416094"/>
              <a:gd name="connsiteX43" fmla="*/ 0 w 10515600"/>
              <a:gd name="connsiteY43" fmla="*/ 5416094 h 5416094"/>
              <a:gd name="connsiteX44" fmla="*/ 0 w 10515600"/>
              <a:gd name="connsiteY44" fmla="*/ 4630760 h 5416094"/>
              <a:gd name="connsiteX45" fmla="*/ 0 w 10515600"/>
              <a:gd name="connsiteY45" fmla="*/ 3953749 h 5416094"/>
              <a:gd name="connsiteX46" fmla="*/ 0 w 10515600"/>
              <a:gd name="connsiteY46" fmla="*/ 3276737 h 5416094"/>
              <a:gd name="connsiteX47" fmla="*/ 0 w 10515600"/>
              <a:gd name="connsiteY47" fmla="*/ 2599725 h 5416094"/>
              <a:gd name="connsiteX48" fmla="*/ 0 w 10515600"/>
              <a:gd name="connsiteY48" fmla="*/ 1922713 h 5416094"/>
              <a:gd name="connsiteX49" fmla="*/ 0 w 10515600"/>
              <a:gd name="connsiteY49" fmla="*/ 1299863 h 5416094"/>
              <a:gd name="connsiteX50" fmla="*/ 0 w 10515600"/>
              <a:gd name="connsiteY50" fmla="*/ 0 h 541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0515600" h="5416094"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24919" y="196329"/>
                  <a:pt x="10549062" y="488432"/>
                  <a:pt x="10515600" y="785334"/>
                </a:cubicBezTo>
                <a:cubicBezTo>
                  <a:pt x="10482138" y="1082236"/>
                  <a:pt x="10536385" y="1323726"/>
                  <a:pt x="10515600" y="1516506"/>
                </a:cubicBezTo>
                <a:cubicBezTo>
                  <a:pt x="10494815" y="1709286"/>
                  <a:pt x="10546328" y="2097632"/>
                  <a:pt x="10515600" y="2247679"/>
                </a:cubicBezTo>
                <a:cubicBezTo>
                  <a:pt x="10484872" y="2397726"/>
                  <a:pt x="10491771" y="2577292"/>
                  <a:pt x="10515600" y="2762208"/>
                </a:cubicBezTo>
                <a:cubicBezTo>
                  <a:pt x="10539429" y="2947124"/>
                  <a:pt x="10511007" y="3105736"/>
                  <a:pt x="10515600" y="3330898"/>
                </a:cubicBezTo>
                <a:cubicBezTo>
                  <a:pt x="10520194" y="3556060"/>
                  <a:pt x="10497393" y="3882611"/>
                  <a:pt x="10515600" y="4062071"/>
                </a:cubicBezTo>
                <a:cubicBezTo>
                  <a:pt x="10533807" y="4241531"/>
                  <a:pt x="10544791" y="4505155"/>
                  <a:pt x="10515600" y="4684921"/>
                </a:cubicBezTo>
                <a:cubicBezTo>
                  <a:pt x="10486410" y="4864687"/>
                  <a:pt x="10497356" y="5246484"/>
                  <a:pt x="10515600" y="5416094"/>
                </a:cubicBezTo>
                <a:cubicBezTo>
                  <a:pt x="10245623" y="5445692"/>
                  <a:pt x="10029676" y="5415505"/>
                  <a:pt x="9753219" y="5416094"/>
                </a:cubicBezTo>
                <a:cubicBezTo>
                  <a:pt x="9476762" y="5416683"/>
                  <a:pt x="9553148" y="5422760"/>
                  <a:pt x="9411462" y="5416094"/>
                </a:cubicBezTo>
                <a:cubicBezTo>
                  <a:pt x="9269776" y="5409428"/>
                  <a:pt x="8927709" y="5385012"/>
                  <a:pt x="8754237" y="5416094"/>
                </a:cubicBezTo>
                <a:cubicBezTo>
                  <a:pt x="8580766" y="5447176"/>
                  <a:pt x="8413264" y="5410024"/>
                  <a:pt x="8307324" y="5416094"/>
                </a:cubicBezTo>
                <a:cubicBezTo>
                  <a:pt x="8201384" y="5422164"/>
                  <a:pt x="7912690" y="5421686"/>
                  <a:pt x="7544943" y="5416094"/>
                </a:cubicBezTo>
                <a:cubicBezTo>
                  <a:pt x="7177196" y="5410502"/>
                  <a:pt x="7304235" y="5418502"/>
                  <a:pt x="7098030" y="5416094"/>
                </a:cubicBezTo>
                <a:cubicBezTo>
                  <a:pt x="6891825" y="5413686"/>
                  <a:pt x="6541479" y="5434609"/>
                  <a:pt x="6335649" y="5416094"/>
                </a:cubicBezTo>
                <a:cubicBezTo>
                  <a:pt x="6129819" y="5397579"/>
                  <a:pt x="6106541" y="5402791"/>
                  <a:pt x="5993892" y="5416094"/>
                </a:cubicBezTo>
                <a:cubicBezTo>
                  <a:pt x="5881243" y="5429397"/>
                  <a:pt x="5545248" y="5437743"/>
                  <a:pt x="5231511" y="5416094"/>
                </a:cubicBezTo>
                <a:cubicBezTo>
                  <a:pt x="4917774" y="5394445"/>
                  <a:pt x="4963237" y="5426599"/>
                  <a:pt x="4784598" y="5416094"/>
                </a:cubicBezTo>
                <a:cubicBezTo>
                  <a:pt x="4605959" y="5405589"/>
                  <a:pt x="4605904" y="5406658"/>
                  <a:pt x="4442841" y="5416094"/>
                </a:cubicBezTo>
                <a:cubicBezTo>
                  <a:pt x="4279778" y="5425530"/>
                  <a:pt x="4177180" y="5426138"/>
                  <a:pt x="3995928" y="5416094"/>
                </a:cubicBezTo>
                <a:cubicBezTo>
                  <a:pt x="3814676" y="5406050"/>
                  <a:pt x="3516440" y="5429234"/>
                  <a:pt x="3233547" y="5416094"/>
                </a:cubicBezTo>
                <a:cubicBezTo>
                  <a:pt x="2950654" y="5402954"/>
                  <a:pt x="2884354" y="5436103"/>
                  <a:pt x="2786634" y="5416094"/>
                </a:cubicBezTo>
                <a:cubicBezTo>
                  <a:pt x="2688914" y="5396085"/>
                  <a:pt x="2522958" y="5423232"/>
                  <a:pt x="2444877" y="5416094"/>
                </a:cubicBezTo>
                <a:cubicBezTo>
                  <a:pt x="2366796" y="5408956"/>
                  <a:pt x="2104768" y="5395479"/>
                  <a:pt x="1997964" y="5416094"/>
                </a:cubicBezTo>
                <a:cubicBezTo>
                  <a:pt x="1891160" y="5436709"/>
                  <a:pt x="1573016" y="5412376"/>
                  <a:pt x="1445895" y="5416094"/>
                </a:cubicBezTo>
                <a:cubicBezTo>
                  <a:pt x="1318774" y="5419812"/>
                  <a:pt x="986443" y="5400529"/>
                  <a:pt x="788670" y="5416094"/>
                </a:cubicBezTo>
                <a:cubicBezTo>
                  <a:pt x="590897" y="5431659"/>
                  <a:pt x="363709" y="5381266"/>
                  <a:pt x="0" y="5416094"/>
                </a:cubicBezTo>
                <a:cubicBezTo>
                  <a:pt x="-22973" y="5218643"/>
                  <a:pt x="-26699" y="5010779"/>
                  <a:pt x="0" y="4630760"/>
                </a:cubicBezTo>
                <a:cubicBezTo>
                  <a:pt x="26699" y="4250741"/>
                  <a:pt x="-15389" y="4196664"/>
                  <a:pt x="0" y="3953749"/>
                </a:cubicBezTo>
                <a:cubicBezTo>
                  <a:pt x="15389" y="3710834"/>
                  <a:pt x="468" y="3611311"/>
                  <a:pt x="0" y="3276737"/>
                </a:cubicBezTo>
                <a:cubicBezTo>
                  <a:pt x="-468" y="2942163"/>
                  <a:pt x="15360" y="2781998"/>
                  <a:pt x="0" y="2599725"/>
                </a:cubicBezTo>
                <a:cubicBezTo>
                  <a:pt x="-15360" y="2417452"/>
                  <a:pt x="14816" y="2100232"/>
                  <a:pt x="0" y="1922713"/>
                </a:cubicBezTo>
                <a:cubicBezTo>
                  <a:pt x="-14816" y="1745194"/>
                  <a:pt x="-24648" y="1604167"/>
                  <a:pt x="0" y="1299863"/>
                </a:cubicBezTo>
                <a:cubicBezTo>
                  <a:pt x="24648" y="995559"/>
                  <a:pt x="2182" y="279525"/>
                  <a:pt x="0" y="0"/>
                </a:cubicBezTo>
                <a:close/>
              </a:path>
            </a:pathLst>
          </a:custGeom>
          <a:noFill/>
          <a:ln w="47625" cap="rnd">
            <a:solidFill>
              <a:schemeClr val="bg1">
                <a:alpha val="75000"/>
              </a:schemeClr>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mc:Choice xmlns:am3d="http://schemas.microsoft.com/office/drawing/2017/model3d" Requires="am3d">
          <p:graphicFrame>
            <p:nvGraphicFramePr>
              <p:cNvPr id="7" name="3D Model 6" descr="Red button">
                <a:hlinkClick r:id="rId3"/>
                <a:extLst>
                  <a:ext uri="{FF2B5EF4-FFF2-40B4-BE49-F238E27FC236}">
                    <a16:creationId xmlns:a16="http://schemas.microsoft.com/office/drawing/2014/main" id="{11693160-62F9-698E-FE97-00BCEA37B489}"/>
                  </a:ext>
                </a:extLst>
              </p:cNvPr>
              <p:cNvGraphicFramePr>
                <a:graphicFrameLocks noChangeAspect="1"/>
              </p:cNvGraphicFramePr>
              <p:nvPr>
                <p:extLst>
                  <p:ext uri="{D42A27DB-BD31-4B8C-83A1-F6EECF244321}">
                    <p14:modId xmlns:p14="http://schemas.microsoft.com/office/powerpoint/2010/main" val="1324893424"/>
                  </p:ext>
                </p:extLst>
              </p:nvPr>
            </p:nvGraphicFramePr>
            <p:xfrm>
              <a:off x="10089502" y="4791751"/>
              <a:ext cx="1860488" cy="1879471"/>
            </p:xfrm>
            <a:graphic>
              <a:graphicData uri="http://schemas.microsoft.com/office/drawing/2017/model3d">
                <am3d:model3d r:embed="rId4">
                  <am3d:spPr>
                    <a:xfrm>
                      <a:off x="0" y="0"/>
                      <a:ext cx="1860488" cy="1879471"/>
                    </a:xfrm>
                    <a:prstGeom prst="rect">
                      <a:avLst/>
                    </a:prstGeom>
                  </am3d:spPr>
                  <am3d:camera>
                    <am3d:pos x="0" y="0" z="68712826"/>
                    <am3d:up dx="0" dy="36000000" dz="0"/>
                    <am3d:lookAt x="0" y="0" z="0"/>
                    <am3d:perspective fov="2700000"/>
                  </am3d:camera>
                  <am3d:trans>
                    <am3d:meterPerModelUnit n="171573" d="1000000"/>
                    <am3d:preTrans dx="-469" dy="-6873270" dz="676"/>
                    <am3d:scale>
                      <am3d:sx n="1000000" d="1000000"/>
                      <am3d:sy n="1000000" d="1000000"/>
                      <am3d:sz n="1000000" d="1000000"/>
                    </am3d:scale>
                    <am3d:rot ax="2114071" ay="-1233571" az="-835843"/>
                    <am3d:postTrans dx="0" dy="0" dz="0"/>
                  </am3d:trans>
                  <am3d:raster rName="Office3DRenderer" rVer="16.0.8326">
                    <am3d:blip r:embed="rId5"/>
                  </am3d:raster>
                  <am3d:objViewport viewportSz="2392054"/>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7" name="3D Model 6" descr="Red button">
                <a:hlinkClick r:id="rId3"/>
                <a:extLst>
                  <a:ext uri="{FF2B5EF4-FFF2-40B4-BE49-F238E27FC236}">
                    <a16:creationId xmlns:a16="http://schemas.microsoft.com/office/drawing/2014/main" id="{11693160-62F9-698E-FE97-00BCEA37B489}"/>
                  </a:ext>
                </a:extLst>
              </p:cNvPr>
              <p:cNvPicPr>
                <a:picLocks noGrp="1" noRot="1" noChangeAspect="1" noMove="1" noResize="1" noEditPoints="1" noAdjustHandles="1" noChangeArrowheads="1" noChangeShapeType="1" noCrop="1"/>
              </p:cNvPicPr>
              <p:nvPr/>
            </p:nvPicPr>
            <p:blipFill>
              <a:blip r:embed="rId5"/>
              <a:stretch>
                <a:fillRect/>
              </a:stretch>
            </p:blipFill>
            <p:spPr>
              <a:xfrm>
                <a:off x="10089502" y="4791751"/>
                <a:ext cx="1860488" cy="1879471"/>
              </a:xfrm>
              <a:prstGeom prst="rect">
                <a:avLst/>
              </a:prstGeom>
            </p:spPr>
          </p:pic>
        </mc:Fallback>
      </mc:AlternateContent>
    </p:spTree>
    <p:extLst>
      <p:ext uri="{BB962C8B-B14F-4D97-AF65-F5344CB8AC3E}">
        <p14:creationId xmlns:p14="http://schemas.microsoft.com/office/powerpoint/2010/main" val="32516487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16C5FA50-8D52-4617-AF91-5C7B1C835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E52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149CEEF7-8FFE-8CEF-ACD6-618B4F8664D1}"/>
              </a:ext>
            </a:extLst>
          </p:cNvPr>
          <p:cNvSpPr>
            <a:spLocks noGrp="1"/>
          </p:cNvSpPr>
          <p:nvPr>
            <p:ph type="title"/>
          </p:nvPr>
        </p:nvSpPr>
        <p:spPr>
          <a:xfrm>
            <a:off x="9014430" y="484632"/>
            <a:ext cx="2955629" cy="2251900"/>
          </a:xfrm>
        </p:spPr>
        <p:txBody>
          <a:bodyPr vert="horz" lIns="91440" tIns="45720" rIns="91440" bIns="45720" rtlCol="0" anchor="ctr">
            <a:normAutofit/>
          </a:bodyPr>
          <a:lstStyle/>
          <a:p>
            <a:r>
              <a:rPr lang="en-US" sz="3200" b="1" dirty="0">
                <a:solidFill>
                  <a:srgbClr val="FFFFFF"/>
                </a:solidFill>
              </a:rPr>
              <a:t>Arts-Based Research</a:t>
            </a:r>
            <a:br>
              <a:rPr lang="en-US" sz="3200" b="1" dirty="0">
                <a:solidFill>
                  <a:srgbClr val="FFFFFF"/>
                </a:solidFill>
              </a:rPr>
            </a:br>
            <a:r>
              <a:rPr lang="en-US" sz="3200" b="1" dirty="0">
                <a:solidFill>
                  <a:srgbClr val="FFFFFF"/>
                </a:solidFill>
              </a:rPr>
              <a:t>Proposal</a:t>
            </a:r>
            <a:br>
              <a:rPr lang="en-US" sz="3200" b="1" dirty="0">
                <a:solidFill>
                  <a:srgbClr val="FFFFFF"/>
                </a:solidFill>
              </a:rPr>
            </a:br>
            <a:r>
              <a:rPr lang="en-US" sz="3200" b="1" dirty="0">
                <a:solidFill>
                  <a:srgbClr val="FFFFFF"/>
                </a:solidFill>
              </a:rPr>
              <a:t>Demonstration</a:t>
            </a:r>
          </a:p>
        </p:txBody>
      </p:sp>
      <p:sp>
        <p:nvSpPr>
          <p:cNvPr id="15" name="Rounded Rectangle 9">
            <a:extLst>
              <a:ext uri="{FF2B5EF4-FFF2-40B4-BE49-F238E27FC236}">
                <a16:creationId xmlns:a16="http://schemas.microsoft.com/office/drawing/2014/main" id="{E223798C-12AD-4B0C-A50C-D676347D67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3354" y="484632"/>
            <a:ext cx="8129016" cy="5724144"/>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Content Placeholder 7" descr="A cup of coffee spilled from coffee beans&#10;&#10;Description automatically generated">
            <a:extLst>
              <a:ext uri="{FF2B5EF4-FFF2-40B4-BE49-F238E27FC236}">
                <a16:creationId xmlns:a16="http://schemas.microsoft.com/office/drawing/2014/main" id="{7945EF48-4A89-990D-4ADA-FCD2EDB73182}"/>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l="5028" r="-1" b="-1"/>
          <a:stretch/>
        </p:blipFill>
        <p:spPr>
          <a:xfrm>
            <a:off x="976251" y="942538"/>
            <a:ext cx="7163222" cy="4808332"/>
          </a:xfrm>
          <a:prstGeom prst="rect">
            <a:avLst/>
          </a:prstGeom>
          <a:effectLst/>
        </p:spPr>
      </p:pic>
      <p:pic>
        <p:nvPicPr>
          <p:cNvPr id="5" name="Picture 4" descr="A book cover of a handbook of arts-based research&#10;&#10;Description automatically generated">
            <a:extLst>
              <a:ext uri="{FF2B5EF4-FFF2-40B4-BE49-F238E27FC236}">
                <a16:creationId xmlns:a16="http://schemas.microsoft.com/office/drawing/2014/main" id="{C0B10602-36DE-EAD8-67DD-B97F5B2B95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05267" y="2571940"/>
            <a:ext cx="2485476" cy="3636836"/>
          </a:xfrm>
          <a:prstGeom prst="rect">
            <a:avLst/>
          </a:prstGeom>
        </p:spPr>
      </p:pic>
      <mc:AlternateContent xmlns:mc="http://schemas.openxmlformats.org/markup-compatibility/2006">
        <mc:Choice xmlns:am3d="http://schemas.microsoft.com/office/drawing/2017/model3d" Requires="am3d">
          <p:graphicFrame>
            <p:nvGraphicFramePr>
              <p:cNvPr id="6" name="3D Model 5" descr="Red button">
                <a:hlinkClick r:id="rId5"/>
                <a:extLst>
                  <a:ext uri="{FF2B5EF4-FFF2-40B4-BE49-F238E27FC236}">
                    <a16:creationId xmlns:a16="http://schemas.microsoft.com/office/drawing/2014/main" id="{F1CD33BE-08D1-FEDB-C553-C1AF0A9AA0D0}"/>
                  </a:ext>
                </a:extLst>
              </p:cNvPr>
              <p:cNvGraphicFramePr>
                <a:graphicFrameLocks noChangeAspect="1"/>
              </p:cNvGraphicFramePr>
              <p:nvPr>
                <p:extLst>
                  <p:ext uri="{D42A27DB-BD31-4B8C-83A1-F6EECF244321}">
                    <p14:modId xmlns:p14="http://schemas.microsoft.com/office/powerpoint/2010/main" val="1343121772"/>
                  </p:ext>
                </p:extLst>
              </p:nvPr>
            </p:nvGraphicFramePr>
            <p:xfrm>
              <a:off x="6369822" y="4329305"/>
              <a:ext cx="1860488" cy="1879471"/>
            </p:xfrm>
            <a:graphic>
              <a:graphicData uri="http://schemas.microsoft.com/office/drawing/2017/model3d">
                <am3d:model3d r:embed="rId6">
                  <am3d:spPr>
                    <a:xfrm>
                      <a:off x="0" y="0"/>
                      <a:ext cx="1860488" cy="1879471"/>
                    </a:xfrm>
                    <a:prstGeom prst="rect">
                      <a:avLst/>
                    </a:prstGeom>
                  </am3d:spPr>
                  <am3d:camera>
                    <am3d:pos x="0" y="0" z="68712826"/>
                    <am3d:up dx="0" dy="36000000" dz="0"/>
                    <am3d:lookAt x="0" y="0" z="0"/>
                    <am3d:perspective fov="2700000"/>
                  </am3d:camera>
                  <am3d:trans>
                    <am3d:meterPerModelUnit n="171573" d="1000000"/>
                    <am3d:preTrans dx="-469" dy="-6873270" dz="676"/>
                    <am3d:scale>
                      <am3d:sx n="1000000" d="1000000"/>
                      <am3d:sy n="1000000" d="1000000"/>
                      <am3d:sz n="1000000" d="1000000"/>
                    </am3d:scale>
                    <am3d:rot ax="2114071" ay="-1233571" az="-835843"/>
                    <am3d:postTrans dx="0" dy="0" dz="0"/>
                  </am3d:trans>
                  <am3d:raster rName="Office3DRenderer" rVer="16.0.8326">
                    <am3d:blip r:embed="rId7"/>
                  </am3d:raster>
                  <am3d:objViewport viewportSz="2392054"/>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6" name="3D Model 5" descr="Red button">
                <a:hlinkClick r:id="rId5"/>
                <a:extLst>
                  <a:ext uri="{FF2B5EF4-FFF2-40B4-BE49-F238E27FC236}">
                    <a16:creationId xmlns:a16="http://schemas.microsoft.com/office/drawing/2014/main" id="{F1CD33BE-08D1-FEDB-C553-C1AF0A9AA0D0}"/>
                  </a:ext>
                </a:extLst>
              </p:cNvPr>
              <p:cNvPicPr>
                <a:picLocks noGrp="1" noRot="1" noChangeAspect="1" noMove="1" noResize="1" noEditPoints="1" noAdjustHandles="1" noChangeArrowheads="1" noChangeShapeType="1" noCrop="1"/>
              </p:cNvPicPr>
              <p:nvPr/>
            </p:nvPicPr>
            <p:blipFill>
              <a:blip r:embed="rId7"/>
              <a:stretch>
                <a:fillRect/>
              </a:stretch>
            </p:blipFill>
            <p:spPr>
              <a:xfrm>
                <a:off x="6369822" y="4329305"/>
                <a:ext cx="1860488" cy="1879471"/>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7" name="3D Model 6" descr="Red button">
                <a:hlinkClick r:id="rId8"/>
                <a:extLst>
                  <a:ext uri="{FF2B5EF4-FFF2-40B4-BE49-F238E27FC236}">
                    <a16:creationId xmlns:a16="http://schemas.microsoft.com/office/drawing/2014/main" id="{622FDC84-3EF4-9126-0466-433C65CC12D6}"/>
                  </a:ext>
                </a:extLst>
              </p:cNvPr>
              <p:cNvGraphicFramePr>
                <a:graphicFrameLocks noChangeAspect="1"/>
              </p:cNvGraphicFramePr>
              <p:nvPr>
                <p:extLst>
                  <p:ext uri="{D42A27DB-BD31-4B8C-83A1-F6EECF244321}">
                    <p14:modId xmlns:p14="http://schemas.microsoft.com/office/powerpoint/2010/main" val="3261977047"/>
                  </p:ext>
                </p:extLst>
              </p:nvPr>
            </p:nvGraphicFramePr>
            <p:xfrm>
              <a:off x="10800309" y="5143911"/>
              <a:ext cx="1273331" cy="1482385"/>
            </p:xfrm>
            <a:graphic>
              <a:graphicData uri="http://schemas.microsoft.com/office/drawing/2017/model3d">
                <am3d:model3d r:embed="rId6">
                  <am3d:spPr>
                    <a:xfrm>
                      <a:off x="0" y="0"/>
                      <a:ext cx="1273331" cy="1482385"/>
                    </a:xfrm>
                    <a:prstGeom prst="rect">
                      <a:avLst/>
                    </a:prstGeom>
                  </am3d:spPr>
                  <am3d:camera>
                    <am3d:pos x="0" y="0" z="68712826"/>
                    <am3d:up dx="0" dy="36000000" dz="0"/>
                    <am3d:lookAt x="0" y="0" z="0"/>
                    <am3d:perspective fov="2700000"/>
                  </am3d:camera>
                  <am3d:trans>
                    <am3d:meterPerModelUnit n="171573" d="1000000"/>
                    <am3d:preTrans dx="-469" dy="-6873270" dz="676"/>
                    <am3d:scale>
                      <am3d:sx n="1000000" d="1000000"/>
                      <am3d:sy n="1000000" d="1000000"/>
                      <am3d:sz n="1000000" d="1000000"/>
                    </am3d:scale>
                    <am3d:rot ax="3300384" ay="-1105692" az="-1458131"/>
                    <am3d:postTrans dx="0" dy="0" dz="0"/>
                  </am3d:trans>
                  <am3d:raster rName="Office3DRenderer" rVer="16.0.8326">
                    <am3d:blip r:embed="rId9"/>
                  </am3d:raster>
                  <am3d:objViewport viewportSz="1672434"/>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7" name="3D Model 6" descr="Red button">
                <a:hlinkClick r:id="rId8"/>
                <a:extLst>
                  <a:ext uri="{FF2B5EF4-FFF2-40B4-BE49-F238E27FC236}">
                    <a16:creationId xmlns:a16="http://schemas.microsoft.com/office/drawing/2014/main" id="{622FDC84-3EF4-9126-0466-433C65CC12D6}"/>
                  </a:ext>
                </a:extLst>
              </p:cNvPr>
              <p:cNvPicPr>
                <a:picLocks noGrp="1" noRot="1" noChangeAspect="1" noMove="1" noResize="1" noEditPoints="1" noAdjustHandles="1" noChangeArrowheads="1" noChangeShapeType="1" noCrop="1"/>
              </p:cNvPicPr>
              <p:nvPr/>
            </p:nvPicPr>
            <p:blipFill>
              <a:blip r:embed="rId9"/>
              <a:stretch>
                <a:fillRect/>
              </a:stretch>
            </p:blipFill>
            <p:spPr>
              <a:xfrm>
                <a:off x="10800309" y="5143911"/>
                <a:ext cx="1273331" cy="1482385"/>
              </a:xfrm>
              <a:prstGeom prst="rect">
                <a:avLst/>
              </a:prstGeom>
            </p:spPr>
          </p:pic>
        </mc:Fallback>
      </mc:AlternateContent>
    </p:spTree>
    <p:extLst>
      <p:ext uri="{BB962C8B-B14F-4D97-AF65-F5344CB8AC3E}">
        <p14:creationId xmlns:p14="http://schemas.microsoft.com/office/powerpoint/2010/main" val="16890699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B22548A-6D52-064D-AB84-2C00876D9B9A}"/>
              </a:ext>
            </a:extLst>
          </p:cNvPr>
          <p:cNvPicPr>
            <a:picLocks noChangeAspect="1"/>
          </p:cNvPicPr>
          <p:nvPr/>
        </p:nvPicPr>
        <p:blipFill rotWithShape="1">
          <a:blip r:embed="rId3"/>
          <a:srcRect t="15413"/>
          <a:stretch/>
        </p:blipFill>
        <p:spPr>
          <a:xfrm>
            <a:off x="20" y="10"/>
            <a:ext cx="12191980" cy="6857990"/>
          </a:xfrm>
          <a:prstGeom prst="rect">
            <a:avLst/>
          </a:prstGeom>
        </p:spPr>
      </p:pic>
      <p:sp>
        <p:nvSpPr>
          <p:cNvPr id="13" name="Rectangle 12">
            <a:extLst>
              <a:ext uri="{FF2B5EF4-FFF2-40B4-BE49-F238E27FC236}">
                <a16:creationId xmlns:a16="http://schemas.microsoft.com/office/drawing/2014/main" id="{257363FD-7E77-4145-9483-331A807AD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6802" cy="6858000"/>
          </a:xfrm>
          <a:prstGeom prst="rect">
            <a:avLst/>
          </a:prstGeom>
          <a:gradFill flip="none" rotWithShape="1">
            <a:gsLst>
              <a:gs pos="28000">
                <a:schemeClr val="bg2">
                  <a:alpha val="84000"/>
                </a:schemeClr>
              </a:gs>
              <a:gs pos="74000">
                <a:schemeClr val="bg1"/>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B660BD9-A2B9-16A1-D6E6-BEE67CB9322D}"/>
              </a:ext>
            </a:extLst>
          </p:cNvPr>
          <p:cNvSpPr>
            <a:spLocks noGrp="1"/>
          </p:cNvSpPr>
          <p:nvPr>
            <p:ph type="title"/>
          </p:nvPr>
        </p:nvSpPr>
        <p:spPr>
          <a:xfrm>
            <a:off x="678710" y="46142"/>
            <a:ext cx="10515600" cy="1325563"/>
          </a:xfrm>
        </p:spPr>
        <p:txBody>
          <a:bodyPr>
            <a:normAutofit/>
          </a:bodyPr>
          <a:lstStyle/>
          <a:p>
            <a:r>
              <a:rPr lang="en-CA" b="1" dirty="0"/>
              <a:t>Proposed timeline by phases</a:t>
            </a:r>
          </a:p>
        </p:txBody>
      </p:sp>
      <p:graphicFrame>
        <p:nvGraphicFramePr>
          <p:cNvPr id="4" name="Content Placeholder 3">
            <a:extLst>
              <a:ext uri="{FF2B5EF4-FFF2-40B4-BE49-F238E27FC236}">
                <a16:creationId xmlns:a16="http://schemas.microsoft.com/office/drawing/2014/main" id="{CDF45514-46ED-0A08-BC55-7FE7E6F9AB57}"/>
              </a:ext>
            </a:extLst>
          </p:cNvPr>
          <p:cNvGraphicFramePr>
            <a:graphicFrameLocks noGrp="1"/>
          </p:cNvGraphicFramePr>
          <p:nvPr>
            <p:ph idx="1"/>
            <p:extLst>
              <p:ext uri="{D42A27DB-BD31-4B8C-83A1-F6EECF244321}">
                <p14:modId xmlns:p14="http://schemas.microsoft.com/office/powerpoint/2010/main" val="2558292847"/>
              </p:ext>
            </p:extLst>
          </p:nvPr>
        </p:nvGraphicFramePr>
        <p:xfrm>
          <a:off x="614914" y="1073887"/>
          <a:ext cx="11229753" cy="557090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5491926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CEEF7-8FFE-8CEF-ACD6-618B4F8664D1}"/>
              </a:ext>
            </a:extLst>
          </p:cNvPr>
          <p:cNvSpPr>
            <a:spLocks noGrp="1"/>
          </p:cNvSpPr>
          <p:nvPr>
            <p:ph type="title"/>
          </p:nvPr>
        </p:nvSpPr>
        <p:spPr>
          <a:xfrm>
            <a:off x="5826027" y="181106"/>
            <a:ext cx="1531703" cy="605703"/>
          </a:xfrm>
        </p:spPr>
        <p:txBody>
          <a:bodyPr anchor="t">
            <a:normAutofit/>
          </a:bodyPr>
          <a:lstStyle/>
          <a:p>
            <a:r>
              <a:rPr lang="en-CA" sz="3200" b="1" dirty="0"/>
              <a:t>FAQs</a:t>
            </a:r>
          </a:p>
        </p:txBody>
      </p:sp>
      <p:pic>
        <p:nvPicPr>
          <p:cNvPr id="7" name="Picture 6" descr="Camera lens">
            <a:extLst>
              <a:ext uri="{FF2B5EF4-FFF2-40B4-BE49-F238E27FC236}">
                <a16:creationId xmlns:a16="http://schemas.microsoft.com/office/drawing/2014/main" id="{44937391-9D28-9FD9-2E0D-0B2A4A6729AF}"/>
              </a:ext>
            </a:extLst>
          </p:cNvPr>
          <p:cNvPicPr>
            <a:picLocks noChangeAspect="1"/>
          </p:cNvPicPr>
          <p:nvPr/>
        </p:nvPicPr>
        <p:blipFill rotWithShape="1">
          <a:blip r:embed="rId3"/>
          <a:srcRect l="13085" r="36777" b="-1"/>
          <a:stretch/>
        </p:blipFill>
        <p:spPr>
          <a:xfrm>
            <a:off x="-1" y="10"/>
            <a:ext cx="5151179" cy="6857990"/>
          </a:xfrm>
          <a:prstGeom prst="rect">
            <a:avLst/>
          </a:prstGeom>
        </p:spPr>
      </p:pic>
      <p:cxnSp>
        <p:nvCxnSpPr>
          <p:cNvPr id="18" name="Straight Connector 17">
            <a:extLst>
              <a:ext uri="{FF2B5EF4-FFF2-40B4-BE49-F238E27FC236}">
                <a16:creationId xmlns:a16="http://schemas.microsoft.com/office/drawing/2014/main" id="{1503BFE4-729B-D9D0-C17B-501E6AF112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971697"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5" name="Content Placeholder 4">
            <a:extLst>
              <a:ext uri="{FF2B5EF4-FFF2-40B4-BE49-F238E27FC236}">
                <a16:creationId xmlns:a16="http://schemas.microsoft.com/office/drawing/2014/main" id="{217DF742-31B4-574B-E4D7-01EAFEB2EAF7}"/>
              </a:ext>
            </a:extLst>
          </p:cNvPr>
          <p:cNvSpPr>
            <a:spLocks noGrp="1"/>
          </p:cNvSpPr>
          <p:nvPr>
            <p:ph idx="1"/>
          </p:nvPr>
        </p:nvSpPr>
        <p:spPr>
          <a:xfrm>
            <a:off x="5305646" y="1137019"/>
            <a:ext cx="6751675" cy="5539869"/>
          </a:xfrm>
        </p:spPr>
        <p:txBody>
          <a:bodyPr>
            <a:normAutofit lnSpcReduction="10000"/>
          </a:bodyPr>
          <a:lstStyle/>
          <a:p>
            <a:r>
              <a:rPr lang="en-US" sz="2000" dirty="0"/>
              <a:t>Who is the target audience?  </a:t>
            </a:r>
            <a:r>
              <a:rPr lang="en-US" sz="2000" dirty="0">
                <a:solidFill>
                  <a:srgbClr val="0070C0"/>
                </a:solidFill>
              </a:rPr>
              <a:t>Leaders for Residential Food Waste management</a:t>
            </a:r>
            <a:r>
              <a:rPr lang="en-US" sz="2000" dirty="0"/>
              <a:t>. Could it be used in schools? </a:t>
            </a:r>
            <a:r>
              <a:rPr lang="en-US" sz="2000" dirty="0">
                <a:solidFill>
                  <a:srgbClr val="0070C0"/>
                </a:solidFill>
              </a:rPr>
              <a:t>Colleges/Universities yes. Select content for K-12 schools yes. Additional ethics approvals required for K-12 interviews.</a:t>
            </a:r>
          </a:p>
          <a:p>
            <a:r>
              <a:rPr lang="en-US" sz="2000" dirty="0"/>
              <a:t>Would you be open to changing the format, for example, a series of shorter videos compared to one full length film? </a:t>
            </a:r>
            <a:r>
              <a:rPr lang="en-US" sz="2000" dirty="0">
                <a:solidFill>
                  <a:srgbClr val="0070C0"/>
                </a:solidFill>
              </a:rPr>
              <a:t>Yes.</a:t>
            </a:r>
            <a:r>
              <a:rPr lang="en-US" sz="2000" dirty="0"/>
              <a:t> </a:t>
            </a:r>
            <a:r>
              <a:rPr lang="en-US" sz="2000" dirty="0">
                <a:solidFill>
                  <a:srgbClr val="0070C0"/>
                </a:solidFill>
              </a:rPr>
              <a:t>The concept of “build once, use many” will be used. The participatory nature of this research means the participants/co-researchers will influence this decision with leadership approvals when required in phase 1. The project can shift to other forms of the arts depending on how the leadership feels the art will most impact change.</a:t>
            </a:r>
          </a:p>
          <a:p>
            <a:r>
              <a:rPr lang="en-US" sz="2000" dirty="0"/>
              <a:t>Is there an overarching narrative or plan for the film? </a:t>
            </a:r>
            <a:r>
              <a:rPr lang="en-US" sz="2000" dirty="0">
                <a:solidFill>
                  <a:srgbClr val="0070C0"/>
                </a:solidFill>
              </a:rPr>
              <a:t>How can arts-based ecopedagogy impact sustainability in Residential Food Waste management in Winnipeg, Canada? The narrative is the phase 1 of the project. How can the arts better influence waste management education (pedagogy) and decisions for citizens and small business owners?</a:t>
            </a:r>
          </a:p>
        </p:txBody>
      </p:sp>
    </p:spTree>
    <p:extLst>
      <p:ext uri="{BB962C8B-B14F-4D97-AF65-F5344CB8AC3E}">
        <p14:creationId xmlns:p14="http://schemas.microsoft.com/office/powerpoint/2010/main" val="38914783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CEEF7-8FFE-8CEF-ACD6-618B4F8664D1}"/>
              </a:ext>
            </a:extLst>
          </p:cNvPr>
          <p:cNvSpPr>
            <a:spLocks noGrp="1"/>
          </p:cNvSpPr>
          <p:nvPr>
            <p:ph type="title"/>
          </p:nvPr>
        </p:nvSpPr>
        <p:spPr>
          <a:xfrm>
            <a:off x="5826027" y="181106"/>
            <a:ext cx="1531703" cy="605703"/>
          </a:xfrm>
        </p:spPr>
        <p:txBody>
          <a:bodyPr anchor="t">
            <a:normAutofit/>
          </a:bodyPr>
          <a:lstStyle/>
          <a:p>
            <a:r>
              <a:rPr lang="en-CA" sz="3200" b="1" dirty="0"/>
              <a:t>FAQs</a:t>
            </a:r>
          </a:p>
        </p:txBody>
      </p:sp>
      <p:pic>
        <p:nvPicPr>
          <p:cNvPr id="7" name="Picture 6" descr="Camera lens">
            <a:extLst>
              <a:ext uri="{FF2B5EF4-FFF2-40B4-BE49-F238E27FC236}">
                <a16:creationId xmlns:a16="http://schemas.microsoft.com/office/drawing/2014/main" id="{44937391-9D28-9FD9-2E0D-0B2A4A6729AF}"/>
              </a:ext>
            </a:extLst>
          </p:cNvPr>
          <p:cNvPicPr>
            <a:picLocks noChangeAspect="1"/>
          </p:cNvPicPr>
          <p:nvPr/>
        </p:nvPicPr>
        <p:blipFill rotWithShape="1">
          <a:blip r:embed="rId3"/>
          <a:srcRect l="13085" r="36777" b="-1"/>
          <a:stretch/>
        </p:blipFill>
        <p:spPr>
          <a:xfrm>
            <a:off x="-1" y="10"/>
            <a:ext cx="5151179" cy="6857990"/>
          </a:xfrm>
          <a:prstGeom prst="rect">
            <a:avLst/>
          </a:prstGeom>
        </p:spPr>
      </p:pic>
      <p:sp>
        <p:nvSpPr>
          <p:cNvPr id="5" name="Content Placeholder 4">
            <a:extLst>
              <a:ext uri="{FF2B5EF4-FFF2-40B4-BE49-F238E27FC236}">
                <a16:creationId xmlns:a16="http://schemas.microsoft.com/office/drawing/2014/main" id="{217DF742-31B4-574B-E4D7-01EAFEB2EAF7}"/>
              </a:ext>
            </a:extLst>
          </p:cNvPr>
          <p:cNvSpPr>
            <a:spLocks noGrp="1"/>
          </p:cNvSpPr>
          <p:nvPr>
            <p:ph idx="1"/>
          </p:nvPr>
        </p:nvSpPr>
        <p:spPr>
          <a:xfrm>
            <a:off x="5241848" y="786142"/>
            <a:ext cx="6751675" cy="5539869"/>
          </a:xfrm>
        </p:spPr>
        <p:txBody>
          <a:bodyPr>
            <a:noAutofit/>
          </a:bodyPr>
          <a:lstStyle/>
          <a:p>
            <a:r>
              <a:rPr lang="en-US" sz="2000" dirty="0"/>
              <a:t>Is there a general script, or is the story built on what is filmed?  </a:t>
            </a:r>
            <a:r>
              <a:rPr lang="en-US" sz="2000" dirty="0">
                <a:solidFill>
                  <a:srgbClr val="0070C0"/>
                </a:solidFill>
              </a:rPr>
              <a:t>The participatory nature of this research means the participants/co-researchers will influence this decision with leadership approvals when required in phase 1.</a:t>
            </a:r>
          </a:p>
          <a:p>
            <a:r>
              <a:rPr lang="en-US" sz="2000" dirty="0"/>
              <a:t>Is there a structure, for example, many documentaries explain a problem, get different viewpoints and then look for a solution.  Do you have questions that will be considered / answered in the film? </a:t>
            </a:r>
            <a:r>
              <a:rPr lang="en-US" sz="2000" dirty="0">
                <a:solidFill>
                  <a:srgbClr val="0070C0"/>
                </a:solidFill>
              </a:rPr>
              <a:t>My objectives are: (a) monitor Residential Food Waste collection through Participatory Action Research in support of city and non-profit organizations in Winnipeg; (b) evaluate Arts-Based Research for developing environmental education for city and non-profit organizations in Winnipeg and (c) influence local public policy decisions regarding Residential Food Waste.</a:t>
            </a:r>
          </a:p>
        </p:txBody>
      </p:sp>
    </p:spTree>
    <p:extLst>
      <p:ext uri="{BB962C8B-B14F-4D97-AF65-F5344CB8AC3E}">
        <p14:creationId xmlns:p14="http://schemas.microsoft.com/office/powerpoint/2010/main" val="40783333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CEEF7-8FFE-8CEF-ACD6-618B4F8664D1}"/>
              </a:ext>
            </a:extLst>
          </p:cNvPr>
          <p:cNvSpPr>
            <a:spLocks noGrp="1"/>
          </p:cNvSpPr>
          <p:nvPr>
            <p:ph type="title"/>
          </p:nvPr>
        </p:nvSpPr>
        <p:spPr>
          <a:xfrm>
            <a:off x="5826027" y="181106"/>
            <a:ext cx="1531703" cy="605703"/>
          </a:xfrm>
        </p:spPr>
        <p:txBody>
          <a:bodyPr anchor="t">
            <a:normAutofit/>
          </a:bodyPr>
          <a:lstStyle/>
          <a:p>
            <a:r>
              <a:rPr lang="en-CA" sz="3200" b="1" dirty="0"/>
              <a:t>FAQs</a:t>
            </a:r>
          </a:p>
        </p:txBody>
      </p:sp>
      <p:pic>
        <p:nvPicPr>
          <p:cNvPr id="7" name="Picture 6" descr="Camera lens">
            <a:extLst>
              <a:ext uri="{FF2B5EF4-FFF2-40B4-BE49-F238E27FC236}">
                <a16:creationId xmlns:a16="http://schemas.microsoft.com/office/drawing/2014/main" id="{44937391-9D28-9FD9-2E0D-0B2A4A6729AF}"/>
              </a:ext>
            </a:extLst>
          </p:cNvPr>
          <p:cNvPicPr>
            <a:picLocks noChangeAspect="1"/>
          </p:cNvPicPr>
          <p:nvPr/>
        </p:nvPicPr>
        <p:blipFill rotWithShape="1">
          <a:blip r:embed="rId3"/>
          <a:srcRect l="13085" r="36777" b="-1"/>
          <a:stretch/>
        </p:blipFill>
        <p:spPr>
          <a:xfrm>
            <a:off x="-1" y="10"/>
            <a:ext cx="5151179" cy="6857990"/>
          </a:xfrm>
          <a:prstGeom prst="rect">
            <a:avLst/>
          </a:prstGeom>
        </p:spPr>
      </p:pic>
      <p:sp>
        <p:nvSpPr>
          <p:cNvPr id="5" name="Content Placeholder 4">
            <a:extLst>
              <a:ext uri="{FF2B5EF4-FFF2-40B4-BE49-F238E27FC236}">
                <a16:creationId xmlns:a16="http://schemas.microsoft.com/office/drawing/2014/main" id="{217DF742-31B4-574B-E4D7-01EAFEB2EAF7}"/>
              </a:ext>
            </a:extLst>
          </p:cNvPr>
          <p:cNvSpPr>
            <a:spLocks noGrp="1"/>
          </p:cNvSpPr>
          <p:nvPr>
            <p:ph idx="1"/>
          </p:nvPr>
        </p:nvSpPr>
        <p:spPr>
          <a:xfrm>
            <a:off x="5241848" y="786142"/>
            <a:ext cx="6751675" cy="5890752"/>
          </a:xfrm>
        </p:spPr>
        <p:txBody>
          <a:bodyPr>
            <a:noAutofit/>
          </a:bodyPr>
          <a:lstStyle/>
          <a:p>
            <a:r>
              <a:rPr lang="en-US" sz="2000" dirty="0"/>
              <a:t>Does the final version of the film require consensus / approval by all co-researchers? </a:t>
            </a:r>
            <a:r>
              <a:rPr lang="en-US" sz="2000" dirty="0">
                <a:solidFill>
                  <a:srgbClr val="0070C0"/>
                </a:solidFill>
              </a:rPr>
              <a:t>Yes.</a:t>
            </a:r>
            <a:r>
              <a:rPr lang="en-US" sz="2000" dirty="0"/>
              <a:t> For example, if we feel that something should not be included, could it be removed from the film? </a:t>
            </a:r>
            <a:r>
              <a:rPr lang="en-US" sz="2000" dirty="0">
                <a:solidFill>
                  <a:srgbClr val="0070C0"/>
                </a:solidFill>
              </a:rPr>
              <a:t>Yes, throughout all phases. This is the participatory nature of the research. The project can shift to photography only, educational content, murals, music, or … a blend of it all!</a:t>
            </a:r>
          </a:p>
          <a:p>
            <a:r>
              <a:rPr lang="en-US" sz="2000" dirty="0"/>
              <a:t>Could you estimate the total time commitment for a co-researcher in 2024 / 2025? </a:t>
            </a:r>
            <a:r>
              <a:rPr lang="en-US" sz="2000" dirty="0">
                <a:solidFill>
                  <a:srgbClr val="0070C0"/>
                </a:solidFill>
              </a:rPr>
              <a:t>The goal is to conduct research in the working environment for as many as possible (i.e. test run with a participant resulted in negative time commitment due to me </a:t>
            </a:r>
            <a:r>
              <a:rPr lang="en-US" sz="2000" dirty="0" err="1">
                <a:solidFill>
                  <a:srgbClr val="0070C0"/>
                </a:solidFill>
              </a:rPr>
              <a:t>neing</a:t>
            </a:r>
            <a:r>
              <a:rPr lang="en-US" sz="2000" dirty="0">
                <a:solidFill>
                  <a:srgbClr val="0070C0"/>
                </a:solidFill>
              </a:rPr>
              <a:t> put to work! Art workshops will be offered to build community with all participants (city, non-profit, small business, multi-family dwelling, single homeowners </a:t>
            </a:r>
            <a:r>
              <a:rPr lang="en-US" sz="2000" dirty="0" err="1">
                <a:solidFill>
                  <a:srgbClr val="0070C0"/>
                </a:solidFill>
              </a:rPr>
              <a:t>etc</a:t>
            </a:r>
            <a:r>
              <a:rPr lang="en-US" sz="2000" dirty="0">
                <a:solidFill>
                  <a:srgbClr val="0070C0"/>
                </a:solidFill>
              </a:rPr>
              <a:t>). So... Time is negotiable to the participant(s), but an estimate would be 18 hours: 6 hours @ work, 6 hours of pre-production workshop, 6 hours of post-production workshop. Minimum of 2 hours for executives depending on their interest in the cross-participant engagements/communications.</a:t>
            </a:r>
            <a:endParaRPr lang="en-CA" sz="2000" dirty="0">
              <a:solidFill>
                <a:srgbClr val="0070C0"/>
              </a:solidFill>
            </a:endParaRPr>
          </a:p>
        </p:txBody>
      </p:sp>
    </p:spTree>
    <p:extLst>
      <p:ext uri="{BB962C8B-B14F-4D97-AF65-F5344CB8AC3E}">
        <p14:creationId xmlns:p14="http://schemas.microsoft.com/office/powerpoint/2010/main" val="26241488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F8446B12-7391-4711-8B31-112A0B896C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317EA07-C613-89F3-2272-33CB4CA392C1}"/>
              </a:ext>
            </a:extLst>
          </p:cNvPr>
          <p:cNvSpPr>
            <a:spLocks noGrp="1"/>
          </p:cNvSpPr>
          <p:nvPr>
            <p:ph type="title"/>
          </p:nvPr>
        </p:nvSpPr>
        <p:spPr>
          <a:xfrm>
            <a:off x="221508" y="4715081"/>
            <a:ext cx="11686957" cy="1400400"/>
          </a:xfrm>
        </p:spPr>
        <p:txBody>
          <a:bodyPr vert="horz" wrap="square" lIns="91440" tIns="45720" rIns="91440" bIns="45720" rtlCol="0" anchor="b">
            <a:normAutofit fontScale="90000"/>
          </a:bodyPr>
          <a:lstStyle/>
          <a:p>
            <a:r>
              <a:rPr lang="en-US" sz="5600" kern="1200" dirty="0">
                <a:solidFill>
                  <a:schemeClr val="bg1"/>
                </a:solidFill>
                <a:latin typeface="+mj-lt"/>
                <a:ea typeface="+mj-ea"/>
                <a:cs typeface="+mj-cs"/>
              </a:rPr>
              <a:t>Final thoughts on critical pedagogy, the arts, and innovation…</a:t>
            </a:r>
          </a:p>
        </p:txBody>
      </p:sp>
      <p:pic>
        <p:nvPicPr>
          <p:cNvPr id="5" name="Content Placeholder 4" descr="A blue and white sign&#10;&#10;Description automatically generated">
            <a:extLst>
              <a:ext uri="{FF2B5EF4-FFF2-40B4-BE49-F238E27FC236}">
                <a16:creationId xmlns:a16="http://schemas.microsoft.com/office/drawing/2014/main" id="{B339215D-8408-1F60-2FE0-0D5FFB34AAD8}"/>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42531" r="19118" b="-1"/>
          <a:stretch/>
        </p:blipFill>
        <p:spPr>
          <a:xfrm>
            <a:off x="6" y="-1"/>
            <a:ext cx="6000749" cy="3911828"/>
          </a:xfrm>
          <a:custGeom>
            <a:avLst/>
            <a:gdLst/>
            <a:ahLst/>
            <a:cxnLst/>
            <a:rect l="l" t="t" r="r" b="b"/>
            <a:pathLst>
              <a:path w="6000749" h="3911828">
                <a:moveTo>
                  <a:pt x="0" y="0"/>
                </a:moveTo>
                <a:lnTo>
                  <a:pt x="6000749" y="0"/>
                </a:lnTo>
                <a:lnTo>
                  <a:pt x="6000749" y="3767827"/>
                </a:lnTo>
                <a:lnTo>
                  <a:pt x="5572124" y="3740378"/>
                </a:lnTo>
                <a:lnTo>
                  <a:pt x="0" y="3911828"/>
                </a:lnTo>
                <a:close/>
              </a:path>
            </a:pathLst>
          </a:custGeom>
        </p:spPr>
      </p:pic>
      <p:pic>
        <p:nvPicPr>
          <p:cNvPr id="4" name="Picture 3" descr="A person with a white beard and glasses&#10;&#10;Description automatically generated">
            <a:hlinkClick r:id="rId4"/>
            <a:extLst>
              <a:ext uri="{FF2B5EF4-FFF2-40B4-BE49-F238E27FC236}">
                <a16:creationId xmlns:a16="http://schemas.microsoft.com/office/drawing/2014/main" id="{ABA679EA-FE9A-B228-8471-B1AAC5ED65B9}"/>
              </a:ext>
            </a:extLst>
          </p:cNvPr>
          <p:cNvPicPr>
            <a:picLocks noChangeAspect="1"/>
          </p:cNvPicPr>
          <p:nvPr/>
        </p:nvPicPr>
        <p:blipFill rotWithShape="1">
          <a:blip r:embed="rId5">
            <a:extLst>
              <a:ext uri="{28A0092B-C50C-407E-A947-70E740481C1C}">
                <a14:useLocalDpi xmlns:a14="http://schemas.microsoft.com/office/drawing/2010/main" val="0"/>
              </a:ext>
            </a:extLst>
          </a:blip>
          <a:srcRect t="4000" r="1" b="10523"/>
          <a:stretch/>
        </p:blipFill>
        <p:spPr>
          <a:xfrm>
            <a:off x="6191245" y="-1"/>
            <a:ext cx="6000750" cy="3988028"/>
          </a:xfrm>
          <a:custGeom>
            <a:avLst/>
            <a:gdLst/>
            <a:ahLst/>
            <a:cxnLst/>
            <a:rect l="l" t="t" r="r" b="b"/>
            <a:pathLst>
              <a:path w="6000750" h="3988028">
                <a:moveTo>
                  <a:pt x="0" y="0"/>
                </a:moveTo>
                <a:lnTo>
                  <a:pt x="6000750" y="0"/>
                </a:lnTo>
                <a:lnTo>
                  <a:pt x="6000750" y="797153"/>
                </a:lnTo>
                <a:lnTo>
                  <a:pt x="6000750" y="2634343"/>
                </a:lnTo>
                <a:lnTo>
                  <a:pt x="6000750" y="3911828"/>
                </a:lnTo>
                <a:lnTo>
                  <a:pt x="3248025" y="3988028"/>
                </a:lnTo>
                <a:lnTo>
                  <a:pt x="0" y="3780026"/>
                </a:lnTo>
                <a:close/>
              </a:path>
            </a:pathLst>
          </a:custGeom>
        </p:spPr>
      </p:pic>
      <p:grpSp>
        <p:nvGrpSpPr>
          <p:cNvPr id="74" name="Group 73">
            <a:extLst>
              <a:ext uri="{FF2B5EF4-FFF2-40B4-BE49-F238E27FC236}">
                <a16:creationId xmlns:a16="http://schemas.microsoft.com/office/drawing/2014/main" id="{AC0B7807-0C83-4963-821A-69B172722E4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528992"/>
            <a:ext cx="12192000" cy="757168"/>
            <a:chOff x="0" y="2959818"/>
            <a:chExt cx="12192000" cy="757168"/>
          </a:xfrm>
        </p:grpSpPr>
        <p:sp>
          <p:nvSpPr>
            <p:cNvPr id="70" name="Freeform: Shape 69">
              <a:extLst>
                <a:ext uri="{FF2B5EF4-FFF2-40B4-BE49-F238E27FC236}">
                  <a16:creationId xmlns:a16="http://schemas.microsoft.com/office/drawing/2014/main" id="{BB027EC7-3252-48A2-A7A4-1741F72E47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solidFill>
              <a:srgbClr val="FFFFFF"/>
            </a:solidFill>
            <a:ln w="12700" cap="flat" cmpd="sng" algn="ctr">
              <a:noFill/>
              <a:prstDash val="solid"/>
              <a:miter lim="800000"/>
            </a:ln>
            <a:effectLst>
              <a:outerShdw blurRad="381000" dist="1524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5" name="Freeform: Shape 74">
              <a:extLst>
                <a:ext uri="{FF2B5EF4-FFF2-40B4-BE49-F238E27FC236}">
                  <a16:creationId xmlns:a16="http://schemas.microsoft.com/office/drawing/2014/main" id="{4EBC51E4-7477-4290-BBD0-18AD942C36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blipFill>
              <a:blip r:embed="rId6">
                <a:alphaModFix amt="57000"/>
              </a:blip>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mc:AlternateContent xmlns:mc="http://schemas.openxmlformats.org/markup-compatibility/2006">
        <mc:Choice xmlns:am3d="http://schemas.microsoft.com/office/drawing/2017/model3d" Requires="am3d">
          <p:graphicFrame>
            <p:nvGraphicFramePr>
              <p:cNvPr id="6" name="3D Model 5" descr="Red button">
                <a:hlinkClick r:id="rId4"/>
                <a:extLst>
                  <a:ext uri="{FF2B5EF4-FFF2-40B4-BE49-F238E27FC236}">
                    <a16:creationId xmlns:a16="http://schemas.microsoft.com/office/drawing/2014/main" id="{559DB305-703D-8D47-442C-FD328AF7ED76}"/>
                  </a:ext>
                </a:extLst>
              </p:cNvPr>
              <p:cNvGraphicFramePr>
                <a:graphicFrameLocks noChangeAspect="1"/>
              </p:cNvGraphicFramePr>
              <p:nvPr>
                <p:extLst>
                  <p:ext uri="{D42A27DB-BD31-4B8C-83A1-F6EECF244321}">
                    <p14:modId xmlns:p14="http://schemas.microsoft.com/office/powerpoint/2010/main" val="2595766581"/>
                  </p:ext>
                </p:extLst>
              </p:nvPr>
            </p:nvGraphicFramePr>
            <p:xfrm>
              <a:off x="10725881" y="2876901"/>
              <a:ext cx="1273331" cy="1482385"/>
            </p:xfrm>
            <a:graphic>
              <a:graphicData uri="http://schemas.microsoft.com/office/drawing/2017/model3d">
                <am3d:model3d r:embed="rId7">
                  <am3d:spPr>
                    <a:xfrm>
                      <a:off x="0" y="0"/>
                      <a:ext cx="1273331" cy="1482385"/>
                    </a:xfrm>
                    <a:prstGeom prst="rect">
                      <a:avLst/>
                    </a:prstGeom>
                  </am3d:spPr>
                  <am3d:camera>
                    <am3d:pos x="0" y="0" z="68712826"/>
                    <am3d:up dx="0" dy="36000000" dz="0"/>
                    <am3d:lookAt x="0" y="0" z="0"/>
                    <am3d:perspective fov="2700000"/>
                  </am3d:camera>
                  <am3d:trans>
                    <am3d:meterPerModelUnit n="171573" d="1000000"/>
                    <am3d:preTrans dx="-469" dy="-6873270" dz="676"/>
                    <am3d:scale>
                      <am3d:sx n="1000000" d="1000000"/>
                      <am3d:sy n="1000000" d="1000000"/>
                      <am3d:sz n="1000000" d="1000000"/>
                    </am3d:scale>
                    <am3d:rot ax="3300384" ay="-1105692" az="-1458131"/>
                    <am3d:postTrans dx="0" dy="0" dz="0"/>
                  </am3d:trans>
                  <am3d:raster rName="Office3DRenderer" rVer="16.0.8326">
                    <am3d:blip r:embed="rId8"/>
                  </am3d:raster>
                  <am3d:objViewport viewportSz="1672434"/>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6" name="3D Model 5" descr="Red button">
                <a:hlinkClick r:id="rId4"/>
                <a:extLst>
                  <a:ext uri="{FF2B5EF4-FFF2-40B4-BE49-F238E27FC236}">
                    <a16:creationId xmlns:a16="http://schemas.microsoft.com/office/drawing/2014/main" id="{559DB305-703D-8D47-442C-FD328AF7ED76}"/>
                  </a:ext>
                </a:extLst>
              </p:cNvPr>
              <p:cNvPicPr>
                <a:picLocks noGrp="1" noRot="1" noChangeAspect="1" noMove="1" noResize="1" noEditPoints="1" noAdjustHandles="1" noChangeArrowheads="1" noChangeShapeType="1" noCrop="1"/>
              </p:cNvPicPr>
              <p:nvPr/>
            </p:nvPicPr>
            <p:blipFill>
              <a:blip r:embed="rId8"/>
              <a:stretch>
                <a:fillRect/>
              </a:stretch>
            </p:blipFill>
            <p:spPr>
              <a:xfrm>
                <a:off x="10725881" y="2876901"/>
                <a:ext cx="1273331" cy="1482385"/>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7" name="3D Model 6" descr="Red button">
                <a:hlinkClick r:id="rId9"/>
                <a:extLst>
                  <a:ext uri="{FF2B5EF4-FFF2-40B4-BE49-F238E27FC236}">
                    <a16:creationId xmlns:a16="http://schemas.microsoft.com/office/drawing/2014/main" id="{8F3352F8-EEFD-E1B9-D521-13A33952AE44}"/>
                  </a:ext>
                </a:extLst>
              </p:cNvPr>
              <p:cNvGraphicFramePr>
                <a:graphicFrameLocks noChangeAspect="1"/>
              </p:cNvGraphicFramePr>
              <p:nvPr>
                <p:extLst>
                  <p:ext uri="{D42A27DB-BD31-4B8C-83A1-F6EECF244321}">
                    <p14:modId xmlns:p14="http://schemas.microsoft.com/office/powerpoint/2010/main" val="786512493"/>
                  </p:ext>
                </p:extLst>
              </p:nvPr>
            </p:nvGraphicFramePr>
            <p:xfrm>
              <a:off x="4551909" y="2803775"/>
              <a:ext cx="1273331" cy="1482385"/>
            </p:xfrm>
            <a:graphic>
              <a:graphicData uri="http://schemas.microsoft.com/office/drawing/2017/model3d">
                <am3d:model3d r:embed="rId7">
                  <am3d:spPr>
                    <a:xfrm>
                      <a:off x="0" y="0"/>
                      <a:ext cx="1273331" cy="1482385"/>
                    </a:xfrm>
                    <a:prstGeom prst="rect">
                      <a:avLst/>
                    </a:prstGeom>
                  </am3d:spPr>
                  <am3d:camera>
                    <am3d:pos x="0" y="0" z="68712826"/>
                    <am3d:up dx="0" dy="36000000" dz="0"/>
                    <am3d:lookAt x="0" y="0" z="0"/>
                    <am3d:perspective fov="2700000"/>
                  </am3d:camera>
                  <am3d:trans>
                    <am3d:meterPerModelUnit n="171573" d="1000000"/>
                    <am3d:preTrans dx="-469" dy="-6873270" dz="676"/>
                    <am3d:scale>
                      <am3d:sx n="1000000" d="1000000"/>
                      <am3d:sy n="1000000" d="1000000"/>
                      <am3d:sz n="1000000" d="1000000"/>
                    </am3d:scale>
                    <am3d:rot ax="3300384" ay="-1105692" az="-1458131"/>
                    <am3d:postTrans dx="0" dy="0" dz="0"/>
                  </am3d:trans>
                  <am3d:raster rName="Office3DRenderer" rVer="16.0.8326">
                    <am3d:blip r:embed="rId8"/>
                  </am3d:raster>
                  <am3d:objViewport viewportSz="1672434"/>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7" name="3D Model 6" descr="Red button">
                <a:hlinkClick r:id="rId9"/>
                <a:extLst>
                  <a:ext uri="{FF2B5EF4-FFF2-40B4-BE49-F238E27FC236}">
                    <a16:creationId xmlns:a16="http://schemas.microsoft.com/office/drawing/2014/main" id="{8F3352F8-EEFD-E1B9-D521-13A33952AE44}"/>
                  </a:ext>
                </a:extLst>
              </p:cNvPr>
              <p:cNvPicPr>
                <a:picLocks noGrp="1" noRot="1" noChangeAspect="1" noMove="1" noResize="1" noEditPoints="1" noAdjustHandles="1" noChangeArrowheads="1" noChangeShapeType="1" noCrop="1"/>
              </p:cNvPicPr>
              <p:nvPr/>
            </p:nvPicPr>
            <p:blipFill>
              <a:blip r:embed="rId8"/>
              <a:stretch>
                <a:fillRect/>
              </a:stretch>
            </p:blipFill>
            <p:spPr>
              <a:xfrm>
                <a:off x="4551909" y="2803775"/>
                <a:ext cx="1273331" cy="1482385"/>
              </a:xfrm>
              <a:prstGeom prst="rect">
                <a:avLst/>
              </a:prstGeom>
            </p:spPr>
          </p:pic>
        </mc:Fallback>
      </mc:AlternateContent>
    </p:spTree>
    <p:extLst>
      <p:ext uri="{BB962C8B-B14F-4D97-AF65-F5344CB8AC3E}">
        <p14:creationId xmlns:p14="http://schemas.microsoft.com/office/powerpoint/2010/main" val="334496900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1090</TotalTime>
  <Words>1093</Words>
  <Application>Microsoft Office PowerPoint</Application>
  <PresentationFormat>Widescreen</PresentationFormat>
  <Paragraphs>41</Paragraphs>
  <Slides>9</Slides>
  <Notes>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9</vt:i4>
      </vt:variant>
    </vt:vector>
  </HeadingPairs>
  <TitlesOfParts>
    <vt:vector size="15" baseType="lpstr">
      <vt:lpstr>Arial</vt:lpstr>
      <vt:lpstr>Calibri</vt:lpstr>
      <vt:lpstr>Calibri Light</vt:lpstr>
      <vt:lpstr>Oswald</vt:lpstr>
      <vt:lpstr>Roboto</vt:lpstr>
      <vt:lpstr>Office Theme</vt:lpstr>
      <vt:lpstr>Research Proposal briefing </vt:lpstr>
      <vt:lpstr>What can I do for you to add value?</vt:lpstr>
      <vt:lpstr>United Nations Sustainable Development Goals 2030</vt:lpstr>
      <vt:lpstr>Arts-Based Research Proposal Demonstration</vt:lpstr>
      <vt:lpstr>Proposed timeline by phases</vt:lpstr>
      <vt:lpstr>FAQs</vt:lpstr>
      <vt:lpstr>FAQs</vt:lpstr>
      <vt:lpstr>FAQs</vt:lpstr>
      <vt:lpstr>Final thoughts on critical pedagogy, the arts, and innovation…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Green Action Centre  Organic Waste </dc:title>
  <dc:creator>Joseph Harding</dc:creator>
  <cp:lastModifiedBy>Joseph Harding</cp:lastModifiedBy>
  <cp:revision>12</cp:revision>
  <cp:lastPrinted>2023-12-04T22:47:31Z</cp:lastPrinted>
  <dcterms:created xsi:type="dcterms:W3CDTF">2023-12-04T21:54:55Z</dcterms:created>
  <dcterms:modified xsi:type="dcterms:W3CDTF">2023-12-05T17:37:45Z</dcterms:modified>
</cp:coreProperties>
</file>