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49"/>
  </p:notesMasterIdLst>
  <p:sldIdLst>
    <p:sldId id="292" r:id="rId2"/>
    <p:sldId id="328" r:id="rId3"/>
    <p:sldId id="416" r:id="rId4"/>
    <p:sldId id="350" r:id="rId5"/>
    <p:sldId id="418" r:id="rId6"/>
    <p:sldId id="360" r:id="rId7"/>
    <p:sldId id="403" r:id="rId8"/>
    <p:sldId id="381" r:id="rId9"/>
    <p:sldId id="369" r:id="rId10"/>
    <p:sldId id="370" r:id="rId11"/>
    <p:sldId id="409" r:id="rId12"/>
    <p:sldId id="412" r:id="rId13"/>
    <p:sldId id="413" r:id="rId14"/>
    <p:sldId id="371" r:id="rId15"/>
    <p:sldId id="417" r:id="rId16"/>
    <p:sldId id="362" r:id="rId17"/>
    <p:sldId id="419" r:id="rId18"/>
    <p:sldId id="287" r:id="rId19"/>
    <p:sldId id="420" r:id="rId20"/>
    <p:sldId id="259" r:id="rId21"/>
    <p:sldId id="317" r:id="rId22"/>
    <p:sldId id="352" r:id="rId23"/>
    <p:sldId id="290" r:id="rId24"/>
    <p:sldId id="300" r:id="rId25"/>
    <p:sldId id="297" r:id="rId26"/>
    <p:sldId id="392" r:id="rId27"/>
    <p:sldId id="375" r:id="rId28"/>
    <p:sldId id="398" r:id="rId29"/>
    <p:sldId id="385" r:id="rId30"/>
    <p:sldId id="354" r:id="rId31"/>
    <p:sldId id="425" r:id="rId32"/>
    <p:sldId id="424" r:id="rId33"/>
    <p:sldId id="365" r:id="rId34"/>
    <p:sldId id="399" r:id="rId35"/>
    <p:sldId id="421" r:id="rId36"/>
    <p:sldId id="422" r:id="rId37"/>
    <p:sldId id="423" r:id="rId38"/>
    <p:sldId id="296" r:id="rId39"/>
    <p:sldId id="318" r:id="rId40"/>
    <p:sldId id="406" r:id="rId41"/>
    <p:sldId id="382" r:id="rId42"/>
    <p:sldId id="321" r:id="rId43"/>
    <p:sldId id="384" r:id="rId44"/>
    <p:sldId id="299" r:id="rId45"/>
    <p:sldId id="327" r:id="rId46"/>
    <p:sldId id="426" r:id="rId47"/>
    <p:sldId id="427" r:id="rId48"/>
  </p:sldIdLst>
  <p:sldSz cx="9144000" cy="6858000" type="screen4x3"/>
  <p:notesSz cx="7099300" cy="9385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E2E4"/>
    <a:srgbClr val="1E0701"/>
    <a:srgbClr val="C4C3C1"/>
    <a:srgbClr val="B4E5A2"/>
    <a:srgbClr val="047547"/>
    <a:srgbClr val="4B71C4"/>
    <a:srgbClr val="4C70C8"/>
    <a:srgbClr val="FAF39C"/>
    <a:srgbClr val="E57144"/>
    <a:srgbClr val="E571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C1AD04-52F0-41D2-B61A-80B94A90F643}" v="11" dt="2025-11-19T17:02:48.7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7" autoAdjust="0"/>
    <p:restoredTop sz="95033" autoAdjust="0"/>
  </p:normalViewPr>
  <p:slideViewPr>
    <p:cSldViewPr snapToGrid="0">
      <p:cViewPr varScale="1">
        <p:scale>
          <a:sx n="82" d="100"/>
          <a:sy n="82" d="100"/>
        </p:scale>
        <p:origin x="1738" y="77"/>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69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8.jpg"/><Relationship Id="rId1" Type="http://schemas.openxmlformats.org/officeDocument/2006/relationships/image" Target="../media/image43.jpg"/></Relationships>
</file>

<file path=ppt/diagrams/_rels/data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7.JPG"/><Relationship Id="rId1" Type="http://schemas.openxmlformats.org/officeDocument/2006/relationships/image" Target="../media/image54.jpg"/></Relationships>
</file>

<file path=ppt/diagrams/_rels/data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image" Target="../media/image54.jpg"/></Relationships>
</file>

<file path=ppt/diagrams/_rels/data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gif"/><Relationship Id="rId1" Type="http://schemas.openxmlformats.org/officeDocument/2006/relationships/image" Target="../media/image9.jpg"/><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jpg"/></Relationships>
</file>

<file path=ppt/diagrams/_rels/data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9.jpg"/></Relationships>
</file>

<file path=ppt/diagrams/_rels/data6.xml.rels><?xml version="1.0" encoding="UTF-8" standalone="yes"?>
<Relationships xmlns="http://schemas.openxmlformats.org/package/2006/relationships"><Relationship Id="rId3" Type="http://schemas.openxmlformats.org/officeDocument/2006/relationships/image" Target="../media/image22.jpg"/><Relationship Id="rId2" Type="http://schemas.microsoft.com/office/2007/relationships/hdphoto" Target="../media/hdphoto1.wdp"/><Relationship Id="rId1" Type="http://schemas.openxmlformats.org/officeDocument/2006/relationships/image" Target="../media/image21.png"/><Relationship Id="rId4" Type="http://schemas.openxmlformats.org/officeDocument/2006/relationships/image" Target="../media/image23.jpeg"/></Relationships>
</file>

<file path=ppt/diagrams/_rels/data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image" Target="../media/image22.jpg"/><Relationship Id="rId4" Type="http://schemas.microsoft.com/office/2007/relationships/hdphoto" Target="../media/hdphoto1.wdp"/></Relationships>
</file>

<file path=ppt/diagrams/_rels/drawing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8.jpg"/><Relationship Id="rId1" Type="http://schemas.openxmlformats.org/officeDocument/2006/relationships/image" Target="../media/image43.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7.JPG"/><Relationship Id="rId1" Type="http://schemas.openxmlformats.org/officeDocument/2006/relationships/image" Target="../media/image54.jpg"/></Relationships>
</file>

<file path=ppt/diagrams/_rels/drawing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image" Target="../media/image5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gif"/><Relationship Id="rId1" Type="http://schemas.openxmlformats.org/officeDocument/2006/relationships/image" Target="../media/image9.jpg"/><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9.jpg"/></Relationships>
</file>

<file path=ppt/diagrams/_rels/drawing6.xml.rels><?xml version="1.0" encoding="UTF-8" standalone="yes"?>
<Relationships xmlns="http://schemas.openxmlformats.org/package/2006/relationships"><Relationship Id="rId3" Type="http://schemas.openxmlformats.org/officeDocument/2006/relationships/image" Target="../media/image22.jpg"/><Relationship Id="rId2" Type="http://schemas.microsoft.com/office/2007/relationships/hdphoto" Target="../media/hdphoto1.wdp"/><Relationship Id="rId1" Type="http://schemas.openxmlformats.org/officeDocument/2006/relationships/image" Target="../media/image21.png"/><Relationship Id="rId4" Type="http://schemas.openxmlformats.org/officeDocument/2006/relationships/image" Target="../media/image23.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image" Target="../media/image22.jpg"/><Relationship Id="rId4" Type="http://schemas.microsoft.com/office/2007/relationships/hdphoto" Target="../media/hdphoto1.wdp"/></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46B64-FD28-4440-BCC7-2B3F52D696FB}"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n-CA"/>
        </a:p>
      </dgm:t>
    </dgm:pt>
    <dgm:pt modelId="{EEFC216E-9A24-4131-973D-AED579C1AD56}">
      <dgm:prSet phldrT="[Text]" custT="1"/>
      <dgm:spPr/>
      <dgm:t>
        <a:bodyPr/>
        <a:lstStyle/>
        <a:p>
          <a:r>
            <a:rPr lang="en-CA" sz="2800" dirty="0"/>
            <a:t>Introducing the Wicked Problem</a:t>
          </a:r>
        </a:p>
      </dgm:t>
    </dgm:pt>
    <dgm:pt modelId="{E07D9970-454C-44D3-A43E-0AD092877A6A}" type="parTrans" cxnId="{04439093-C329-4CED-A58F-52443C21442A}">
      <dgm:prSet/>
      <dgm:spPr/>
      <dgm:t>
        <a:bodyPr/>
        <a:lstStyle/>
        <a:p>
          <a:endParaRPr lang="en-CA" sz="2800"/>
        </a:p>
      </dgm:t>
    </dgm:pt>
    <dgm:pt modelId="{D1BDE520-E75D-4442-A345-7DC6B3EC8172}" type="sibTrans" cxnId="{04439093-C329-4CED-A58F-52443C21442A}">
      <dgm:prSet/>
      <dgm:spPr/>
      <dgm:t>
        <a:bodyPr/>
        <a:lstStyle/>
        <a:p>
          <a:endParaRPr lang="en-CA" sz="2800"/>
        </a:p>
      </dgm:t>
    </dgm:pt>
    <dgm:pt modelId="{3BE95BDF-50D7-4662-A404-08C72A3F6AD1}">
      <dgm:prSet phldrT="[Text]" custT="1"/>
      <dgm:spPr/>
      <dgm:t>
        <a:bodyPr/>
        <a:lstStyle/>
        <a:p>
          <a:r>
            <a:rPr lang="en-CA" sz="2800" dirty="0"/>
            <a:t>Literature Review</a:t>
          </a:r>
        </a:p>
      </dgm:t>
    </dgm:pt>
    <dgm:pt modelId="{A65A478D-5270-47AD-A6D9-B2E609062FF1}" type="parTrans" cxnId="{88EBDBFD-A874-40BF-8613-368C1AFD6D85}">
      <dgm:prSet/>
      <dgm:spPr/>
      <dgm:t>
        <a:bodyPr/>
        <a:lstStyle/>
        <a:p>
          <a:endParaRPr lang="en-CA" sz="2800"/>
        </a:p>
      </dgm:t>
    </dgm:pt>
    <dgm:pt modelId="{F32B2B65-27E2-4733-A302-C57FF2B4423D}" type="sibTrans" cxnId="{88EBDBFD-A874-40BF-8613-368C1AFD6D85}">
      <dgm:prSet/>
      <dgm:spPr/>
      <dgm:t>
        <a:bodyPr/>
        <a:lstStyle/>
        <a:p>
          <a:endParaRPr lang="en-CA" sz="2800"/>
        </a:p>
      </dgm:t>
    </dgm:pt>
    <dgm:pt modelId="{6241ECEA-A2BE-4CB6-BE7E-6A7C8482C63C}">
      <dgm:prSet phldrT="[Text]" custT="1"/>
      <dgm:spPr/>
      <dgm:t>
        <a:bodyPr/>
        <a:lstStyle/>
        <a:p>
          <a:r>
            <a:rPr lang="en-CA" sz="2800" dirty="0"/>
            <a:t>Methodology</a:t>
          </a:r>
        </a:p>
      </dgm:t>
    </dgm:pt>
    <dgm:pt modelId="{63E55AE4-CF95-4A2B-BCE5-F573778FD7BE}" type="parTrans" cxnId="{547F749E-8C68-455B-BA7E-CB9E3CDF7B95}">
      <dgm:prSet/>
      <dgm:spPr/>
      <dgm:t>
        <a:bodyPr/>
        <a:lstStyle/>
        <a:p>
          <a:endParaRPr lang="en-CA" sz="2800"/>
        </a:p>
      </dgm:t>
    </dgm:pt>
    <dgm:pt modelId="{603D600D-C82B-483E-97F7-8A1A671147BE}" type="sibTrans" cxnId="{547F749E-8C68-455B-BA7E-CB9E3CDF7B95}">
      <dgm:prSet/>
      <dgm:spPr/>
      <dgm:t>
        <a:bodyPr/>
        <a:lstStyle/>
        <a:p>
          <a:endParaRPr lang="en-CA" sz="2800"/>
        </a:p>
      </dgm:t>
    </dgm:pt>
    <dgm:pt modelId="{A6864B7B-18AE-48B1-8819-E14B44859815}">
      <dgm:prSet phldrT="[Text]" custT="1"/>
      <dgm:spPr/>
      <dgm:t>
        <a:bodyPr/>
        <a:lstStyle/>
        <a:p>
          <a:r>
            <a:rPr lang="en-CA" sz="2800" dirty="0"/>
            <a:t>Conclusion</a:t>
          </a:r>
        </a:p>
      </dgm:t>
    </dgm:pt>
    <dgm:pt modelId="{532CED5B-99B4-4D30-B4F0-6B955D7AE2A6}" type="parTrans" cxnId="{20AC9B06-A627-473C-86FB-27B4A08A8047}">
      <dgm:prSet/>
      <dgm:spPr/>
      <dgm:t>
        <a:bodyPr/>
        <a:lstStyle/>
        <a:p>
          <a:endParaRPr lang="en-CA" sz="2800"/>
        </a:p>
      </dgm:t>
    </dgm:pt>
    <dgm:pt modelId="{91722B04-2373-4A20-8948-AB98A9FACC88}" type="sibTrans" cxnId="{20AC9B06-A627-473C-86FB-27B4A08A8047}">
      <dgm:prSet/>
      <dgm:spPr/>
      <dgm:t>
        <a:bodyPr/>
        <a:lstStyle/>
        <a:p>
          <a:endParaRPr lang="en-CA" sz="2800"/>
        </a:p>
      </dgm:t>
    </dgm:pt>
    <dgm:pt modelId="{2734F136-4B2B-42C3-9B0D-676650B3C05A}" type="pres">
      <dgm:prSet presAssocID="{B4446B64-FD28-4440-BCC7-2B3F52D696FB}" presName="linear" presStyleCnt="0">
        <dgm:presLayoutVars>
          <dgm:dir/>
          <dgm:animLvl val="lvl"/>
          <dgm:resizeHandles val="exact"/>
        </dgm:presLayoutVars>
      </dgm:prSet>
      <dgm:spPr/>
    </dgm:pt>
    <dgm:pt modelId="{0D8CC206-D8FB-48C8-B920-092903FC4429}" type="pres">
      <dgm:prSet presAssocID="{EEFC216E-9A24-4131-973D-AED579C1AD56}" presName="parentLin" presStyleCnt="0"/>
      <dgm:spPr/>
    </dgm:pt>
    <dgm:pt modelId="{D4D97F7A-8ADE-44F4-B109-13D796D7B14C}" type="pres">
      <dgm:prSet presAssocID="{EEFC216E-9A24-4131-973D-AED579C1AD56}" presName="parentLeftMargin" presStyleLbl="node1" presStyleIdx="0" presStyleCnt="4"/>
      <dgm:spPr/>
    </dgm:pt>
    <dgm:pt modelId="{DC6FF15E-8556-4A6E-B431-81CE6C501515}" type="pres">
      <dgm:prSet presAssocID="{EEFC216E-9A24-4131-973D-AED579C1AD56}" presName="parentText" presStyleLbl="node1" presStyleIdx="0" presStyleCnt="4">
        <dgm:presLayoutVars>
          <dgm:chMax val="0"/>
          <dgm:bulletEnabled val="1"/>
        </dgm:presLayoutVars>
      </dgm:prSet>
      <dgm:spPr/>
    </dgm:pt>
    <dgm:pt modelId="{4511DC29-D4BA-47F5-98FF-F8E26062CD92}" type="pres">
      <dgm:prSet presAssocID="{EEFC216E-9A24-4131-973D-AED579C1AD56}" presName="negativeSpace" presStyleCnt="0"/>
      <dgm:spPr/>
    </dgm:pt>
    <dgm:pt modelId="{EFB3A90D-5A00-4B71-9E65-1F3722B05097}" type="pres">
      <dgm:prSet presAssocID="{EEFC216E-9A24-4131-973D-AED579C1AD56}" presName="childText" presStyleLbl="conFgAcc1" presStyleIdx="0" presStyleCnt="4">
        <dgm:presLayoutVars>
          <dgm:bulletEnabled val="1"/>
        </dgm:presLayoutVars>
      </dgm:prSet>
      <dgm:spPr/>
    </dgm:pt>
    <dgm:pt modelId="{BDC85C06-E165-47D1-9C8B-1160401FBCB4}" type="pres">
      <dgm:prSet presAssocID="{D1BDE520-E75D-4442-A345-7DC6B3EC8172}" presName="spaceBetweenRectangles" presStyleCnt="0"/>
      <dgm:spPr/>
    </dgm:pt>
    <dgm:pt modelId="{2D1B17AC-1F3F-493F-8503-E156357EA3BE}" type="pres">
      <dgm:prSet presAssocID="{3BE95BDF-50D7-4662-A404-08C72A3F6AD1}" presName="parentLin" presStyleCnt="0"/>
      <dgm:spPr/>
    </dgm:pt>
    <dgm:pt modelId="{DFBDEEB7-D260-4549-ACA5-2E247AD2F3B9}" type="pres">
      <dgm:prSet presAssocID="{3BE95BDF-50D7-4662-A404-08C72A3F6AD1}" presName="parentLeftMargin" presStyleLbl="node1" presStyleIdx="0" presStyleCnt="4"/>
      <dgm:spPr/>
    </dgm:pt>
    <dgm:pt modelId="{5BCD2736-2E31-4FFA-99C8-FFB0CA9AC756}" type="pres">
      <dgm:prSet presAssocID="{3BE95BDF-50D7-4662-A404-08C72A3F6AD1}" presName="parentText" presStyleLbl="node1" presStyleIdx="1" presStyleCnt="4">
        <dgm:presLayoutVars>
          <dgm:chMax val="0"/>
          <dgm:bulletEnabled val="1"/>
        </dgm:presLayoutVars>
      </dgm:prSet>
      <dgm:spPr/>
    </dgm:pt>
    <dgm:pt modelId="{32750075-D404-4B2F-B434-20C6B3ABD915}" type="pres">
      <dgm:prSet presAssocID="{3BE95BDF-50D7-4662-A404-08C72A3F6AD1}" presName="negativeSpace" presStyleCnt="0"/>
      <dgm:spPr/>
    </dgm:pt>
    <dgm:pt modelId="{B8D88B00-720B-4DEF-A105-3ED20272BA9C}" type="pres">
      <dgm:prSet presAssocID="{3BE95BDF-50D7-4662-A404-08C72A3F6AD1}" presName="childText" presStyleLbl="conFgAcc1" presStyleIdx="1" presStyleCnt="4">
        <dgm:presLayoutVars>
          <dgm:bulletEnabled val="1"/>
        </dgm:presLayoutVars>
      </dgm:prSet>
      <dgm:spPr/>
    </dgm:pt>
    <dgm:pt modelId="{666FC7A5-7890-4A90-87AE-9370C964E8E5}" type="pres">
      <dgm:prSet presAssocID="{F32B2B65-27E2-4733-A302-C57FF2B4423D}" presName="spaceBetweenRectangles" presStyleCnt="0"/>
      <dgm:spPr/>
    </dgm:pt>
    <dgm:pt modelId="{D8149873-2F73-44D4-8B54-EE5C2219F9CB}" type="pres">
      <dgm:prSet presAssocID="{6241ECEA-A2BE-4CB6-BE7E-6A7C8482C63C}" presName="parentLin" presStyleCnt="0"/>
      <dgm:spPr/>
    </dgm:pt>
    <dgm:pt modelId="{7F79FF6D-E469-47A6-B57B-F7499E49E3AB}" type="pres">
      <dgm:prSet presAssocID="{6241ECEA-A2BE-4CB6-BE7E-6A7C8482C63C}" presName="parentLeftMargin" presStyleLbl="node1" presStyleIdx="1" presStyleCnt="4"/>
      <dgm:spPr/>
    </dgm:pt>
    <dgm:pt modelId="{B28651CE-64D8-49BF-BFF6-F50FF0F6AB37}" type="pres">
      <dgm:prSet presAssocID="{6241ECEA-A2BE-4CB6-BE7E-6A7C8482C63C}" presName="parentText" presStyleLbl="node1" presStyleIdx="2" presStyleCnt="4">
        <dgm:presLayoutVars>
          <dgm:chMax val="0"/>
          <dgm:bulletEnabled val="1"/>
        </dgm:presLayoutVars>
      </dgm:prSet>
      <dgm:spPr/>
    </dgm:pt>
    <dgm:pt modelId="{E2394556-226D-4597-840A-67D99466AC7D}" type="pres">
      <dgm:prSet presAssocID="{6241ECEA-A2BE-4CB6-BE7E-6A7C8482C63C}" presName="negativeSpace" presStyleCnt="0"/>
      <dgm:spPr/>
    </dgm:pt>
    <dgm:pt modelId="{8E8731FE-5709-43E3-8C64-F77736FA5BA3}" type="pres">
      <dgm:prSet presAssocID="{6241ECEA-A2BE-4CB6-BE7E-6A7C8482C63C}" presName="childText" presStyleLbl="conFgAcc1" presStyleIdx="2" presStyleCnt="4">
        <dgm:presLayoutVars>
          <dgm:bulletEnabled val="1"/>
        </dgm:presLayoutVars>
      </dgm:prSet>
      <dgm:spPr/>
    </dgm:pt>
    <dgm:pt modelId="{74A8EB6C-9376-418F-9A9D-46934133EDC2}" type="pres">
      <dgm:prSet presAssocID="{603D600D-C82B-483E-97F7-8A1A671147BE}" presName="spaceBetweenRectangles" presStyleCnt="0"/>
      <dgm:spPr/>
    </dgm:pt>
    <dgm:pt modelId="{4A1ADBAB-906B-4029-A7F0-925054F90F23}" type="pres">
      <dgm:prSet presAssocID="{A6864B7B-18AE-48B1-8819-E14B44859815}" presName="parentLin" presStyleCnt="0"/>
      <dgm:spPr/>
    </dgm:pt>
    <dgm:pt modelId="{DCB5BDED-73D8-4378-803E-AC5E0C4EAA50}" type="pres">
      <dgm:prSet presAssocID="{A6864B7B-18AE-48B1-8819-E14B44859815}" presName="parentLeftMargin" presStyleLbl="node1" presStyleIdx="2" presStyleCnt="4"/>
      <dgm:spPr/>
    </dgm:pt>
    <dgm:pt modelId="{91A9F535-EC07-4989-A997-D7F36385B69F}" type="pres">
      <dgm:prSet presAssocID="{A6864B7B-18AE-48B1-8819-E14B44859815}" presName="parentText" presStyleLbl="node1" presStyleIdx="3" presStyleCnt="4">
        <dgm:presLayoutVars>
          <dgm:chMax val="0"/>
          <dgm:bulletEnabled val="1"/>
        </dgm:presLayoutVars>
      </dgm:prSet>
      <dgm:spPr/>
    </dgm:pt>
    <dgm:pt modelId="{8839B102-F773-4D74-9BF7-F1836EA51FDC}" type="pres">
      <dgm:prSet presAssocID="{A6864B7B-18AE-48B1-8819-E14B44859815}" presName="negativeSpace" presStyleCnt="0"/>
      <dgm:spPr/>
    </dgm:pt>
    <dgm:pt modelId="{950A8AB2-1C8F-430A-88F4-5B3962E8CFF0}" type="pres">
      <dgm:prSet presAssocID="{A6864B7B-18AE-48B1-8819-E14B44859815}" presName="childText" presStyleLbl="conFgAcc1" presStyleIdx="3" presStyleCnt="4">
        <dgm:presLayoutVars>
          <dgm:bulletEnabled val="1"/>
        </dgm:presLayoutVars>
      </dgm:prSet>
      <dgm:spPr/>
    </dgm:pt>
  </dgm:ptLst>
  <dgm:cxnLst>
    <dgm:cxn modelId="{20AC9B06-A627-473C-86FB-27B4A08A8047}" srcId="{B4446B64-FD28-4440-BCC7-2B3F52D696FB}" destId="{A6864B7B-18AE-48B1-8819-E14B44859815}" srcOrd="3" destOrd="0" parTransId="{532CED5B-99B4-4D30-B4F0-6B955D7AE2A6}" sibTransId="{91722B04-2373-4A20-8948-AB98A9FACC88}"/>
    <dgm:cxn modelId="{A2797915-ECF0-49A0-BB7A-CAB1A1D8C2C4}" type="presOf" srcId="{6241ECEA-A2BE-4CB6-BE7E-6A7C8482C63C}" destId="{B28651CE-64D8-49BF-BFF6-F50FF0F6AB37}" srcOrd="1" destOrd="0" presId="urn:microsoft.com/office/officeart/2005/8/layout/list1"/>
    <dgm:cxn modelId="{43F01033-2FC0-4D57-BD55-B0E6886F3070}" type="presOf" srcId="{B4446B64-FD28-4440-BCC7-2B3F52D696FB}" destId="{2734F136-4B2B-42C3-9B0D-676650B3C05A}" srcOrd="0" destOrd="0" presId="urn:microsoft.com/office/officeart/2005/8/layout/list1"/>
    <dgm:cxn modelId="{C04F705D-7A4B-4B3F-A953-DE6E3B58BA7D}" type="presOf" srcId="{A6864B7B-18AE-48B1-8819-E14B44859815}" destId="{91A9F535-EC07-4989-A997-D7F36385B69F}" srcOrd="1" destOrd="0" presId="urn:microsoft.com/office/officeart/2005/8/layout/list1"/>
    <dgm:cxn modelId="{F958BF43-9779-4AF2-AA0B-2AE4F24CD23E}" type="presOf" srcId="{3BE95BDF-50D7-4662-A404-08C72A3F6AD1}" destId="{DFBDEEB7-D260-4549-ACA5-2E247AD2F3B9}" srcOrd="0" destOrd="0" presId="urn:microsoft.com/office/officeart/2005/8/layout/list1"/>
    <dgm:cxn modelId="{0A8D1D47-1A19-4BC4-B6CC-D55C2336A08E}" type="presOf" srcId="{EEFC216E-9A24-4131-973D-AED579C1AD56}" destId="{D4D97F7A-8ADE-44F4-B109-13D796D7B14C}" srcOrd="0" destOrd="0" presId="urn:microsoft.com/office/officeart/2005/8/layout/list1"/>
    <dgm:cxn modelId="{5B1E9C47-CA59-4B24-BE94-A7066AB06F8D}" type="presOf" srcId="{6241ECEA-A2BE-4CB6-BE7E-6A7C8482C63C}" destId="{7F79FF6D-E469-47A6-B57B-F7499E49E3AB}" srcOrd="0" destOrd="0" presId="urn:microsoft.com/office/officeart/2005/8/layout/list1"/>
    <dgm:cxn modelId="{ABDC9368-7D52-407E-B007-E615B3314049}" type="presOf" srcId="{A6864B7B-18AE-48B1-8819-E14B44859815}" destId="{DCB5BDED-73D8-4378-803E-AC5E0C4EAA50}" srcOrd="0" destOrd="0" presId="urn:microsoft.com/office/officeart/2005/8/layout/list1"/>
    <dgm:cxn modelId="{19FBB16D-2022-4FB6-8B45-4FA6705137F2}" type="presOf" srcId="{3BE95BDF-50D7-4662-A404-08C72A3F6AD1}" destId="{5BCD2736-2E31-4FFA-99C8-FFB0CA9AC756}" srcOrd="1" destOrd="0" presId="urn:microsoft.com/office/officeart/2005/8/layout/list1"/>
    <dgm:cxn modelId="{04439093-C329-4CED-A58F-52443C21442A}" srcId="{B4446B64-FD28-4440-BCC7-2B3F52D696FB}" destId="{EEFC216E-9A24-4131-973D-AED579C1AD56}" srcOrd="0" destOrd="0" parTransId="{E07D9970-454C-44D3-A43E-0AD092877A6A}" sibTransId="{D1BDE520-E75D-4442-A345-7DC6B3EC8172}"/>
    <dgm:cxn modelId="{547F749E-8C68-455B-BA7E-CB9E3CDF7B95}" srcId="{B4446B64-FD28-4440-BCC7-2B3F52D696FB}" destId="{6241ECEA-A2BE-4CB6-BE7E-6A7C8482C63C}" srcOrd="2" destOrd="0" parTransId="{63E55AE4-CF95-4A2B-BCE5-F573778FD7BE}" sibTransId="{603D600D-C82B-483E-97F7-8A1A671147BE}"/>
    <dgm:cxn modelId="{E1757BEB-7965-409E-86DE-E71A5BEC09B8}" type="presOf" srcId="{EEFC216E-9A24-4131-973D-AED579C1AD56}" destId="{DC6FF15E-8556-4A6E-B431-81CE6C501515}" srcOrd="1" destOrd="0" presId="urn:microsoft.com/office/officeart/2005/8/layout/list1"/>
    <dgm:cxn modelId="{88EBDBFD-A874-40BF-8613-368C1AFD6D85}" srcId="{B4446B64-FD28-4440-BCC7-2B3F52D696FB}" destId="{3BE95BDF-50D7-4662-A404-08C72A3F6AD1}" srcOrd="1" destOrd="0" parTransId="{A65A478D-5270-47AD-A6D9-B2E609062FF1}" sibTransId="{F32B2B65-27E2-4733-A302-C57FF2B4423D}"/>
    <dgm:cxn modelId="{B047E785-3119-47C9-8CFF-A31946966481}" type="presParOf" srcId="{2734F136-4B2B-42C3-9B0D-676650B3C05A}" destId="{0D8CC206-D8FB-48C8-B920-092903FC4429}" srcOrd="0" destOrd="0" presId="urn:microsoft.com/office/officeart/2005/8/layout/list1"/>
    <dgm:cxn modelId="{7A6826E9-0E91-4939-91E4-BDE2D6555835}" type="presParOf" srcId="{0D8CC206-D8FB-48C8-B920-092903FC4429}" destId="{D4D97F7A-8ADE-44F4-B109-13D796D7B14C}" srcOrd="0" destOrd="0" presId="urn:microsoft.com/office/officeart/2005/8/layout/list1"/>
    <dgm:cxn modelId="{FA0E659E-A57B-41EF-8496-3FC9F4316178}" type="presParOf" srcId="{0D8CC206-D8FB-48C8-B920-092903FC4429}" destId="{DC6FF15E-8556-4A6E-B431-81CE6C501515}" srcOrd="1" destOrd="0" presId="urn:microsoft.com/office/officeart/2005/8/layout/list1"/>
    <dgm:cxn modelId="{825CF49D-7B85-40AD-8FA0-72C9B1DDE9ED}" type="presParOf" srcId="{2734F136-4B2B-42C3-9B0D-676650B3C05A}" destId="{4511DC29-D4BA-47F5-98FF-F8E26062CD92}" srcOrd="1" destOrd="0" presId="urn:microsoft.com/office/officeart/2005/8/layout/list1"/>
    <dgm:cxn modelId="{DDE3639E-E76C-43A9-AECF-B0416655D4C6}" type="presParOf" srcId="{2734F136-4B2B-42C3-9B0D-676650B3C05A}" destId="{EFB3A90D-5A00-4B71-9E65-1F3722B05097}" srcOrd="2" destOrd="0" presId="urn:microsoft.com/office/officeart/2005/8/layout/list1"/>
    <dgm:cxn modelId="{EFDEA817-945B-49CC-AE83-9D63C0865B2A}" type="presParOf" srcId="{2734F136-4B2B-42C3-9B0D-676650B3C05A}" destId="{BDC85C06-E165-47D1-9C8B-1160401FBCB4}" srcOrd="3" destOrd="0" presId="urn:microsoft.com/office/officeart/2005/8/layout/list1"/>
    <dgm:cxn modelId="{8EDADB8F-28CF-4D84-9FE1-D09B06F940BC}" type="presParOf" srcId="{2734F136-4B2B-42C3-9B0D-676650B3C05A}" destId="{2D1B17AC-1F3F-493F-8503-E156357EA3BE}" srcOrd="4" destOrd="0" presId="urn:microsoft.com/office/officeart/2005/8/layout/list1"/>
    <dgm:cxn modelId="{971C7F9C-ABEB-43F0-8FD0-43EC0B6BAB09}" type="presParOf" srcId="{2D1B17AC-1F3F-493F-8503-E156357EA3BE}" destId="{DFBDEEB7-D260-4549-ACA5-2E247AD2F3B9}" srcOrd="0" destOrd="0" presId="urn:microsoft.com/office/officeart/2005/8/layout/list1"/>
    <dgm:cxn modelId="{033BC9EC-B496-4499-BE7A-528203A7FDB3}" type="presParOf" srcId="{2D1B17AC-1F3F-493F-8503-E156357EA3BE}" destId="{5BCD2736-2E31-4FFA-99C8-FFB0CA9AC756}" srcOrd="1" destOrd="0" presId="urn:microsoft.com/office/officeart/2005/8/layout/list1"/>
    <dgm:cxn modelId="{10955294-F292-4AFA-A8C8-38F3B192B56C}" type="presParOf" srcId="{2734F136-4B2B-42C3-9B0D-676650B3C05A}" destId="{32750075-D404-4B2F-B434-20C6B3ABD915}" srcOrd="5" destOrd="0" presId="urn:microsoft.com/office/officeart/2005/8/layout/list1"/>
    <dgm:cxn modelId="{6CF679E6-CA05-4463-B3ED-6498DA9DC25F}" type="presParOf" srcId="{2734F136-4B2B-42C3-9B0D-676650B3C05A}" destId="{B8D88B00-720B-4DEF-A105-3ED20272BA9C}" srcOrd="6" destOrd="0" presId="urn:microsoft.com/office/officeart/2005/8/layout/list1"/>
    <dgm:cxn modelId="{32EB846E-0B1D-42E8-AFAC-EE37AA269740}" type="presParOf" srcId="{2734F136-4B2B-42C3-9B0D-676650B3C05A}" destId="{666FC7A5-7890-4A90-87AE-9370C964E8E5}" srcOrd="7" destOrd="0" presId="urn:microsoft.com/office/officeart/2005/8/layout/list1"/>
    <dgm:cxn modelId="{8758968F-15A9-4F3A-8607-A9A318D5E0E4}" type="presParOf" srcId="{2734F136-4B2B-42C3-9B0D-676650B3C05A}" destId="{D8149873-2F73-44D4-8B54-EE5C2219F9CB}" srcOrd="8" destOrd="0" presId="urn:microsoft.com/office/officeart/2005/8/layout/list1"/>
    <dgm:cxn modelId="{436624CB-B4E2-4333-8227-3B6F5B57A63D}" type="presParOf" srcId="{D8149873-2F73-44D4-8B54-EE5C2219F9CB}" destId="{7F79FF6D-E469-47A6-B57B-F7499E49E3AB}" srcOrd="0" destOrd="0" presId="urn:microsoft.com/office/officeart/2005/8/layout/list1"/>
    <dgm:cxn modelId="{681902B4-6869-4233-B14E-846AC7F9EB69}" type="presParOf" srcId="{D8149873-2F73-44D4-8B54-EE5C2219F9CB}" destId="{B28651CE-64D8-49BF-BFF6-F50FF0F6AB37}" srcOrd="1" destOrd="0" presId="urn:microsoft.com/office/officeart/2005/8/layout/list1"/>
    <dgm:cxn modelId="{E8234A3A-41DF-4D9F-93A6-895B26678823}" type="presParOf" srcId="{2734F136-4B2B-42C3-9B0D-676650B3C05A}" destId="{E2394556-226D-4597-840A-67D99466AC7D}" srcOrd="9" destOrd="0" presId="urn:microsoft.com/office/officeart/2005/8/layout/list1"/>
    <dgm:cxn modelId="{9DDF9291-D0C2-44C1-8867-A8BDC5960A93}" type="presParOf" srcId="{2734F136-4B2B-42C3-9B0D-676650B3C05A}" destId="{8E8731FE-5709-43E3-8C64-F77736FA5BA3}" srcOrd="10" destOrd="0" presId="urn:microsoft.com/office/officeart/2005/8/layout/list1"/>
    <dgm:cxn modelId="{F0D549F9-F0D2-4095-9EFE-C3F797F9D72B}" type="presParOf" srcId="{2734F136-4B2B-42C3-9B0D-676650B3C05A}" destId="{74A8EB6C-9376-418F-9A9D-46934133EDC2}" srcOrd="11" destOrd="0" presId="urn:microsoft.com/office/officeart/2005/8/layout/list1"/>
    <dgm:cxn modelId="{F0C8A6A0-4B14-4F04-852A-A25E125F8DDA}" type="presParOf" srcId="{2734F136-4B2B-42C3-9B0D-676650B3C05A}" destId="{4A1ADBAB-906B-4029-A7F0-925054F90F23}" srcOrd="12" destOrd="0" presId="urn:microsoft.com/office/officeart/2005/8/layout/list1"/>
    <dgm:cxn modelId="{7E9EE9E4-8117-40F4-9C35-E61814923D69}" type="presParOf" srcId="{4A1ADBAB-906B-4029-A7F0-925054F90F23}" destId="{DCB5BDED-73D8-4378-803E-AC5E0C4EAA50}" srcOrd="0" destOrd="0" presId="urn:microsoft.com/office/officeart/2005/8/layout/list1"/>
    <dgm:cxn modelId="{0C4B1335-4FA1-4A4E-8E8C-0FD66B0A3C5C}" type="presParOf" srcId="{4A1ADBAB-906B-4029-A7F0-925054F90F23}" destId="{91A9F535-EC07-4989-A997-D7F36385B69F}" srcOrd="1" destOrd="0" presId="urn:microsoft.com/office/officeart/2005/8/layout/list1"/>
    <dgm:cxn modelId="{08047E8A-754B-4716-927E-FBA15165D1F4}" type="presParOf" srcId="{2734F136-4B2B-42C3-9B0D-676650B3C05A}" destId="{8839B102-F773-4D74-9BF7-F1836EA51FDC}" srcOrd="13" destOrd="0" presId="urn:microsoft.com/office/officeart/2005/8/layout/list1"/>
    <dgm:cxn modelId="{442F0C6C-BC30-450E-9A44-4B74FF85A83E}" type="presParOf" srcId="{2734F136-4B2B-42C3-9B0D-676650B3C05A}" destId="{950A8AB2-1C8F-430A-88F4-5B3962E8CFF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27BEB2B-C565-45D8-BA4D-BFDF9975803A}" type="doc">
      <dgm:prSet loTypeId="urn:microsoft.com/office/officeart/2005/8/layout/vList3" loCatId="picture" qsTypeId="urn:microsoft.com/office/officeart/2005/8/quickstyle/simple1" qsCatId="simple" csTypeId="urn:microsoft.com/office/officeart/2005/8/colors/accent1_2" csCatId="accent1" phldr="1"/>
      <dgm:spPr/>
    </dgm:pt>
    <dgm:pt modelId="{3EF5BE71-C180-47F7-8906-9C12F09D720B}">
      <dgm:prSet phldrT="[Text]"/>
      <dgm:spPr/>
      <dgm:t>
        <a:bodyPr/>
        <a:lstStyle/>
        <a:p>
          <a:r>
            <a:rPr lang="en-US" dirty="0"/>
            <a:t>How do participants express and reflect their ecoliteracy and environmental perceptions in the context of sustainable waste management?</a:t>
          </a:r>
          <a:endParaRPr lang="en-CA" dirty="0"/>
        </a:p>
      </dgm:t>
    </dgm:pt>
    <dgm:pt modelId="{1986A34C-E41A-419E-A39C-DB3D07ABCA8C}" type="parTrans" cxnId="{C649F32F-6CAC-4559-ACAD-0878B783F292}">
      <dgm:prSet/>
      <dgm:spPr/>
      <dgm:t>
        <a:bodyPr/>
        <a:lstStyle/>
        <a:p>
          <a:endParaRPr lang="en-CA"/>
        </a:p>
      </dgm:t>
    </dgm:pt>
    <dgm:pt modelId="{B4D96677-42EA-4B9C-BBBE-C7FF1A6AFA7F}" type="sibTrans" cxnId="{C649F32F-6CAC-4559-ACAD-0878B783F292}">
      <dgm:prSet/>
      <dgm:spPr/>
      <dgm:t>
        <a:bodyPr/>
        <a:lstStyle/>
        <a:p>
          <a:endParaRPr lang="en-CA"/>
        </a:p>
      </dgm:t>
    </dgm:pt>
    <dgm:pt modelId="{6EDFF4AA-A6B9-41FA-97EB-38EA791D1FE4}">
      <dgm:prSet phldrT="[Text]"/>
      <dgm:spPr/>
      <dgm:t>
        <a:bodyPr/>
        <a:lstStyle/>
        <a:p>
          <a:r>
            <a:rPr lang="en-US" dirty="0"/>
            <a:t>What discourses about the political, social, and ecological dimensions of waste management emerge, and how do these narratives illustrate processes of collective awareness and critical reflection?</a:t>
          </a:r>
          <a:endParaRPr lang="en-CA" dirty="0"/>
        </a:p>
      </dgm:t>
    </dgm:pt>
    <dgm:pt modelId="{F19429A6-52A8-41D8-9512-17B2BCB81631}" type="parTrans" cxnId="{E35A4A3F-2390-4271-B9D8-FCDB0BE36126}">
      <dgm:prSet/>
      <dgm:spPr/>
      <dgm:t>
        <a:bodyPr/>
        <a:lstStyle/>
        <a:p>
          <a:endParaRPr lang="en-CA"/>
        </a:p>
      </dgm:t>
    </dgm:pt>
    <dgm:pt modelId="{C9057257-8EE1-456C-829E-7802A01E5B59}" type="sibTrans" cxnId="{E35A4A3F-2390-4271-B9D8-FCDB0BE36126}">
      <dgm:prSet/>
      <dgm:spPr/>
      <dgm:t>
        <a:bodyPr/>
        <a:lstStyle/>
        <a:p>
          <a:endParaRPr lang="en-CA"/>
        </a:p>
      </dgm:t>
    </dgm:pt>
    <dgm:pt modelId="{835ACEB4-100B-46CA-A366-44F9E846F47E}">
      <dgm:prSet phldrT="[Text]"/>
      <dgm:spPr/>
      <dgm:t>
        <a:bodyPr/>
        <a:lstStyle/>
        <a:p>
          <a:r>
            <a:rPr lang="en-US" dirty="0"/>
            <a:t>How do participants’ experiences with waste management processes become documented and reinterpreted, and what do these experiences reveal about their understandings of collective responsibility and orientations toward environmental action?</a:t>
          </a:r>
          <a:endParaRPr lang="en-CA" dirty="0"/>
        </a:p>
      </dgm:t>
    </dgm:pt>
    <dgm:pt modelId="{BB6B0ABE-F024-475E-9CF8-F648CFF12F97}" type="parTrans" cxnId="{5E513D9B-C845-458B-AF93-7DF03F67A774}">
      <dgm:prSet/>
      <dgm:spPr/>
      <dgm:t>
        <a:bodyPr/>
        <a:lstStyle/>
        <a:p>
          <a:endParaRPr lang="en-CA"/>
        </a:p>
      </dgm:t>
    </dgm:pt>
    <dgm:pt modelId="{CF566DD2-D21B-4852-B2E5-76B6148F1AD1}" type="sibTrans" cxnId="{5E513D9B-C845-458B-AF93-7DF03F67A774}">
      <dgm:prSet/>
      <dgm:spPr/>
      <dgm:t>
        <a:bodyPr/>
        <a:lstStyle/>
        <a:p>
          <a:endParaRPr lang="en-CA"/>
        </a:p>
      </dgm:t>
    </dgm:pt>
    <dgm:pt modelId="{04D40724-1B2A-44FA-9A81-8926063F4E66}" type="pres">
      <dgm:prSet presAssocID="{427BEB2B-C565-45D8-BA4D-BFDF9975803A}" presName="linearFlow" presStyleCnt="0">
        <dgm:presLayoutVars>
          <dgm:dir/>
          <dgm:resizeHandles val="exact"/>
        </dgm:presLayoutVars>
      </dgm:prSet>
      <dgm:spPr/>
    </dgm:pt>
    <dgm:pt modelId="{08DB69CE-D15C-4025-929D-8BABBBEC1DCD}" type="pres">
      <dgm:prSet presAssocID="{3EF5BE71-C180-47F7-8906-9C12F09D720B}" presName="composite" presStyleCnt="0"/>
      <dgm:spPr/>
    </dgm:pt>
    <dgm:pt modelId="{A9C2855D-2FCE-47F8-BB13-3712DB3B063D}" type="pres">
      <dgm:prSet presAssocID="{3EF5BE71-C180-47F7-8906-9C12F09D720B}" presName="imgShp" presStyleLbl="fgImgPlace1" presStyleIdx="0" presStyleCnt="3" custAng="6607244"/>
      <dgm:spPr>
        <a:blipFill>
          <a:blip xmlns:r="http://schemas.openxmlformats.org/officeDocument/2006/relationships" r:embed="rId1"/>
          <a:srcRect/>
          <a:stretch>
            <a:fillRect l="-17000" r="-17000"/>
          </a:stretch>
        </a:blipFill>
      </dgm:spPr>
    </dgm:pt>
    <dgm:pt modelId="{0CD43032-4650-4D38-BC0A-36DA02C049F5}" type="pres">
      <dgm:prSet presAssocID="{3EF5BE71-C180-47F7-8906-9C12F09D720B}" presName="txShp" presStyleLbl="node1" presStyleIdx="0" presStyleCnt="3">
        <dgm:presLayoutVars>
          <dgm:bulletEnabled val="1"/>
        </dgm:presLayoutVars>
      </dgm:prSet>
      <dgm:spPr/>
    </dgm:pt>
    <dgm:pt modelId="{2EAA433E-8E56-46D1-8BCB-6EB28C9B2288}" type="pres">
      <dgm:prSet presAssocID="{B4D96677-42EA-4B9C-BBBE-C7FF1A6AFA7F}" presName="spacing" presStyleCnt="0"/>
      <dgm:spPr/>
    </dgm:pt>
    <dgm:pt modelId="{6244B831-D7AD-4D45-8A1B-5962E1CA10FE}" type="pres">
      <dgm:prSet presAssocID="{6EDFF4AA-A6B9-41FA-97EB-38EA791D1FE4}" presName="composite" presStyleCnt="0"/>
      <dgm:spPr/>
    </dgm:pt>
    <dgm:pt modelId="{1D6438E6-EFC5-4418-9B8A-368DB9BC8C3D}" type="pres">
      <dgm:prSet presAssocID="{6EDFF4AA-A6B9-41FA-97EB-38EA791D1FE4}" presName="imgShp" presStyleLbl="fgImgPlace1" presStyleIdx="1" presStyleCnt="3"/>
      <dgm:spPr>
        <a:blipFill>
          <a:blip xmlns:r="http://schemas.openxmlformats.org/officeDocument/2006/relationships" r:embed="rId2"/>
          <a:srcRect/>
          <a:stretch>
            <a:fillRect t="-15000" b="-15000"/>
          </a:stretch>
        </a:blipFill>
      </dgm:spPr>
    </dgm:pt>
    <dgm:pt modelId="{256D83A5-0970-4F03-9E22-F30B6113C358}" type="pres">
      <dgm:prSet presAssocID="{6EDFF4AA-A6B9-41FA-97EB-38EA791D1FE4}" presName="txShp" presStyleLbl="node1" presStyleIdx="1" presStyleCnt="3">
        <dgm:presLayoutVars>
          <dgm:bulletEnabled val="1"/>
        </dgm:presLayoutVars>
      </dgm:prSet>
      <dgm:spPr/>
    </dgm:pt>
    <dgm:pt modelId="{8EFECDF3-54FC-419A-85D7-72D044F7C251}" type="pres">
      <dgm:prSet presAssocID="{C9057257-8EE1-456C-829E-7802A01E5B59}" presName="spacing" presStyleCnt="0"/>
      <dgm:spPr/>
    </dgm:pt>
    <dgm:pt modelId="{183DF2ED-288F-4FB6-B3C4-E034D046B674}" type="pres">
      <dgm:prSet presAssocID="{835ACEB4-100B-46CA-A366-44F9E846F47E}" presName="composite" presStyleCnt="0"/>
      <dgm:spPr/>
    </dgm:pt>
    <dgm:pt modelId="{B7FF7D77-58F7-48B6-AF53-EA4A6063D5C0}" type="pres">
      <dgm:prSet presAssocID="{835ACEB4-100B-46CA-A366-44F9E846F47E}" presName="imgShp" presStyleLbl="fgImgPlace1" presStyleIdx="2" presStyleCnt="3"/>
      <dgm:spPr>
        <a:blipFill>
          <a:blip xmlns:r="http://schemas.openxmlformats.org/officeDocument/2006/relationships" r:embed="rId3"/>
          <a:srcRect/>
          <a:stretch>
            <a:fillRect l="-46000" r="-46000"/>
          </a:stretch>
        </a:blipFill>
      </dgm:spPr>
    </dgm:pt>
    <dgm:pt modelId="{34246BE7-8A87-4692-B8DF-5419BB217E8B}" type="pres">
      <dgm:prSet presAssocID="{835ACEB4-100B-46CA-A366-44F9E846F47E}" presName="txShp" presStyleLbl="node1" presStyleIdx="2" presStyleCnt="3">
        <dgm:presLayoutVars>
          <dgm:bulletEnabled val="1"/>
        </dgm:presLayoutVars>
      </dgm:prSet>
      <dgm:spPr/>
    </dgm:pt>
  </dgm:ptLst>
  <dgm:cxnLst>
    <dgm:cxn modelId="{C649F32F-6CAC-4559-ACAD-0878B783F292}" srcId="{427BEB2B-C565-45D8-BA4D-BFDF9975803A}" destId="{3EF5BE71-C180-47F7-8906-9C12F09D720B}" srcOrd="0" destOrd="0" parTransId="{1986A34C-E41A-419E-A39C-DB3D07ABCA8C}" sibTransId="{B4D96677-42EA-4B9C-BBBE-C7FF1A6AFA7F}"/>
    <dgm:cxn modelId="{E35A4A3F-2390-4271-B9D8-FCDB0BE36126}" srcId="{427BEB2B-C565-45D8-BA4D-BFDF9975803A}" destId="{6EDFF4AA-A6B9-41FA-97EB-38EA791D1FE4}" srcOrd="1" destOrd="0" parTransId="{F19429A6-52A8-41D8-9512-17B2BCB81631}" sibTransId="{C9057257-8EE1-456C-829E-7802A01E5B59}"/>
    <dgm:cxn modelId="{9DB2054A-029E-41EB-A093-3B105CD2DE7F}" type="presOf" srcId="{3EF5BE71-C180-47F7-8906-9C12F09D720B}" destId="{0CD43032-4650-4D38-BC0A-36DA02C049F5}" srcOrd="0" destOrd="0" presId="urn:microsoft.com/office/officeart/2005/8/layout/vList3"/>
    <dgm:cxn modelId="{71620F7D-F565-4974-BD09-C1B87805634C}" type="presOf" srcId="{427BEB2B-C565-45D8-BA4D-BFDF9975803A}" destId="{04D40724-1B2A-44FA-9A81-8926063F4E66}" srcOrd="0" destOrd="0" presId="urn:microsoft.com/office/officeart/2005/8/layout/vList3"/>
    <dgm:cxn modelId="{72A46F7E-4D7E-403A-8459-A0AF00DC4A0C}" type="presOf" srcId="{835ACEB4-100B-46CA-A366-44F9E846F47E}" destId="{34246BE7-8A87-4692-B8DF-5419BB217E8B}" srcOrd="0" destOrd="0" presId="urn:microsoft.com/office/officeart/2005/8/layout/vList3"/>
    <dgm:cxn modelId="{5E513D9B-C845-458B-AF93-7DF03F67A774}" srcId="{427BEB2B-C565-45D8-BA4D-BFDF9975803A}" destId="{835ACEB4-100B-46CA-A366-44F9E846F47E}" srcOrd="2" destOrd="0" parTransId="{BB6B0ABE-F024-475E-9CF8-F648CFF12F97}" sibTransId="{CF566DD2-D21B-4852-B2E5-76B6148F1AD1}"/>
    <dgm:cxn modelId="{888785FF-2FC5-498E-9EE9-2FFCAF0EF736}" type="presOf" srcId="{6EDFF4AA-A6B9-41FA-97EB-38EA791D1FE4}" destId="{256D83A5-0970-4F03-9E22-F30B6113C358}" srcOrd="0" destOrd="0" presId="urn:microsoft.com/office/officeart/2005/8/layout/vList3"/>
    <dgm:cxn modelId="{0A587DCC-DC2F-47D3-BE8D-B5D4E8FD0A6A}" type="presParOf" srcId="{04D40724-1B2A-44FA-9A81-8926063F4E66}" destId="{08DB69CE-D15C-4025-929D-8BABBBEC1DCD}" srcOrd="0" destOrd="0" presId="urn:microsoft.com/office/officeart/2005/8/layout/vList3"/>
    <dgm:cxn modelId="{2A4F123D-4156-469B-B372-ACD5B448B6B2}" type="presParOf" srcId="{08DB69CE-D15C-4025-929D-8BABBBEC1DCD}" destId="{A9C2855D-2FCE-47F8-BB13-3712DB3B063D}" srcOrd="0" destOrd="0" presId="urn:microsoft.com/office/officeart/2005/8/layout/vList3"/>
    <dgm:cxn modelId="{39231FCC-48AB-4052-9879-4470832EF9F2}" type="presParOf" srcId="{08DB69CE-D15C-4025-929D-8BABBBEC1DCD}" destId="{0CD43032-4650-4D38-BC0A-36DA02C049F5}" srcOrd="1" destOrd="0" presId="urn:microsoft.com/office/officeart/2005/8/layout/vList3"/>
    <dgm:cxn modelId="{53B2F359-462B-4469-AA1D-2A8C43D540B6}" type="presParOf" srcId="{04D40724-1B2A-44FA-9A81-8926063F4E66}" destId="{2EAA433E-8E56-46D1-8BCB-6EB28C9B2288}" srcOrd="1" destOrd="0" presId="urn:microsoft.com/office/officeart/2005/8/layout/vList3"/>
    <dgm:cxn modelId="{5C6D1A3A-5957-40E8-9D77-87607D87427A}" type="presParOf" srcId="{04D40724-1B2A-44FA-9A81-8926063F4E66}" destId="{6244B831-D7AD-4D45-8A1B-5962E1CA10FE}" srcOrd="2" destOrd="0" presId="urn:microsoft.com/office/officeart/2005/8/layout/vList3"/>
    <dgm:cxn modelId="{20420E03-B865-4EB5-A730-F9C991C9D7A9}" type="presParOf" srcId="{6244B831-D7AD-4D45-8A1B-5962E1CA10FE}" destId="{1D6438E6-EFC5-4418-9B8A-368DB9BC8C3D}" srcOrd="0" destOrd="0" presId="urn:microsoft.com/office/officeart/2005/8/layout/vList3"/>
    <dgm:cxn modelId="{EEBA9E24-989C-4DDF-B325-149C26F547E4}" type="presParOf" srcId="{6244B831-D7AD-4D45-8A1B-5962E1CA10FE}" destId="{256D83A5-0970-4F03-9E22-F30B6113C358}" srcOrd="1" destOrd="0" presId="urn:microsoft.com/office/officeart/2005/8/layout/vList3"/>
    <dgm:cxn modelId="{F1763FC9-2217-436E-8027-254CE7E7B959}" type="presParOf" srcId="{04D40724-1B2A-44FA-9A81-8926063F4E66}" destId="{8EFECDF3-54FC-419A-85D7-72D044F7C251}" srcOrd="3" destOrd="0" presId="urn:microsoft.com/office/officeart/2005/8/layout/vList3"/>
    <dgm:cxn modelId="{3AFE6C1A-B942-4A75-8AE7-E6CB53F63AF2}" type="presParOf" srcId="{04D40724-1B2A-44FA-9A81-8926063F4E66}" destId="{183DF2ED-288F-4FB6-B3C4-E034D046B674}" srcOrd="4" destOrd="0" presId="urn:microsoft.com/office/officeart/2005/8/layout/vList3"/>
    <dgm:cxn modelId="{AFFD1B31-5C69-475A-B353-1858C1BF42A8}" type="presParOf" srcId="{183DF2ED-288F-4FB6-B3C4-E034D046B674}" destId="{B7FF7D77-58F7-48B6-AF53-EA4A6063D5C0}" srcOrd="0" destOrd="0" presId="urn:microsoft.com/office/officeart/2005/8/layout/vList3"/>
    <dgm:cxn modelId="{BB71235A-94D3-48E9-A627-825EF1C80DA9}" type="presParOf" srcId="{183DF2ED-288F-4FB6-B3C4-E034D046B674}" destId="{34246BE7-8A87-4692-B8DF-5419BB217E8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48DB67B-88AD-4FC1-99D7-A0370394A3A8}" type="doc">
      <dgm:prSet loTypeId="urn:microsoft.com/office/officeart/2018/2/layout/IconVerticalSolidList" loCatId="icon" qsTypeId="urn:microsoft.com/office/officeart/2005/8/quickstyle/simple1" qsCatId="simple" csTypeId="urn:microsoft.com/office/officeart/2005/8/colors/accent1_3" csCatId="accent1" phldr="1"/>
      <dgm:spPr/>
      <dgm:t>
        <a:bodyPr/>
        <a:lstStyle/>
        <a:p>
          <a:endParaRPr lang="en-US"/>
        </a:p>
      </dgm:t>
    </dgm:pt>
    <dgm:pt modelId="{08DA24DA-FEFF-46BC-B569-89CC252B9F02}">
      <dgm:prSet custT="1"/>
      <dgm:spPr/>
      <dgm:t>
        <a:bodyPr/>
        <a:lstStyle/>
        <a:p>
          <a:pPr>
            <a:lnSpc>
              <a:spcPct val="100000"/>
            </a:lnSpc>
          </a:pPr>
          <a:r>
            <a:rPr lang="en-US" sz="2000" dirty="0"/>
            <a:t>Objective 1. </a:t>
          </a:r>
          <a:r>
            <a:rPr lang="en-CA" sz="2000" dirty="0"/>
            <a:t>To explore how participants express and reflect their ecoliteracy and environmental perceptions through documented fumettivoice narratives in the context of sustainable waste management. </a:t>
          </a:r>
          <a:endParaRPr lang="en-US" sz="2000" dirty="0"/>
        </a:p>
      </dgm:t>
    </dgm:pt>
    <dgm:pt modelId="{CBD403E7-2FE9-487C-AB24-CED3C6B9FE5D}" type="parTrans" cxnId="{05A2562B-4C6A-41E3-B30A-8656BB884FC8}">
      <dgm:prSet/>
      <dgm:spPr/>
      <dgm:t>
        <a:bodyPr/>
        <a:lstStyle/>
        <a:p>
          <a:endParaRPr lang="en-US" sz="2400"/>
        </a:p>
      </dgm:t>
    </dgm:pt>
    <dgm:pt modelId="{42290D78-4C88-4068-A84F-E1E4C3D56971}" type="sibTrans" cxnId="{05A2562B-4C6A-41E3-B30A-8656BB884FC8}">
      <dgm:prSet/>
      <dgm:spPr/>
      <dgm:t>
        <a:bodyPr/>
        <a:lstStyle/>
        <a:p>
          <a:endParaRPr lang="en-US" sz="2400"/>
        </a:p>
      </dgm:t>
    </dgm:pt>
    <dgm:pt modelId="{E85FF998-A96C-4F89-A016-40EDBEB1A268}">
      <dgm:prSet custT="1"/>
      <dgm:spPr/>
      <dgm:t>
        <a:bodyPr/>
        <a:lstStyle/>
        <a:p>
          <a:pPr>
            <a:lnSpc>
              <a:spcPct val="100000"/>
            </a:lnSpc>
          </a:pPr>
          <a:r>
            <a:rPr lang="en-CA" sz="2000" dirty="0"/>
            <a:t>Objective 2. To analyze the discourses emerging in participants' fumetti regarding the political, social, and ecological dimensions of waste management and how these narratives illustrate processes of collective awareness and critical reflection.</a:t>
          </a:r>
          <a:endParaRPr lang="en-US" sz="2000" dirty="0"/>
        </a:p>
      </dgm:t>
    </dgm:pt>
    <dgm:pt modelId="{FF65BB83-F004-4A01-B252-8374D380DC8A}" type="parTrans" cxnId="{30AF2529-1ED9-425D-8160-9D0D35E9799D}">
      <dgm:prSet/>
      <dgm:spPr/>
      <dgm:t>
        <a:bodyPr/>
        <a:lstStyle/>
        <a:p>
          <a:endParaRPr lang="en-US" sz="2400"/>
        </a:p>
      </dgm:t>
    </dgm:pt>
    <dgm:pt modelId="{7A5CB25F-5E3D-4CFE-BE85-6435D153EEF0}" type="sibTrans" cxnId="{30AF2529-1ED9-425D-8160-9D0D35E9799D}">
      <dgm:prSet/>
      <dgm:spPr/>
      <dgm:t>
        <a:bodyPr/>
        <a:lstStyle/>
        <a:p>
          <a:endParaRPr lang="en-US" sz="2400"/>
        </a:p>
      </dgm:t>
    </dgm:pt>
    <dgm:pt modelId="{C2A3F2BD-89C9-4AC3-B8EE-45E406B94C73}">
      <dgm:prSet custT="1"/>
      <dgm:spPr/>
      <dgm:t>
        <a:bodyPr/>
        <a:lstStyle/>
        <a:p>
          <a:pPr>
            <a:lnSpc>
              <a:spcPct val="100000"/>
            </a:lnSpc>
          </a:pPr>
          <a:r>
            <a:rPr lang="en-US" sz="2000" dirty="0"/>
            <a:t>Objective 3. </a:t>
          </a:r>
          <a:r>
            <a:rPr lang="en-CA" sz="2000" dirty="0"/>
            <a:t>To investigate how participants document and reinterpret their experiences of ride-</a:t>
          </a:r>
          <a:r>
            <a:rPr lang="en-CA" sz="2000" dirty="0" err="1"/>
            <a:t>alongs</a:t>
          </a:r>
          <a:r>
            <a:rPr lang="en-CA" sz="2000" dirty="0"/>
            <a:t> with waste management processes through fumettivoice, and to reveal their understandings of collective responsibility and environmental action orientations.</a:t>
          </a:r>
          <a:endParaRPr lang="en-US" sz="2000" dirty="0"/>
        </a:p>
      </dgm:t>
    </dgm:pt>
    <dgm:pt modelId="{F068309E-ABEF-47E0-A8E3-30547525708B}" type="parTrans" cxnId="{21193A45-4FFA-4329-96B9-9CE8BF457381}">
      <dgm:prSet/>
      <dgm:spPr/>
      <dgm:t>
        <a:bodyPr/>
        <a:lstStyle/>
        <a:p>
          <a:endParaRPr lang="en-US" sz="2400"/>
        </a:p>
      </dgm:t>
    </dgm:pt>
    <dgm:pt modelId="{39142518-0D8F-4741-869A-E777D3869957}" type="sibTrans" cxnId="{21193A45-4FFA-4329-96B9-9CE8BF457381}">
      <dgm:prSet/>
      <dgm:spPr/>
      <dgm:t>
        <a:bodyPr/>
        <a:lstStyle/>
        <a:p>
          <a:endParaRPr lang="en-US" sz="2400"/>
        </a:p>
      </dgm:t>
    </dgm:pt>
    <dgm:pt modelId="{7DB23F81-4673-4C77-B00C-F036C2A4DAEF}" type="pres">
      <dgm:prSet presAssocID="{548DB67B-88AD-4FC1-99D7-A0370394A3A8}" presName="root" presStyleCnt="0">
        <dgm:presLayoutVars>
          <dgm:dir/>
          <dgm:resizeHandles val="exact"/>
        </dgm:presLayoutVars>
      </dgm:prSet>
      <dgm:spPr/>
    </dgm:pt>
    <dgm:pt modelId="{097E2FE4-C7F4-4279-B3E0-D8A0AB11AE66}" type="pres">
      <dgm:prSet presAssocID="{08DA24DA-FEFF-46BC-B569-89CC252B9F02}" presName="compNode" presStyleCnt="0"/>
      <dgm:spPr/>
    </dgm:pt>
    <dgm:pt modelId="{CE54A9F0-8B2C-4D4F-BC2F-76C7A4ED068A}" type="pres">
      <dgm:prSet presAssocID="{08DA24DA-FEFF-46BC-B569-89CC252B9F02}" presName="bgRect" presStyleLbl="bgShp" presStyleIdx="0" presStyleCnt="3"/>
      <dgm:spPr/>
    </dgm:pt>
    <dgm:pt modelId="{2E4C424D-0109-4E62-99EE-2DF318A4DDE4}" type="pres">
      <dgm:prSet presAssocID="{08DA24DA-FEFF-46BC-B569-89CC252B9F02}"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rain in head with solid fill"/>
        </a:ext>
      </dgm:extLst>
    </dgm:pt>
    <dgm:pt modelId="{2095A0B5-6661-4F50-92D8-631E9A627A7C}" type="pres">
      <dgm:prSet presAssocID="{08DA24DA-FEFF-46BC-B569-89CC252B9F02}" presName="spaceRect" presStyleCnt="0"/>
      <dgm:spPr/>
    </dgm:pt>
    <dgm:pt modelId="{26B6F157-DCDB-4CEC-9B5D-904D624CCF79}" type="pres">
      <dgm:prSet presAssocID="{08DA24DA-FEFF-46BC-B569-89CC252B9F02}" presName="parTx" presStyleLbl="revTx" presStyleIdx="0" presStyleCnt="3">
        <dgm:presLayoutVars>
          <dgm:chMax val="0"/>
          <dgm:chPref val="0"/>
        </dgm:presLayoutVars>
      </dgm:prSet>
      <dgm:spPr/>
    </dgm:pt>
    <dgm:pt modelId="{8886A586-047C-4C77-BBA1-9EFBF7AC6309}" type="pres">
      <dgm:prSet presAssocID="{42290D78-4C88-4068-A84F-E1E4C3D56971}" presName="sibTrans" presStyleCnt="0"/>
      <dgm:spPr/>
    </dgm:pt>
    <dgm:pt modelId="{7100B368-6683-4D70-BAEF-98CEF58AA385}" type="pres">
      <dgm:prSet presAssocID="{E85FF998-A96C-4F89-A016-40EDBEB1A268}" presName="compNode" presStyleCnt="0"/>
      <dgm:spPr/>
    </dgm:pt>
    <dgm:pt modelId="{E0BA366E-6ACD-4B4B-BBAA-A03E404CBA50}" type="pres">
      <dgm:prSet presAssocID="{E85FF998-A96C-4F89-A016-40EDBEB1A268}" presName="bgRect" presStyleLbl="bgShp" presStyleIdx="1" presStyleCnt="3"/>
      <dgm:spPr/>
    </dgm:pt>
    <dgm:pt modelId="{2E376766-B090-47B0-A6CC-2D8DE84B9E28}" type="pres">
      <dgm:prSet presAssocID="{E85FF998-A96C-4F89-A016-40EDBEB1A26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mera outline"/>
        </a:ext>
      </dgm:extLst>
    </dgm:pt>
    <dgm:pt modelId="{B22EBE75-BC7B-4FCD-9315-090484C6DC33}" type="pres">
      <dgm:prSet presAssocID="{E85FF998-A96C-4F89-A016-40EDBEB1A268}" presName="spaceRect" presStyleCnt="0"/>
      <dgm:spPr/>
    </dgm:pt>
    <dgm:pt modelId="{A1C3AEF1-3CAD-4029-BD49-9A71036DE2C5}" type="pres">
      <dgm:prSet presAssocID="{E85FF998-A96C-4F89-A016-40EDBEB1A268}" presName="parTx" presStyleLbl="revTx" presStyleIdx="1" presStyleCnt="3">
        <dgm:presLayoutVars>
          <dgm:chMax val="0"/>
          <dgm:chPref val="0"/>
        </dgm:presLayoutVars>
      </dgm:prSet>
      <dgm:spPr/>
    </dgm:pt>
    <dgm:pt modelId="{39FE3B78-3C01-412F-B22A-772F7DB4BC4E}" type="pres">
      <dgm:prSet presAssocID="{7A5CB25F-5E3D-4CFE-BE85-6435D153EEF0}" presName="sibTrans" presStyleCnt="0"/>
      <dgm:spPr/>
    </dgm:pt>
    <dgm:pt modelId="{C8C0CE6C-06F1-4C20-85EC-EB7346E1A2EB}" type="pres">
      <dgm:prSet presAssocID="{C2A3F2BD-89C9-4AC3-B8EE-45E406B94C73}" presName="compNode" presStyleCnt="0"/>
      <dgm:spPr/>
    </dgm:pt>
    <dgm:pt modelId="{8F7661CA-649F-4528-BF32-EEBBC6193E53}" type="pres">
      <dgm:prSet presAssocID="{C2A3F2BD-89C9-4AC3-B8EE-45E406B94C73}" presName="bgRect" presStyleLbl="bgShp" presStyleIdx="2" presStyleCnt="3"/>
      <dgm:spPr/>
    </dgm:pt>
    <dgm:pt modelId="{26286795-0276-4CAF-A29B-02974EA3981C}" type="pres">
      <dgm:prSet presAssocID="{C2A3F2BD-89C9-4AC3-B8EE-45E406B94C7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4D532456-1C2D-4BCC-9656-DE6427FE0591}" type="pres">
      <dgm:prSet presAssocID="{C2A3F2BD-89C9-4AC3-B8EE-45E406B94C73}" presName="spaceRect" presStyleCnt="0"/>
      <dgm:spPr/>
    </dgm:pt>
    <dgm:pt modelId="{A4C0EEAD-743F-441F-8A5A-E527AFD3B375}" type="pres">
      <dgm:prSet presAssocID="{C2A3F2BD-89C9-4AC3-B8EE-45E406B94C73}" presName="parTx" presStyleLbl="revTx" presStyleIdx="2" presStyleCnt="3">
        <dgm:presLayoutVars>
          <dgm:chMax val="0"/>
          <dgm:chPref val="0"/>
        </dgm:presLayoutVars>
      </dgm:prSet>
      <dgm:spPr/>
    </dgm:pt>
  </dgm:ptLst>
  <dgm:cxnLst>
    <dgm:cxn modelId="{203F3D0F-1B16-4DC0-8131-47A3869D1DF2}" type="presOf" srcId="{E85FF998-A96C-4F89-A016-40EDBEB1A268}" destId="{A1C3AEF1-3CAD-4029-BD49-9A71036DE2C5}" srcOrd="0" destOrd="0" presId="urn:microsoft.com/office/officeart/2018/2/layout/IconVerticalSolidList"/>
    <dgm:cxn modelId="{30AF2529-1ED9-425D-8160-9D0D35E9799D}" srcId="{548DB67B-88AD-4FC1-99D7-A0370394A3A8}" destId="{E85FF998-A96C-4F89-A016-40EDBEB1A268}" srcOrd="1" destOrd="0" parTransId="{FF65BB83-F004-4A01-B252-8374D380DC8A}" sibTransId="{7A5CB25F-5E3D-4CFE-BE85-6435D153EEF0}"/>
    <dgm:cxn modelId="{05A2562B-4C6A-41E3-B30A-8656BB884FC8}" srcId="{548DB67B-88AD-4FC1-99D7-A0370394A3A8}" destId="{08DA24DA-FEFF-46BC-B569-89CC252B9F02}" srcOrd="0" destOrd="0" parTransId="{CBD403E7-2FE9-487C-AB24-CED3C6B9FE5D}" sibTransId="{42290D78-4C88-4068-A84F-E1E4C3D56971}"/>
    <dgm:cxn modelId="{98F7A02E-BF71-4A2B-8CCE-EF5C6F81C7E6}" type="presOf" srcId="{548DB67B-88AD-4FC1-99D7-A0370394A3A8}" destId="{7DB23F81-4673-4C77-B00C-F036C2A4DAEF}" srcOrd="0" destOrd="0" presId="urn:microsoft.com/office/officeart/2018/2/layout/IconVerticalSolidList"/>
    <dgm:cxn modelId="{52503440-6D3C-4048-AA84-3D691797BD68}" type="presOf" srcId="{C2A3F2BD-89C9-4AC3-B8EE-45E406B94C73}" destId="{A4C0EEAD-743F-441F-8A5A-E527AFD3B375}" srcOrd="0" destOrd="0" presId="urn:microsoft.com/office/officeart/2018/2/layout/IconVerticalSolidList"/>
    <dgm:cxn modelId="{21193A45-4FFA-4329-96B9-9CE8BF457381}" srcId="{548DB67B-88AD-4FC1-99D7-A0370394A3A8}" destId="{C2A3F2BD-89C9-4AC3-B8EE-45E406B94C73}" srcOrd="2" destOrd="0" parTransId="{F068309E-ABEF-47E0-A8E3-30547525708B}" sibTransId="{39142518-0D8F-4741-869A-E777D3869957}"/>
    <dgm:cxn modelId="{9C3DBA92-80F7-47E5-9D5E-A1B2D63E7128}" type="presOf" srcId="{08DA24DA-FEFF-46BC-B569-89CC252B9F02}" destId="{26B6F157-DCDB-4CEC-9B5D-904D624CCF79}" srcOrd="0" destOrd="0" presId="urn:microsoft.com/office/officeart/2018/2/layout/IconVerticalSolidList"/>
    <dgm:cxn modelId="{A7854F7C-6213-4186-93C5-CA3CC94033BF}" type="presParOf" srcId="{7DB23F81-4673-4C77-B00C-F036C2A4DAEF}" destId="{097E2FE4-C7F4-4279-B3E0-D8A0AB11AE66}" srcOrd="0" destOrd="0" presId="urn:microsoft.com/office/officeart/2018/2/layout/IconVerticalSolidList"/>
    <dgm:cxn modelId="{641AED71-C4BD-46F4-9F1C-5DB526127C11}" type="presParOf" srcId="{097E2FE4-C7F4-4279-B3E0-D8A0AB11AE66}" destId="{CE54A9F0-8B2C-4D4F-BC2F-76C7A4ED068A}" srcOrd="0" destOrd="0" presId="urn:microsoft.com/office/officeart/2018/2/layout/IconVerticalSolidList"/>
    <dgm:cxn modelId="{4A49944B-922D-446F-9BBC-8C713E1D3904}" type="presParOf" srcId="{097E2FE4-C7F4-4279-B3E0-D8A0AB11AE66}" destId="{2E4C424D-0109-4E62-99EE-2DF318A4DDE4}" srcOrd="1" destOrd="0" presId="urn:microsoft.com/office/officeart/2018/2/layout/IconVerticalSolidList"/>
    <dgm:cxn modelId="{9BFB38A1-5BDE-47B0-971B-34EB9C838513}" type="presParOf" srcId="{097E2FE4-C7F4-4279-B3E0-D8A0AB11AE66}" destId="{2095A0B5-6661-4F50-92D8-631E9A627A7C}" srcOrd="2" destOrd="0" presId="urn:microsoft.com/office/officeart/2018/2/layout/IconVerticalSolidList"/>
    <dgm:cxn modelId="{AF43439E-F071-4FEC-BE25-7470611C0DFC}" type="presParOf" srcId="{097E2FE4-C7F4-4279-B3E0-D8A0AB11AE66}" destId="{26B6F157-DCDB-4CEC-9B5D-904D624CCF79}" srcOrd="3" destOrd="0" presId="urn:microsoft.com/office/officeart/2018/2/layout/IconVerticalSolidList"/>
    <dgm:cxn modelId="{B04B6983-E1F9-4A83-9B18-7F0D67DA7612}" type="presParOf" srcId="{7DB23F81-4673-4C77-B00C-F036C2A4DAEF}" destId="{8886A586-047C-4C77-BBA1-9EFBF7AC6309}" srcOrd="1" destOrd="0" presId="urn:microsoft.com/office/officeart/2018/2/layout/IconVerticalSolidList"/>
    <dgm:cxn modelId="{4AA12F3C-9E30-41A3-B6DC-C3AF89474DC4}" type="presParOf" srcId="{7DB23F81-4673-4C77-B00C-F036C2A4DAEF}" destId="{7100B368-6683-4D70-BAEF-98CEF58AA385}" srcOrd="2" destOrd="0" presId="urn:microsoft.com/office/officeart/2018/2/layout/IconVerticalSolidList"/>
    <dgm:cxn modelId="{896D6DA9-68E9-4A3C-B0AD-E1EFE1587F17}" type="presParOf" srcId="{7100B368-6683-4D70-BAEF-98CEF58AA385}" destId="{E0BA366E-6ACD-4B4B-BBAA-A03E404CBA50}" srcOrd="0" destOrd="0" presId="urn:microsoft.com/office/officeart/2018/2/layout/IconVerticalSolidList"/>
    <dgm:cxn modelId="{0DF06901-093D-40A4-8F4E-BDDDC49A8D37}" type="presParOf" srcId="{7100B368-6683-4D70-BAEF-98CEF58AA385}" destId="{2E376766-B090-47B0-A6CC-2D8DE84B9E28}" srcOrd="1" destOrd="0" presId="urn:microsoft.com/office/officeart/2018/2/layout/IconVerticalSolidList"/>
    <dgm:cxn modelId="{EB451E9B-F98C-46D1-A4B7-8DB253DEF832}" type="presParOf" srcId="{7100B368-6683-4D70-BAEF-98CEF58AA385}" destId="{B22EBE75-BC7B-4FCD-9315-090484C6DC33}" srcOrd="2" destOrd="0" presId="urn:microsoft.com/office/officeart/2018/2/layout/IconVerticalSolidList"/>
    <dgm:cxn modelId="{F87FF7E2-921F-4B39-8AF4-9528ED0A3DB5}" type="presParOf" srcId="{7100B368-6683-4D70-BAEF-98CEF58AA385}" destId="{A1C3AEF1-3CAD-4029-BD49-9A71036DE2C5}" srcOrd="3" destOrd="0" presId="urn:microsoft.com/office/officeart/2018/2/layout/IconVerticalSolidList"/>
    <dgm:cxn modelId="{FDCF3199-F93C-4B2A-AF73-2B86661107DE}" type="presParOf" srcId="{7DB23F81-4673-4C77-B00C-F036C2A4DAEF}" destId="{39FE3B78-3C01-412F-B22A-772F7DB4BC4E}" srcOrd="3" destOrd="0" presId="urn:microsoft.com/office/officeart/2018/2/layout/IconVerticalSolidList"/>
    <dgm:cxn modelId="{C67D9149-F96D-4AB3-A24F-D202CDDF7C16}" type="presParOf" srcId="{7DB23F81-4673-4C77-B00C-F036C2A4DAEF}" destId="{C8C0CE6C-06F1-4C20-85EC-EB7346E1A2EB}" srcOrd="4" destOrd="0" presId="urn:microsoft.com/office/officeart/2018/2/layout/IconVerticalSolidList"/>
    <dgm:cxn modelId="{BFD60090-DDEC-4F30-9840-7D805B102033}" type="presParOf" srcId="{C8C0CE6C-06F1-4C20-85EC-EB7346E1A2EB}" destId="{8F7661CA-649F-4528-BF32-EEBBC6193E53}" srcOrd="0" destOrd="0" presId="urn:microsoft.com/office/officeart/2018/2/layout/IconVerticalSolidList"/>
    <dgm:cxn modelId="{164302B7-DD17-460C-9CDA-0F02B7E27066}" type="presParOf" srcId="{C8C0CE6C-06F1-4C20-85EC-EB7346E1A2EB}" destId="{26286795-0276-4CAF-A29B-02974EA3981C}" srcOrd="1" destOrd="0" presId="urn:microsoft.com/office/officeart/2018/2/layout/IconVerticalSolidList"/>
    <dgm:cxn modelId="{50C586DC-24EC-4DE6-90F6-D04B26EE9DE0}" type="presParOf" srcId="{C8C0CE6C-06F1-4C20-85EC-EB7346E1A2EB}" destId="{4D532456-1C2D-4BCC-9656-DE6427FE0591}" srcOrd="2" destOrd="0" presId="urn:microsoft.com/office/officeart/2018/2/layout/IconVerticalSolidList"/>
    <dgm:cxn modelId="{7394F2A4-B6D4-4F36-9F69-CFC78B7BAAF9}" type="presParOf" srcId="{C8C0CE6C-06F1-4C20-85EC-EB7346E1A2EB}" destId="{A4C0EEAD-743F-441F-8A5A-E527AFD3B37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52CCAF-B5C6-4CD6-90CF-6C053DFEE897}" type="doc">
      <dgm:prSet loTypeId="urn:microsoft.com/office/officeart/2005/8/layout/vList3" loCatId="picture" qsTypeId="urn:microsoft.com/office/officeart/2005/8/quickstyle/simple1" qsCatId="simple" csTypeId="urn:microsoft.com/office/officeart/2005/8/colors/accent0_1" csCatId="mainScheme" phldr="1"/>
      <dgm:spPr/>
    </dgm:pt>
    <dgm:pt modelId="{8F470BF0-F929-4FA0-ABEF-E966712E3D81}">
      <dgm:prSet phldrT="[Text]"/>
      <dgm:spPr/>
      <dgm:t>
        <a:bodyPr/>
        <a:lstStyle/>
        <a:p>
          <a:r>
            <a:rPr lang="en-CA" dirty="0"/>
            <a:t>A. Photography Basics</a:t>
          </a:r>
        </a:p>
      </dgm:t>
    </dgm:pt>
    <dgm:pt modelId="{8D1BD5A6-4F5C-4135-8E6C-7EFFA22367D8}" type="parTrans" cxnId="{345AF731-820A-447E-9AFB-2B7F92F735B1}">
      <dgm:prSet/>
      <dgm:spPr/>
      <dgm:t>
        <a:bodyPr/>
        <a:lstStyle/>
        <a:p>
          <a:endParaRPr lang="en-CA"/>
        </a:p>
      </dgm:t>
    </dgm:pt>
    <dgm:pt modelId="{1FA4CB69-4B29-47AB-8160-AE86B144A0E9}" type="sibTrans" cxnId="{345AF731-820A-447E-9AFB-2B7F92F735B1}">
      <dgm:prSet/>
      <dgm:spPr/>
      <dgm:t>
        <a:bodyPr/>
        <a:lstStyle/>
        <a:p>
          <a:endParaRPr lang="en-CA"/>
        </a:p>
      </dgm:t>
    </dgm:pt>
    <dgm:pt modelId="{C5D165A1-1F34-465A-B10A-3432C2162CE5}">
      <dgm:prSet phldrT="[Text]"/>
      <dgm:spPr/>
      <dgm:t>
        <a:bodyPr/>
        <a:lstStyle/>
        <a:p>
          <a:r>
            <a:rPr lang="en-CA" dirty="0"/>
            <a:t>B. Ethics &amp; Consent</a:t>
          </a:r>
        </a:p>
      </dgm:t>
    </dgm:pt>
    <dgm:pt modelId="{27C3408B-C162-4C3E-9DF0-7B8A29818530}" type="parTrans" cxnId="{1F111A8A-3451-4103-B058-7E3C223EBC01}">
      <dgm:prSet/>
      <dgm:spPr/>
      <dgm:t>
        <a:bodyPr/>
        <a:lstStyle/>
        <a:p>
          <a:endParaRPr lang="en-CA"/>
        </a:p>
      </dgm:t>
    </dgm:pt>
    <dgm:pt modelId="{30BBCE2C-4738-4E46-A6C1-066974AA86A4}" type="sibTrans" cxnId="{1F111A8A-3451-4103-B058-7E3C223EBC01}">
      <dgm:prSet/>
      <dgm:spPr/>
      <dgm:t>
        <a:bodyPr/>
        <a:lstStyle/>
        <a:p>
          <a:endParaRPr lang="en-CA"/>
        </a:p>
      </dgm:t>
    </dgm:pt>
    <dgm:pt modelId="{53C11542-E9C4-405F-B786-B48B50288503}">
      <dgm:prSet phldrT="[Text]"/>
      <dgm:spPr/>
      <dgm:t>
        <a:bodyPr/>
        <a:lstStyle/>
        <a:p>
          <a:r>
            <a:rPr lang="en-CA" dirty="0"/>
            <a:t>C. Project Expectations</a:t>
          </a:r>
        </a:p>
      </dgm:t>
    </dgm:pt>
    <dgm:pt modelId="{798D759B-D50C-406D-974E-1B63B9538FDD}" type="parTrans" cxnId="{D95F70D5-7EED-48D3-8EA0-427FBB3965B8}">
      <dgm:prSet/>
      <dgm:spPr/>
      <dgm:t>
        <a:bodyPr/>
        <a:lstStyle/>
        <a:p>
          <a:endParaRPr lang="en-CA"/>
        </a:p>
      </dgm:t>
    </dgm:pt>
    <dgm:pt modelId="{39F78467-58F6-4A72-9755-685618F0A709}" type="sibTrans" cxnId="{D95F70D5-7EED-48D3-8EA0-427FBB3965B8}">
      <dgm:prSet/>
      <dgm:spPr/>
      <dgm:t>
        <a:bodyPr/>
        <a:lstStyle/>
        <a:p>
          <a:endParaRPr lang="en-CA"/>
        </a:p>
      </dgm:t>
    </dgm:pt>
    <dgm:pt modelId="{5DA9A87F-3093-4361-8BCA-64AE480CCD63}" type="pres">
      <dgm:prSet presAssocID="{E352CCAF-B5C6-4CD6-90CF-6C053DFEE897}" presName="linearFlow" presStyleCnt="0">
        <dgm:presLayoutVars>
          <dgm:dir/>
          <dgm:resizeHandles val="exact"/>
        </dgm:presLayoutVars>
      </dgm:prSet>
      <dgm:spPr/>
    </dgm:pt>
    <dgm:pt modelId="{9B69B8D4-ADBD-45C5-9124-1067FA4D0237}" type="pres">
      <dgm:prSet presAssocID="{8F470BF0-F929-4FA0-ABEF-E966712E3D81}" presName="composite" presStyleCnt="0"/>
      <dgm:spPr/>
    </dgm:pt>
    <dgm:pt modelId="{C828B223-6281-43D4-84B9-2B33F5B2F399}" type="pres">
      <dgm:prSet presAssocID="{8F470BF0-F929-4FA0-ABEF-E966712E3D81}"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amera outline"/>
        </a:ext>
      </dgm:extLst>
    </dgm:pt>
    <dgm:pt modelId="{5396FEBD-D6EE-47A0-9528-45E0630676C9}" type="pres">
      <dgm:prSet presAssocID="{8F470BF0-F929-4FA0-ABEF-E966712E3D81}" presName="txShp" presStyleLbl="node1" presStyleIdx="0" presStyleCnt="3">
        <dgm:presLayoutVars>
          <dgm:bulletEnabled val="1"/>
        </dgm:presLayoutVars>
      </dgm:prSet>
      <dgm:spPr/>
    </dgm:pt>
    <dgm:pt modelId="{F6C256EB-AB88-409C-B6E4-9E276D48BB2A}" type="pres">
      <dgm:prSet presAssocID="{1FA4CB69-4B29-47AB-8160-AE86B144A0E9}" presName="spacing" presStyleCnt="0"/>
      <dgm:spPr/>
    </dgm:pt>
    <dgm:pt modelId="{E14358ED-EBC2-4385-A876-049E2FCD47B5}" type="pres">
      <dgm:prSet presAssocID="{C5D165A1-1F34-465A-B10A-3432C2162CE5}" presName="composite" presStyleCnt="0"/>
      <dgm:spPr/>
    </dgm:pt>
    <dgm:pt modelId="{334DADA0-E644-49EC-ADF9-ED139FCDF805}" type="pres">
      <dgm:prSet presAssocID="{C5D165A1-1F34-465A-B10A-3432C2162CE5}"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re outline"/>
        </a:ext>
      </dgm:extLst>
    </dgm:pt>
    <dgm:pt modelId="{12215705-648B-49A6-BDFD-C905EE8653E5}" type="pres">
      <dgm:prSet presAssocID="{C5D165A1-1F34-465A-B10A-3432C2162CE5}" presName="txShp" presStyleLbl="node1" presStyleIdx="1" presStyleCnt="3">
        <dgm:presLayoutVars>
          <dgm:bulletEnabled val="1"/>
        </dgm:presLayoutVars>
      </dgm:prSet>
      <dgm:spPr/>
    </dgm:pt>
    <dgm:pt modelId="{896749A5-6A03-4CD4-8F7A-E4E6AF5F1BDF}" type="pres">
      <dgm:prSet presAssocID="{30BBCE2C-4738-4E46-A6C1-066974AA86A4}" presName="spacing" presStyleCnt="0"/>
      <dgm:spPr/>
    </dgm:pt>
    <dgm:pt modelId="{D80672D8-B369-4354-906B-9569652C9B8C}" type="pres">
      <dgm:prSet presAssocID="{53C11542-E9C4-405F-B786-B48B50288503}" presName="composite" presStyleCnt="0"/>
      <dgm:spPr/>
    </dgm:pt>
    <dgm:pt modelId="{6641E3E6-04AA-493A-8FFD-DF9C06E25DED}" type="pres">
      <dgm:prSet presAssocID="{53C11542-E9C4-405F-B786-B48B50288503}"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ustainability outline"/>
        </a:ext>
      </dgm:extLst>
    </dgm:pt>
    <dgm:pt modelId="{5820451A-4DC4-47F6-83D7-EB79C027975C}" type="pres">
      <dgm:prSet presAssocID="{53C11542-E9C4-405F-B786-B48B50288503}" presName="txShp" presStyleLbl="node1" presStyleIdx="2" presStyleCnt="3">
        <dgm:presLayoutVars>
          <dgm:bulletEnabled val="1"/>
        </dgm:presLayoutVars>
      </dgm:prSet>
      <dgm:spPr/>
    </dgm:pt>
  </dgm:ptLst>
  <dgm:cxnLst>
    <dgm:cxn modelId="{55A77A2B-9A01-4961-954D-68A594E61152}" type="presOf" srcId="{E352CCAF-B5C6-4CD6-90CF-6C053DFEE897}" destId="{5DA9A87F-3093-4361-8BCA-64AE480CCD63}" srcOrd="0" destOrd="0" presId="urn:microsoft.com/office/officeart/2005/8/layout/vList3"/>
    <dgm:cxn modelId="{345AF731-820A-447E-9AFB-2B7F92F735B1}" srcId="{E352CCAF-B5C6-4CD6-90CF-6C053DFEE897}" destId="{8F470BF0-F929-4FA0-ABEF-E966712E3D81}" srcOrd="0" destOrd="0" parTransId="{8D1BD5A6-4F5C-4135-8E6C-7EFFA22367D8}" sibTransId="{1FA4CB69-4B29-47AB-8160-AE86B144A0E9}"/>
    <dgm:cxn modelId="{1F111A8A-3451-4103-B058-7E3C223EBC01}" srcId="{E352CCAF-B5C6-4CD6-90CF-6C053DFEE897}" destId="{C5D165A1-1F34-465A-B10A-3432C2162CE5}" srcOrd="1" destOrd="0" parTransId="{27C3408B-C162-4C3E-9DF0-7B8A29818530}" sibTransId="{30BBCE2C-4738-4E46-A6C1-066974AA86A4}"/>
    <dgm:cxn modelId="{84EE94B7-FB7B-4E49-B9AB-FB5AF6DBA192}" type="presOf" srcId="{53C11542-E9C4-405F-B786-B48B50288503}" destId="{5820451A-4DC4-47F6-83D7-EB79C027975C}" srcOrd="0" destOrd="0" presId="urn:microsoft.com/office/officeart/2005/8/layout/vList3"/>
    <dgm:cxn modelId="{D95F70D5-7EED-48D3-8EA0-427FBB3965B8}" srcId="{E352CCAF-B5C6-4CD6-90CF-6C053DFEE897}" destId="{53C11542-E9C4-405F-B786-B48B50288503}" srcOrd="2" destOrd="0" parTransId="{798D759B-D50C-406D-974E-1B63B9538FDD}" sibTransId="{39F78467-58F6-4A72-9755-685618F0A709}"/>
    <dgm:cxn modelId="{403D26E2-5482-4076-B7D2-82CEF19EF193}" type="presOf" srcId="{C5D165A1-1F34-465A-B10A-3432C2162CE5}" destId="{12215705-648B-49A6-BDFD-C905EE8653E5}" srcOrd="0" destOrd="0" presId="urn:microsoft.com/office/officeart/2005/8/layout/vList3"/>
    <dgm:cxn modelId="{32A0E6F3-64ED-41A8-882E-B8C5C23756D8}" type="presOf" srcId="{8F470BF0-F929-4FA0-ABEF-E966712E3D81}" destId="{5396FEBD-D6EE-47A0-9528-45E0630676C9}" srcOrd="0" destOrd="0" presId="urn:microsoft.com/office/officeart/2005/8/layout/vList3"/>
    <dgm:cxn modelId="{8A797F1B-1338-46DD-A409-4B0287A32D13}" type="presParOf" srcId="{5DA9A87F-3093-4361-8BCA-64AE480CCD63}" destId="{9B69B8D4-ADBD-45C5-9124-1067FA4D0237}" srcOrd="0" destOrd="0" presId="urn:microsoft.com/office/officeart/2005/8/layout/vList3"/>
    <dgm:cxn modelId="{64AA053A-5FCB-4EC0-BE30-FCFC4A3392B6}" type="presParOf" srcId="{9B69B8D4-ADBD-45C5-9124-1067FA4D0237}" destId="{C828B223-6281-43D4-84B9-2B33F5B2F399}" srcOrd="0" destOrd="0" presId="urn:microsoft.com/office/officeart/2005/8/layout/vList3"/>
    <dgm:cxn modelId="{420C0E15-1AC8-40C6-A5B8-2BB7CACC21A5}" type="presParOf" srcId="{9B69B8D4-ADBD-45C5-9124-1067FA4D0237}" destId="{5396FEBD-D6EE-47A0-9528-45E0630676C9}" srcOrd="1" destOrd="0" presId="urn:microsoft.com/office/officeart/2005/8/layout/vList3"/>
    <dgm:cxn modelId="{80366836-1CB1-4FBA-8605-CB997F35D504}" type="presParOf" srcId="{5DA9A87F-3093-4361-8BCA-64AE480CCD63}" destId="{F6C256EB-AB88-409C-B6E4-9E276D48BB2A}" srcOrd="1" destOrd="0" presId="urn:microsoft.com/office/officeart/2005/8/layout/vList3"/>
    <dgm:cxn modelId="{F96BBE88-2C5E-4903-88A3-0C4133BB3720}" type="presParOf" srcId="{5DA9A87F-3093-4361-8BCA-64AE480CCD63}" destId="{E14358ED-EBC2-4385-A876-049E2FCD47B5}" srcOrd="2" destOrd="0" presId="urn:microsoft.com/office/officeart/2005/8/layout/vList3"/>
    <dgm:cxn modelId="{572DF8F3-78B7-47F5-87EA-883AB6FA4539}" type="presParOf" srcId="{E14358ED-EBC2-4385-A876-049E2FCD47B5}" destId="{334DADA0-E644-49EC-ADF9-ED139FCDF805}" srcOrd="0" destOrd="0" presId="urn:microsoft.com/office/officeart/2005/8/layout/vList3"/>
    <dgm:cxn modelId="{B20650AD-25F4-48A8-A25F-4B5FD50EA96C}" type="presParOf" srcId="{E14358ED-EBC2-4385-A876-049E2FCD47B5}" destId="{12215705-648B-49A6-BDFD-C905EE8653E5}" srcOrd="1" destOrd="0" presId="urn:microsoft.com/office/officeart/2005/8/layout/vList3"/>
    <dgm:cxn modelId="{906E7D75-1EA8-4767-A434-D04C276931E5}" type="presParOf" srcId="{5DA9A87F-3093-4361-8BCA-64AE480CCD63}" destId="{896749A5-6A03-4CD4-8F7A-E4E6AF5F1BDF}" srcOrd="3" destOrd="0" presId="urn:microsoft.com/office/officeart/2005/8/layout/vList3"/>
    <dgm:cxn modelId="{5D87886F-9028-4094-83F6-9E946DCE5633}" type="presParOf" srcId="{5DA9A87F-3093-4361-8BCA-64AE480CCD63}" destId="{D80672D8-B369-4354-906B-9569652C9B8C}" srcOrd="4" destOrd="0" presId="urn:microsoft.com/office/officeart/2005/8/layout/vList3"/>
    <dgm:cxn modelId="{40A42BFA-39E6-4E86-B21C-E0DD9D3151A8}" type="presParOf" srcId="{D80672D8-B369-4354-906B-9569652C9B8C}" destId="{6641E3E6-04AA-493A-8FFD-DF9C06E25DED}" srcOrd="0" destOrd="0" presId="urn:microsoft.com/office/officeart/2005/8/layout/vList3"/>
    <dgm:cxn modelId="{C691C8A1-EAE2-4614-8580-CD771A1602AB}" type="presParOf" srcId="{D80672D8-B369-4354-906B-9569652C9B8C}" destId="{5820451A-4DC4-47F6-83D7-EB79C027975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A4DC6BA-6201-4082-BACE-A0456F513264}" type="doc">
      <dgm:prSet loTypeId="urn:microsoft.com/office/officeart/2005/8/layout/vList3" loCatId="picture" qsTypeId="urn:microsoft.com/office/officeart/2005/8/quickstyle/simple1" qsCatId="simple" csTypeId="urn:microsoft.com/office/officeart/2005/8/colors/accent3_1" csCatId="accent3" phldr="1"/>
      <dgm:spPr/>
    </dgm:pt>
    <dgm:pt modelId="{A557D748-5D78-4553-B345-BEB2DE16F716}">
      <dgm:prSet phldrT="[Text]"/>
      <dgm:spPr/>
      <dgm:t>
        <a:bodyPr/>
        <a:lstStyle/>
        <a:p>
          <a:r>
            <a:rPr lang="en-CA" dirty="0"/>
            <a:t>1. Capture the Experience (</a:t>
          </a:r>
          <a:r>
            <a:rPr lang="en-CA" i="1"/>
            <a:t>Photo and </a:t>
          </a:r>
          <a:r>
            <a:rPr lang="en-CA" i="1" dirty="0"/>
            <a:t>Narrative</a:t>
          </a:r>
          <a:r>
            <a:rPr lang="en-CA" dirty="0"/>
            <a:t>)</a:t>
          </a:r>
        </a:p>
      </dgm:t>
    </dgm:pt>
    <dgm:pt modelId="{4D34E56A-5D62-4242-95D5-043CD9EBF73E}" type="parTrans" cxnId="{BD9DC2FB-604B-46FE-9017-A90D8DBC072B}">
      <dgm:prSet/>
      <dgm:spPr/>
      <dgm:t>
        <a:bodyPr/>
        <a:lstStyle/>
        <a:p>
          <a:endParaRPr lang="en-CA"/>
        </a:p>
      </dgm:t>
    </dgm:pt>
    <dgm:pt modelId="{9D3DB152-71C8-4324-BFF7-EE6A4F3035BB}" type="sibTrans" cxnId="{BD9DC2FB-604B-46FE-9017-A90D8DBC072B}">
      <dgm:prSet/>
      <dgm:spPr/>
      <dgm:t>
        <a:bodyPr/>
        <a:lstStyle/>
        <a:p>
          <a:endParaRPr lang="en-CA"/>
        </a:p>
      </dgm:t>
    </dgm:pt>
    <dgm:pt modelId="{58449069-43F7-4A7A-BEAC-D702C9A5BFD0}">
      <dgm:prSet phldrT="[Text]"/>
      <dgm:spPr/>
      <dgm:t>
        <a:bodyPr/>
        <a:lstStyle/>
        <a:p>
          <a:r>
            <a:rPr lang="en-CA" dirty="0"/>
            <a:t>2. Document the Meaning (</a:t>
          </a:r>
          <a:r>
            <a:rPr lang="en-CA" dirty="0" err="1"/>
            <a:t>SHOWeD</a:t>
          </a:r>
          <a:r>
            <a:rPr lang="en-CA" dirty="0"/>
            <a:t> Method)</a:t>
          </a:r>
        </a:p>
      </dgm:t>
    </dgm:pt>
    <dgm:pt modelId="{755B3807-F3B3-4499-A916-FD21645F172C}" type="parTrans" cxnId="{67A970FD-706A-49D3-A349-E119C48E14DE}">
      <dgm:prSet/>
      <dgm:spPr/>
      <dgm:t>
        <a:bodyPr/>
        <a:lstStyle/>
        <a:p>
          <a:endParaRPr lang="en-CA"/>
        </a:p>
      </dgm:t>
    </dgm:pt>
    <dgm:pt modelId="{3E6E4283-03A2-44D5-9435-41168C14FB38}" type="sibTrans" cxnId="{67A970FD-706A-49D3-A349-E119C48E14DE}">
      <dgm:prSet/>
      <dgm:spPr/>
      <dgm:t>
        <a:bodyPr/>
        <a:lstStyle/>
        <a:p>
          <a:endParaRPr lang="en-CA"/>
        </a:p>
      </dgm:t>
    </dgm:pt>
    <dgm:pt modelId="{5E39066E-5394-4E63-9A44-0B307CE060D7}">
      <dgm:prSet phldrT="[Text]"/>
      <dgm:spPr/>
      <dgm:t>
        <a:bodyPr/>
        <a:lstStyle/>
        <a:p>
          <a:r>
            <a:rPr lang="en-CA" dirty="0"/>
            <a:t>3. Create the Fumetti Story</a:t>
          </a:r>
        </a:p>
      </dgm:t>
    </dgm:pt>
    <dgm:pt modelId="{09B46A5B-4A47-4B7F-B257-7DE21142A6B1}" type="parTrans" cxnId="{DEC1E87D-DB09-4F17-A75F-4A30D6F0F21D}">
      <dgm:prSet/>
      <dgm:spPr/>
      <dgm:t>
        <a:bodyPr/>
        <a:lstStyle/>
        <a:p>
          <a:endParaRPr lang="en-CA"/>
        </a:p>
      </dgm:t>
    </dgm:pt>
    <dgm:pt modelId="{CCE08C5A-8CCE-4170-B82D-17DC521D6349}" type="sibTrans" cxnId="{DEC1E87D-DB09-4F17-A75F-4A30D6F0F21D}">
      <dgm:prSet/>
      <dgm:spPr/>
      <dgm:t>
        <a:bodyPr/>
        <a:lstStyle/>
        <a:p>
          <a:endParaRPr lang="en-CA"/>
        </a:p>
      </dgm:t>
    </dgm:pt>
    <dgm:pt modelId="{4530A862-49E6-46B7-990F-9C526954D90F}" type="pres">
      <dgm:prSet presAssocID="{2A4DC6BA-6201-4082-BACE-A0456F513264}" presName="linearFlow" presStyleCnt="0">
        <dgm:presLayoutVars>
          <dgm:dir/>
          <dgm:resizeHandles val="exact"/>
        </dgm:presLayoutVars>
      </dgm:prSet>
      <dgm:spPr/>
    </dgm:pt>
    <dgm:pt modelId="{3EF981E4-8DE7-4849-9D8E-9AF6141F855F}" type="pres">
      <dgm:prSet presAssocID="{A557D748-5D78-4553-B345-BEB2DE16F716}" presName="composite" presStyleCnt="0"/>
      <dgm:spPr/>
    </dgm:pt>
    <dgm:pt modelId="{90F912B8-DBF1-482D-88C1-1DF585898295}" type="pres">
      <dgm:prSet presAssocID="{A557D748-5D78-4553-B345-BEB2DE16F716}"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316F3B06-70F9-41A6-8E37-6442D197922A}" type="pres">
      <dgm:prSet presAssocID="{A557D748-5D78-4553-B345-BEB2DE16F716}" presName="txShp" presStyleLbl="node1" presStyleIdx="0" presStyleCnt="3">
        <dgm:presLayoutVars>
          <dgm:bulletEnabled val="1"/>
        </dgm:presLayoutVars>
      </dgm:prSet>
      <dgm:spPr/>
    </dgm:pt>
    <dgm:pt modelId="{8BE8D7CF-4D2F-4711-9F00-37E6D3101B2F}" type="pres">
      <dgm:prSet presAssocID="{9D3DB152-71C8-4324-BFF7-EE6A4F3035BB}" presName="spacing" presStyleCnt="0"/>
      <dgm:spPr/>
    </dgm:pt>
    <dgm:pt modelId="{4DE44C53-FA9F-4D1B-AE0C-300377C9C7AB}" type="pres">
      <dgm:prSet presAssocID="{58449069-43F7-4A7A-BEAC-D702C9A5BFD0}" presName="composite" presStyleCnt="0"/>
      <dgm:spPr/>
    </dgm:pt>
    <dgm:pt modelId="{E54CB550-5477-4097-9915-0DF0589518E1}" type="pres">
      <dgm:prSet presAssocID="{58449069-43F7-4A7A-BEAC-D702C9A5BFD0}"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943D158A-989C-4286-B84B-238CBC584382}" type="pres">
      <dgm:prSet presAssocID="{58449069-43F7-4A7A-BEAC-D702C9A5BFD0}" presName="txShp" presStyleLbl="node1" presStyleIdx="1" presStyleCnt="3">
        <dgm:presLayoutVars>
          <dgm:bulletEnabled val="1"/>
        </dgm:presLayoutVars>
      </dgm:prSet>
      <dgm:spPr/>
    </dgm:pt>
    <dgm:pt modelId="{24A51E3F-4C35-41EC-A068-681DFABCC29C}" type="pres">
      <dgm:prSet presAssocID="{3E6E4283-03A2-44D5-9435-41168C14FB38}" presName="spacing" presStyleCnt="0"/>
      <dgm:spPr/>
    </dgm:pt>
    <dgm:pt modelId="{72ECD5E2-E679-49FC-8C9E-939F1F1B8D3F}" type="pres">
      <dgm:prSet presAssocID="{5E39066E-5394-4E63-9A44-0B307CE060D7}" presName="composite" presStyleCnt="0"/>
      <dgm:spPr/>
    </dgm:pt>
    <dgm:pt modelId="{9073ED9E-A3A5-4205-9179-C17B30D916DD}" type="pres">
      <dgm:prSet presAssocID="{5E39066E-5394-4E63-9A44-0B307CE060D7}"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dgm:spPr>
    </dgm:pt>
    <dgm:pt modelId="{0B5F507C-2D85-46F5-9E54-6CF94892E86E}" type="pres">
      <dgm:prSet presAssocID="{5E39066E-5394-4E63-9A44-0B307CE060D7}" presName="txShp" presStyleLbl="node1" presStyleIdx="2" presStyleCnt="3">
        <dgm:presLayoutVars>
          <dgm:bulletEnabled val="1"/>
        </dgm:presLayoutVars>
      </dgm:prSet>
      <dgm:spPr/>
    </dgm:pt>
  </dgm:ptLst>
  <dgm:cxnLst>
    <dgm:cxn modelId="{F635DE22-7B49-495E-B902-8558A66382D4}" type="presOf" srcId="{5E39066E-5394-4E63-9A44-0B307CE060D7}" destId="{0B5F507C-2D85-46F5-9E54-6CF94892E86E}" srcOrd="0" destOrd="0" presId="urn:microsoft.com/office/officeart/2005/8/layout/vList3"/>
    <dgm:cxn modelId="{1822A147-5CF3-4986-8CB6-8B7DE067CC41}" type="presOf" srcId="{58449069-43F7-4A7A-BEAC-D702C9A5BFD0}" destId="{943D158A-989C-4286-B84B-238CBC584382}" srcOrd="0" destOrd="0" presId="urn:microsoft.com/office/officeart/2005/8/layout/vList3"/>
    <dgm:cxn modelId="{DEC1E87D-DB09-4F17-A75F-4A30D6F0F21D}" srcId="{2A4DC6BA-6201-4082-BACE-A0456F513264}" destId="{5E39066E-5394-4E63-9A44-0B307CE060D7}" srcOrd="2" destOrd="0" parTransId="{09B46A5B-4A47-4B7F-B257-7DE21142A6B1}" sibTransId="{CCE08C5A-8CCE-4170-B82D-17DC521D6349}"/>
    <dgm:cxn modelId="{B82DFFA8-40A5-46FD-8971-85BA6D90C031}" type="presOf" srcId="{2A4DC6BA-6201-4082-BACE-A0456F513264}" destId="{4530A862-49E6-46B7-990F-9C526954D90F}" srcOrd="0" destOrd="0" presId="urn:microsoft.com/office/officeart/2005/8/layout/vList3"/>
    <dgm:cxn modelId="{C8347FAA-7FAB-4318-BE0B-2D624C122C6A}" type="presOf" srcId="{A557D748-5D78-4553-B345-BEB2DE16F716}" destId="{316F3B06-70F9-41A6-8E37-6442D197922A}" srcOrd="0" destOrd="0" presId="urn:microsoft.com/office/officeart/2005/8/layout/vList3"/>
    <dgm:cxn modelId="{BD9DC2FB-604B-46FE-9017-A90D8DBC072B}" srcId="{2A4DC6BA-6201-4082-BACE-A0456F513264}" destId="{A557D748-5D78-4553-B345-BEB2DE16F716}" srcOrd="0" destOrd="0" parTransId="{4D34E56A-5D62-4242-95D5-043CD9EBF73E}" sibTransId="{9D3DB152-71C8-4324-BFF7-EE6A4F3035BB}"/>
    <dgm:cxn modelId="{67A970FD-706A-49D3-A349-E119C48E14DE}" srcId="{2A4DC6BA-6201-4082-BACE-A0456F513264}" destId="{58449069-43F7-4A7A-BEAC-D702C9A5BFD0}" srcOrd="1" destOrd="0" parTransId="{755B3807-F3B3-4499-A916-FD21645F172C}" sibTransId="{3E6E4283-03A2-44D5-9435-41168C14FB38}"/>
    <dgm:cxn modelId="{9DB87E0B-79AC-43A7-99C1-ADF5ED6FF898}" type="presParOf" srcId="{4530A862-49E6-46B7-990F-9C526954D90F}" destId="{3EF981E4-8DE7-4849-9D8E-9AF6141F855F}" srcOrd="0" destOrd="0" presId="urn:microsoft.com/office/officeart/2005/8/layout/vList3"/>
    <dgm:cxn modelId="{FDC5AFCD-DE78-49B6-91FC-B46B35944BAD}" type="presParOf" srcId="{3EF981E4-8DE7-4849-9D8E-9AF6141F855F}" destId="{90F912B8-DBF1-482D-88C1-1DF585898295}" srcOrd="0" destOrd="0" presId="urn:microsoft.com/office/officeart/2005/8/layout/vList3"/>
    <dgm:cxn modelId="{6278070D-BD9C-4C6A-8313-55E625283AE6}" type="presParOf" srcId="{3EF981E4-8DE7-4849-9D8E-9AF6141F855F}" destId="{316F3B06-70F9-41A6-8E37-6442D197922A}" srcOrd="1" destOrd="0" presId="urn:microsoft.com/office/officeart/2005/8/layout/vList3"/>
    <dgm:cxn modelId="{11B488E2-A7AB-46EF-B0B2-D6F37270377E}" type="presParOf" srcId="{4530A862-49E6-46B7-990F-9C526954D90F}" destId="{8BE8D7CF-4D2F-4711-9F00-37E6D3101B2F}" srcOrd="1" destOrd="0" presId="urn:microsoft.com/office/officeart/2005/8/layout/vList3"/>
    <dgm:cxn modelId="{7FFF766E-51B8-4C56-859D-3940BB62DDCA}" type="presParOf" srcId="{4530A862-49E6-46B7-990F-9C526954D90F}" destId="{4DE44C53-FA9F-4D1B-AE0C-300377C9C7AB}" srcOrd="2" destOrd="0" presId="urn:microsoft.com/office/officeart/2005/8/layout/vList3"/>
    <dgm:cxn modelId="{C5FD3392-F031-456A-92CD-E8E17323D49B}" type="presParOf" srcId="{4DE44C53-FA9F-4D1B-AE0C-300377C9C7AB}" destId="{E54CB550-5477-4097-9915-0DF0589518E1}" srcOrd="0" destOrd="0" presId="urn:microsoft.com/office/officeart/2005/8/layout/vList3"/>
    <dgm:cxn modelId="{518E8519-43F9-4368-AF3F-BD1338B26ABC}" type="presParOf" srcId="{4DE44C53-FA9F-4D1B-AE0C-300377C9C7AB}" destId="{943D158A-989C-4286-B84B-238CBC584382}" srcOrd="1" destOrd="0" presId="urn:microsoft.com/office/officeart/2005/8/layout/vList3"/>
    <dgm:cxn modelId="{B9B5815C-B9DD-49C9-8429-1CEDF8D2AC5A}" type="presParOf" srcId="{4530A862-49E6-46B7-990F-9C526954D90F}" destId="{24A51E3F-4C35-41EC-A068-681DFABCC29C}" srcOrd="3" destOrd="0" presId="urn:microsoft.com/office/officeart/2005/8/layout/vList3"/>
    <dgm:cxn modelId="{7087E5C6-8235-4CCE-B5CB-ECDC551834AF}" type="presParOf" srcId="{4530A862-49E6-46B7-990F-9C526954D90F}" destId="{72ECD5E2-E679-49FC-8C9E-939F1F1B8D3F}" srcOrd="4" destOrd="0" presId="urn:microsoft.com/office/officeart/2005/8/layout/vList3"/>
    <dgm:cxn modelId="{0E73D6F3-ECFB-41A1-8558-27238974D760}" type="presParOf" srcId="{72ECD5E2-E679-49FC-8C9E-939F1F1B8D3F}" destId="{9073ED9E-A3A5-4205-9179-C17B30D916DD}" srcOrd="0" destOrd="0" presId="urn:microsoft.com/office/officeart/2005/8/layout/vList3"/>
    <dgm:cxn modelId="{8D2E8E1D-C939-4BD6-BDA9-9AD5CA112276}" type="presParOf" srcId="{72ECD5E2-E679-49FC-8C9E-939F1F1B8D3F}" destId="{0B5F507C-2D85-46F5-9E54-6CF94892E86E}"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5F3AEA2-00DC-493F-A2E5-0A138A4B6A79}" type="doc">
      <dgm:prSet loTypeId="urn:microsoft.com/office/officeart/2005/8/layout/hList7" loCatId="process" qsTypeId="urn:microsoft.com/office/officeart/2005/8/quickstyle/simple1" qsCatId="simple" csTypeId="urn:microsoft.com/office/officeart/2005/8/colors/accent3_1" csCatId="accent3" phldr="1"/>
      <dgm:spPr/>
      <dgm:t>
        <a:bodyPr/>
        <a:lstStyle/>
        <a:p>
          <a:endParaRPr lang="en-CA"/>
        </a:p>
      </dgm:t>
    </dgm:pt>
    <dgm:pt modelId="{15144663-DA5E-4934-948E-CAAF7503BC8C}">
      <dgm:prSet phldrT="[Text]" custT="1"/>
      <dgm:spPr/>
      <dgm:t>
        <a:bodyPr/>
        <a:lstStyle/>
        <a:p>
          <a:pPr>
            <a:buNone/>
          </a:pPr>
          <a:r>
            <a:rPr lang="en-CA" sz="2200" dirty="0"/>
            <a:t>Focus Groups 1A &amp; 1B – From Images &amp; Narratives to Themes </a:t>
          </a:r>
        </a:p>
        <a:p>
          <a:pPr>
            <a:buNone/>
          </a:pPr>
          <a:r>
            <a:rPr lang="en-CA" sz="2200" dirty="0"/>
            <a:t>(two three-hour sessions)</a:t>
          </a:r>
        </a:p>
      </dgm:t>
    </dgm:pt>
    <dgm:pt modelId="{81AA688F-5CD9-4021-A3F9-73B35117ADE7}" type="parTrans" cxnId="{F813F128-4642-492D-A0C6-4FF6C732ABF1}">
      <dgm:prSet/>
      <dgm:spPr/>
      <dgm:t>
        <a:bodyPr/>
        <a:lstStyle/>
        <a:p>
          <a:endParaRPr lang="en-CA" sz="1800"/>
        </a:p>
      </dgm:t>
    </dgm:pt>
    <dgm:pt modelId="{DADB7645-CA72-4441-A3CC-C7BB9DF1484D}" type="sibTrans" cxnId="{F813F128-4642-492D-A0C6-4FF6C732ABF1}">
      <dgm:prSet/>
      <dgm:spPr/>
      <dgm:t>
        <a:bodyPr/>
        <a:lstStyle/>
        <a:p>
          <a:endParaRPr lang="en-CA" sz="1800"/>
        </a:p>
      </dgm:t>
    </dgm:pt>
    <dgm:pt modelId="{DC519BF0-D640-4A7C-9617-AFDE3208F7F8}">
      <dgm:prSet phldrT="[Text]" custT="1"/>
      <dgm:spPr/>
      <dgm:t>
        <a:bodyPr/>
        <a:lstStyle/>
        <a:p>
          <a:pPr algn="l">
            <a:buNone/>
          </a:pPr>
          <a:r>
            <a:rPr lang="en-CA" sz="2200" dirty="0"/>
            <a:t>Focus Groups 2A &amp; 2B – From Themes to Fumetti</a:t>
          </a:r>
        </a:p>
        <a:p>
          <a:pPr algn="l">
            <a:buNone/>
          </a:pPr>
          <a:r>
            <a:rPr lang="en-CA" sz="2200" dirty="0"/>
            <a:t>(two three-hour sessions)</a:t>
          </a:r>
        </a:p>
      </dgm:t>
    </dgm:pt>
    <dgm:pt modelId="{3BB13CB2-B7CD-4E9B-85B8-99BCDC5EE533}" type="parTrans" cxnId="{74CE7B48-50FF-40F3-A242-FA2FEAD0C6D6}">
      <dgm:prSet/>
      <dgm:spPr/>
      <dgm:t>
        <a:bodyPr/>
        <a:lstStyle/>
        <a:p>
          <a:endParaRPr lang="en-CA" sz="1800"/>
        </a:p>
      </dgm:t>
    </dgm:pt>
    <dgm:pt modelId="{A7A23E55-497C-4B08-B0B1-1C8CA9853963}" type="sibTrans" cxnId="{74CE7B48-50FF-40F3-A242-FA2FEAD0C6D6}">
      <dgm:prSet/>
      <dgm:spPr/>
      <dgm:t>
        <a:bodyPr/>
        <a:lstStyle/>
        <a:p>
          <a:endParaRPr lang="en-CA" sz="1800"/>
        </a:p>
      </dgm:t>
    </dgm:pt>
    <dgm:pt modelId="{0000B596-BAF8-4DD1-9E78-65E1A25A8603}">
      <dgm:prSet phldrT="[Text]" custT="1"/>
      <dgm:spPr/>
      <dgm:t>
        <a:bodyPr/>
        <a:lstStyle/>
        <a:p>
          <a:pPr algn="l">
            <a:buFont typeface="Arial" panose="020B0604020202020204" pitchFamily="34" charset="0"/>
            <a:buChar char="•"/>
          </a:pPr>
          <a:r>
            <a:rPr lang="en-CA" sz="2200" dirty="0"/>
            <a:t>Share fumetti art</a:t>
          </a:r>
        </a:p>
      </dgm:t>
    </dgm:pt>
    <dgm:pt modelId="{CB11013C-4173-4722-B21D-D74BE228C4E5}" type="parTrans" cxnId="{A7FB7137-D6CC-4EBE-9ECB-5D51D22FB82F}">
      <dgm:prSet/>
      <dgm:spPr/>
      <dgm:t>
        <a:bodyPr/>
        <a:lstStyle/>
        <a:p>
          <a:endParaRPr lang="en-CA" sz="1800"/>
        </a:p>
      </dgm:t>
    </dgm:pt>
    <dgm:pt modelId="{638665BA-14EA-41A6-A681-A03DD79E6997}" type="sibTrans" cxnId="{A7FB7137-D6CC-4EBE-9ECB-5D51D22FB82F}">
      <dgm:prSet/>
      <dgm:spPr/>
      <dgm:t>
        <a:bodyPr/>
        <a:lstStyle/>
        <a:p>
          <a:endParaRPr lang="en-CA" sz="1800"/>
        </a:p>
      </dgm:t>
    </dgm:pt>
    <dgm:pt modelId="{6422B9B4-A72A-4A76-856A-EA0099F45FA6}">
      <dgm:prSet phldrT="[Text]" custT="1"/>
      <dgm:spPr/>
      <dgm:t>
        <a:bodyPr/>
        <a:lstStyle/>
        <a:p>
          <a:pPr>
            <a:buFont typeface="Arial" panose="020B0604020202020204" pitchFamily="34" charset="0"/>
            <a:buChar char="•"/>
          </a:pPr>
          <a:r>
            <a:rPr lang="en-CA" sz="2200" i="0" dirty="0"/>
            <a:t>Share photos and narratives</a:t>
          </a:r>
        </a:p>
      </dgm:t>
    </dgm:pt>
    <dgm:pt modelId="{E05FBA92-219F-48E7-8AE6-8031A696BA6F}" type="sibTrans" cxnId="{D3A00EC0-F314-4F2D-AA53-3522D1352D3B}">
      <dgm:prSet/>
      <dgm:spPr/>
      <dgm:t>
        <a:bodyPr/>
        <a:lstStyle/>
        <a:p>
          <a:endParaRPr lang="en-CA" sz="2400"/>
        </a:p>
      </dgm:t>
    </dgm:pt>
    <dgm:pt modelId="{0794576D-985D-4ADF-8E44-A19FD8D5C7D5}" type="parTrans" cxnId="{D3A00EC0-F314-4F2D-AA53-3522D1352D3B}">
      <dgm:prSet/>
      <dgm:spPr/>
      <dgm:t>
        <a:bodyPr/>
        <a:lstStyle/>
        <a:p>
          <a:endParaRPr lang="en-CA" sz="2400"/>
        </a:p>
      </dgm:t>
    </dgm:pt>
    <dgm:pt modelId="{FAFBD4CA-57D2-4DAD-B2A4-84C6BB3EF852}">
      <dgm:prSet phldrT="[Text]" custT="1"/>
      <dgm:spPr/>
      <dgm:t>
        <a:bodyPr/>
        <a:lstStyle/>
        <a:p>
          <a:pPr>
            <a:buFont typeface="Arial" panose="020B0604020202020204" pitchFamily="34" charset="0"/>
            <a:buChar char="•"/>
          </a:pPr>
          <a:r>
            <a:rPr lang="en-CA" sz="2200" i="0" dirty="0"/>
            <a:t>Discuss initial themes</a:t>
          </a:r>
        </a:p>
      </dgm:t>
    </dgm:pt>
    <dgm:pt modelId="{F22D5F16-AAAB-4C1C-BECC-E31A351C8385}" type="parTrans" cxnId="{4EE80653-5220-4769-8CB8-8B130C36B0E1}">
      <dgm:prSet/>
      <dgm:spPr/>
      <dgm:t>
        <a:bodyPr/>
        <a:lstStyle/>
        <a:p>
          <a:endParaRPr lang="en-CA"/>
        </a:p>
      </dgm:t>
    </dgm:pt>
    <dgm:pt modelId="{C62791CD-1BC3-4F03-98A1-289A3CAED8E6}" type="sibTrans" cxnId="{4EE80653-5220-4769-8CB8-8B130C36B0E1}">
      <dgm:prSet/>
      <dgm:spPr/>
      <dgm:t>
        <a:bodyPr/>
        <a:lstStyle/>
        <a:p>
          <a:endParaRPr lang="en-CA"/>
        </a:p>
      </dgm:t>
    </dgm:pt>
    <dgm:pt modelId="{03A6C1FA-CA0B-4D11-A6E6-220FF665DB6D}">
      <dgm:prSet phldrT="[Text]" custT="1"/>
      <dgm:spPr/>
      <dgm:t>
        <a:bodyPr/>
        <a:lstStyle/>
        <a:p>
          <a:pPr>
            <a:buFont typeface="Arial" panose="020B0604020202020204" pitchFamily="34" charset="0"/>
            <a:buChar char="•"/>
          </a:pPr>
          <a:r>
            <a:rPr lang="en-CA" sz="2200" dirty="0"/>
            <a:t>Critically discuss key themes</a:t>
          </a:r>
        </a:p>
      </dgm:t>
    </dgm:pt>
    <dgm:pt modelId="{68FF0B25-0139-4B58-B14D-448D9B255EF9}" type="parTrans" cxnId="{DC43F4D0-DD46-4676-B7CD-FE9B2C6FBB9B}">
      <dgm:prSet/>
      <dgm:spPr/>
      <dgm:t>
        <a:bodyPr/>
        <a:lstStyle/>
        <a:p>
          <a:endParaRPr lang="en-CA"/>
        </a:p>
      </dgm:t>
    </dgm:pt>
    <dgm:pt modelId="{5270EF4F-9692-4D89-8654-772E312A40FD}" type="sibTrans" cxnId="{DC43F4D0-DD46-4676-B7CD-FE9B2C6FBB9B}">
      <dgm:prSet/>
      <dgm:spPr/>
      <dgm:t>
        <a:bodyPr/>
        <a:lstStyle/>
        <a:p>
          <a:endParaRPr lang="en-CA"/>
        </a:p>
      </dgm:t>
    </dgm:pt>
    <dgm:pt modelId="{82F4C5F1-8FB0-4B16-BACB-08F3E11EEACF}">
      <dgm:prSet phldrT="[Text]" custT="1"/>
      <dgm:spPr/>
      <dgm:t>
        <a:bodyPr/>
        <a:lstStyle/>
        <a:p>
          <a:pPr>
            <a:buFont typeface="Arial" panose="020B0604020202020204" pitchFamily="34" charset="0"/>
            <a:buChar char="•"/>
          </a:pPr>
          <a:r>
            <a:rPr lang="en-CA" sz="2200" i="0" dirty="0"/>
            <a:t>Develop fumetti story</a:t>
          </a:r>
          <a:endParaRPr lang="en-CA" sz="2200" dirty="0"/>
        </a:p>
      </dgm:t>
    </dgm:pt>
    <dgm:pt modelId="{29AE76FA-585B-4CEA-B342-D7CC58747306}" type="parTrans" cxnId="{0EAEC46A-A1FA-4871-A588-DF93D458C0E9}">
      <dgm:prSet/>
      <dgm:spPr/>
      <dgm:t>
        <a:bodyPr/>
        <a:lstStyle/>
        <a:p>
          <a:endParaRPr lang="en-CA"/>
        </a:p>
      </dgm:t>
    </dgm:pt>
    <dgm:pt modelId="{67AD02C0-9C77-4347-90C0-A4C588770344}" type="sibTrans" cxnId="{0EAEC46A-A1FA-4871-A588-DF93D458C0E9}">
      <dgm:prSet/>
      <dgm:spPr/>
      <dgm:t>
        <a:bodyPr/>
        <a:lstStyle/>
        <a:p>
          <a:endParaRPr lang="en-CA"/>
        </a:p>
      </dgm:t>
    </dgm:pt>
    <dgm:pt modelId="{631CCD8F-AD43-460D-9D0F-BCB9592832D4}">
      <dgm:prSet phldrT="[Text]" custT="1"/>
      <dgm:spPr/>
      <dgm:t>
        <a:bodyPr/>
        <a:lstStyle/>
        <a:p>
          <a:pPr>
            <a:buFont typeface="Arial" panose="020B0604020202020204" pitchFamily="34" charset="0"/>
            <a:buChar char="•"/>
          </a:pPr>
          <a:r>
            <a:rPr lang="en-CA" sz="2200" i="0" dirty="0"/>
            <a:t>Create fumetti art and storyboard</a:t>
          </a:r>
        </a:p>
      </dgm:t>
    </dgm:pt>
    <dgm:pt modelId="{CD8CBBB7-A2AD-4D59-A07A-F8D863DBE561}" type="parTrans" cxnId="{8D8E3CC2-19DB-4F6B-BB43-36A522936C7C}">
      <dgm:prSet/>
      <dgm:spPr/>
      <dgm:t>
        <a:bodyPr/>
        <a:lstStyle/>
        <a:p>
          <a:endParaRPr lang="en-CA"/>
        </a:p>
      </dgm:t>
    </dgm:pt>
    <dgm:pt modelId="{6F5027AA-9710-403A-9D97-34EE1E7A3168}" type="sibTrans" cxnId="{8D8E3CC2-19DB-4F6B-BB43-36A522936C7C}">
      <dgm:prSet/>
      <dgm:spPr/>
      <dgm:t>
        <a:bodyPr/>
        <a:lstStyle/>
        <a:p>
          <a:endParaRPr lang="en-CA"/>
        </a:p>
      </dgm:t>
    </dgm:pt>
    <dgm:pt modelId="{D9459FA1-F420-4C84-B58A-7CAE317C1F7B}" type="pres">
      <dgm:prSet presAssocID="{75F3AEA2-00DC-493F-A2E5-0A138A4B6A79}" presName="Name0" presStyleCnt="0">
        <dgm:presLayoutVars>
          <dgm:dir/>
          <dgm:resizeHandles val="exact"/>
        </dgm:presLayoutVars>
      </dgm:prSet>
      <dgm:spPr/>
    </dgm:pt>
    <dgm:pt modelId="{6BD7C5C6-D5BF-44FD-A3CD-45965643A6EF}" type="pres">
      <dgm:prSet presAssocID="{75F3AEA2-00DC-493F-A2E5-0A138A4B6A79}" presName="fgShape" presStyleLbl="fgShp" presStyleIdx="0" presStyleCnt="1"/>
      <dgm:spPr/>
    </dgm:pt>
    <dgm:pt modelId="{DDEF11F0-580C-4A0C-BC7E-8145A05ED7A6}" type="pres">
      <dgm:prSet presAssocID="{75F3AEA2-00DC-493F-A2E5-0A138A4B6A79}" presName="linComp" presStyleCnt="0"/>
      <dgm:spPr/>
    </dgm:pt>
    <dgm:pt modelId="{073AA1C6-1F32-429A-A5FC-21ECE0A6807C}" type="pres">
      <dgm:prSet presAssocID="{15144663-DA5E-4934-948E-CAAF7503BC8C}" presName="compNode" presStyleCnt="0"/>
      <dgm:spPr/>
    </dgm:pt>
    <dgm:pt modelId="{15502165-BB3B-4D9F-BFC8-30945F569DD8}" type="pres">
      <dgm:prSet presAssocID="{15144663-DA5E-4934-948E-CAAF7503BC8C}" presName="bkgdShape" presStyleLbl="node1" presStyleIdx="0" presStyleCnt="2"/>
      <dgm:spPr/>
    </dgm:pt>
    <dgm:pt modelId="{EDF2A444-458E-4523-985E-BF13C8B621C5}" type="pres">
      <dgm:prSet presAssocID="{15144663-DA5E-4934-948E-CAAF7503BC8C}" presName="nodeTx" presStyleLbl="node1" presStyleIdx="0" presStyleCnt="2">
        <dgm:presLayoutVars>
          <dgm:bulletEnabled val="1"/>
        </dgm:presLayoutVars>
      </dgm:prSet>
      <dgm:spPr/>
    </dgm:pt>
    <dgm:pt modelId="{1D95590E-C597-46A1-9494-0060D75E7B1C}" type="pres">
      <dgm:prSet presAssocID="{15144663-DA5E-4934-948E-CAAF7503BC8C}" presName="invisiNode" presStyleLbl="node1" presStyleIdx="0" presStyleCnt="2"/>
      <dgm:spPr/>
    </dgm:pt>
    <dgm:pt modelId="{24A6BD10-5ECF-4B71-8663-BE6A98A959DA}" type="pres">
      <dgm:prSet presAssocID="{15144663-DA5E-4934-948E-CAAF7503BC8C}"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7C2813BE-71C7-4E73-9B10-EFCDEA71BE19}" type="pres">
      <dgm:prSet presAssocID="{DADB7645-CA72-4441-A3CC-C7BB9DF1484D}" presName="sibTrans" presStyleLbl="sibTrans2D1" presStyleIdx="0" presStyleCnt="0"/>
      <dgm:spPr/>
    </dgm:pt>
    <dgm:pt modelId="{7F690519-FED3-4D59-853B-1E257CC070B9}" type="pres">
      <dgm:prSet presAssocID="{DC519BF0-D640-4A7C-9617-AFDE3208F7F8}" presName="compNode" presStyleCnt="0"/>
      <dgm:spPr/>
    </dgm:pt>
    <dgm:pt modelId="{7C58F7BF-AB60-44C6-875D-24DF4EB9BDDA}" type="pres">
      <dgm:prSet presAssocID="{DC519BF0-D640-4A7C-9617-AFDE3208F7F8}" presName="bkgdShape" presStyleLbl="node1" presStyleIdx="1" presStyleCnt="2"/>
      <dgm:spPr/>
    </dgm:pt>
    <dgm:pt modelId="{345F5BA3-4E31-4D73-BDFA-5D0532093A35}" type="pres">
      <dgm:prSet presAssocID="{DC519BF0-D640-4A7C-9617-AFDE3208F7F8}" presName="nodeTx" presStyleLbl="node1" presStyleIdx="1" presStyleCnt="2">
        <dgm:presLayoutVars>
          <dgm:bulletEnabled val="1"/>
        </dgm:presLayoutVars>
      </dgm:prSet>
      <dgm:spPr/>
    </dgm:pt>
    <dgm:pt modelId="{DE7204EB-3753-49DA-AA4A-DE3BEFD7985C}" type="pres">
      <dgm:prSet presAssocID="{DC519BF0-D640-4A7C-9617-AFDE3208F7F8}" presName="invisiNode" presStyleLbl="node1" presStyleIdx="1" presStyleCnt="2"/>
      <dgm:spPr/>
    </dgm:pt>
    <dgm:pt modelId="{2AF6FAFB-564F-42FD-8B5B-BE7FE3EE5600}" type="pres">
      <dgm:prSet presAssocID="{DC519BF0-D640-4A7C-9617-AFDE3208F7F8}"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dgm:spPr>
    </dgm:pt>
  </dgm:ptLst>
  <dgm:cxnLst>
    <dgm:cxn modelId="{8D79740C-0066-43DD-B637-CD1223CB6695}" type="presOf" srcId="{DADB7645-CA72-4441-A3CC-C7BB9DF1484D}" destId="{7C2813BE-71C7-4E73-9B10-EFCDEA71BE19}" srcOrd="0" destOrd="0" presId="urn:microsoft.com/office/officeart/2005/8/layout/hList7"/>
    <dgm:cxn modelId="{66AE4311-8A59-4E3D-B17F-927307482C31}" type="presOf" srcId="{DC519BF0-D640-4A7C-9617-AFDE3208F7F8}" destId="{7C58F7BF-AB60-44C6-875D-24DF4EB9BDDA}" srcOrd="0" destOrd="0" presId="urn:microsoft.com/office/officeart/2005/8/layout/hList7"/>
    <dgm:cxn modelId="{6A720E15-57F7-4F09-BABE-2D5A0E2C6106}" type="presOf" srcId="{82F4C5F1-8FB0-4B16-BACB-08F3E11EEACF}" destId="{345F5BA3-4E31-4D73-BDFA-5D0532093A35}" srcOrd="1" destOrd="3" presId="urn:microsoft.com/office/officeart/2005/8/layout/hList7"/>
    <dgm:cxn modelId="{2A8F3A1A-1CF2-4220-8133-0F8F29A6AFCB}" type="presOf" srcId="{631CCD8F-AD43-460D-9D0F-BCB9592832D4}" destId="{EDF2A444-458E-4523-985E-BF13C8B621C5}" srcOrd="1" destOrd="3" presId="urn:microsoft.com/office/officeart/2005/8/layout/hList7"/>
    <dgm:cxn modelId="{D569721C-62F6-41D1-8962-EB3AC6A87C8E}" type="presOf" srcId="{03A6C1FA-CA0B-4D11-A6E6-220FF665DB6D}" destId="{345F5BA3-4E31-4D73-BDFA-5D0532093A35}" srcOrd="1" destOrd="2" presId="urn:microsoft.com/office/officeart/2005/8/layout/hList7"/>
    <dgm:cxn modelId="{12CE371D-03BE-4CED-B70B-6BC41C2B7840}" type="presOf" srcId="{15144663-DA5E-4934-948E-CAAF7503BC8C}" destId="{EDF2A444-458E-4523-985E-BF13C8B621C5}" srcOrd="1" destOrd="0" presId="urn:microsoft.com/office/officeart/2005/8/layout/hList7"/>
    <dgm:cxn modelId="{D7E2ED21-743C-4CD4-AD5F-8512090B598A}" type="presOf" srcId="{0000B596-BAF8-4DD1-9E78-65E1A25A8603}" destId="{7C58F7BF-AB60-44C6-875D-24DF4EB9BDDA}" srcOrd="0" destOrd="1" presId="urn:microsoft.com/office/officeart/2005/8/layout/hList7"/>
    <dgm:cxn modelId="{8936E725-093A-4B88-9DCB-2C16619FF40F}" type="presOf" srcId="{03A6C1FA-CA0B-4D11-A6E6-220FF665DB6D}" destId="{7C58F7BF-AB60-44C6-875D-24DF4EB9BDDA}" srcOrd="0" destOrd="2" presId="urn:microsoft.com/office/officeart/2005/8/layout/hList7"/>
    <dgm:cxn modelId="{F813F128-4642-492D-A0C6-4FF6C732ABF1}" srcId="{75F3AEA2-00DC-493F-A2E5-0A138A4B6A79}" destId="{15144663-DA5E-4934-948E-CAAF7503BC8C}" srcOrd="0" destOrd="0" parTransId="{81AA688F-5CD9-4021-A3F9-73B35117ADE7}" sibTransId="{DADB7645-CA72-4441-A3CC-C7BB9DF1484D}"/>
    <dgm:cxn modelId="{A7FB7137-D6CC-4EBE-9ECB-5D51D22FB82F}" srcId="{DC519BF0-D640-4A7C-9617-AFDE3208F7F8}" destId="{0000B596-BAF8-4DD1-9E78-65E1A25A8603}" srcOrd="0" destOrd="0" parTransId="{CB11013C-4173-4722-B21D-D74BE228C4E5}" sibTransId="{638665BA-14EA-41A6-A681-A03DD79E6997}"/>
    <dgm:cxn modelId="{DBA29B39-2B92-405F-BBC1-E2452BD4A483}" type="presOf" srcId="{6422B9B4-A72A-4A76-856A-EA0099F45FA6}" destId="{EDF2A444-458E-4523-985E-BF13C8B621C5}" srcOrd="1" destOrd="1" presId="urn:microsoft.com/office/officeart/2005/8/layout/hList7"/>
    <dgm:cxn modelId="{9595395B-4E01-486F-B90D-7BE9E5065E28}" type="presOf" srcId="{0000B596-BAF8-4DD1-9E78-65E1A25A8603}" destId="{345F5BA3-4E31-4D73-BDFA-5D0532093A35}" srcOrd="1" destOrd="1" presId="urn:microsoft.com/office/officeart/2005/8/layout/hList7"/>
    <dgm:cxn modelId="{74CE7B48-50FF-40F3-A242-FA2FEAD0C6D6}" srcId="{75F3AEA2-00DC-493F-A2E5-0A138A4B6A79}" destId="{DC519BF0-D640-4A7C-9617-AFDE3208F7F8}" srcOrd="1" destOrd="0" parTransId="{3BB13CB2-B7CD-4E9B-85B8-99BCDC5EE533}" sibTransId="{A7A23E55-497C-4B08-B0B1-1C8CA9853963}"/>
    <dgm:cxn modelId="{0EAEC46A-A1FA-4871-A588-DF93D458C0E9}" srcId="{DC519BF0-D640-4A7C-9617-AFDE3208F7F8}" destId="{82F4C5F1-8FB0-4B16-BACB-08F3E11EEACF}" srcOrd="2" destOrd="0" parTransId="{29AE76FA-585B-4CEA-B342-D7CC58747306}" sibTransId="{67AD02C0-9C77-4347-90C0-A4C588770344}"/>
    <dgm:cxn modelId="{4EE80653-5220-4769-8CB8-8B130C36B0E1}" srcId="{15144663-DA5E-4934-948E-CAAF7503BC8C}" destId="{FAFBD4CA-57D2-4DAD-B2A4-84C6BB3EF852}" srcOrd="1" destOrd="0" parTransId="{F22D5F16-AAAB-4C1C-BECC-E31A351C8385}" sibTransId="{C62791CD-1BC3-4F03-98A1-289A3CAED8E6}"/>
    <dgm:cxn modelId="{64B14459-1337-4597-9863-385A06885018}" type="presOf" srcId="{6422B9B4-A72A-4A76-856A-EA0099F45FA6}" destId="{15502165-BB3B-4D9F-BFC8-30945F569DD8}" srcOrd="0" destOrd="1" presId="urn:microsoft.com/office/officeart/2005/8/layout/hList7"/>
    <dgm:cxn modelId="{D3A00EC0-F314-4F2D-AA53-3522D1352D3B}" srcId="{15144663-DA5E-4934-948E-CAAF7503BC8C}" destId="{6422B9B4-A72A-4A76-856A-EA0099F45FA6}" srcOrd="0" destOrd="0" parTransId="{0794576D-985D-4ADF-8E44-A19FD8D5C7D5}" sibTransId="{E05FBA92-219F-48E7-8AE6-8031A696BA6F}"/>
    <dgm:cxn modelId="{8D8E3CC2-19DB-4F6B-BB43-36A522936C7C}" srcId="{15144663-DA5E-4934-948E-CAAF7503BC8C}" destId="{631CCD8F-AD43-460D-9D0F-BCB9592832D4}" srcOrd="2" destOrd="0" parTransId="{CD8CBBB7-A2AD-4D59-A07A-F8D863DBE561}" sibTransId="{6F5027AA-9710-403A-9D97-34EE1E7A3168}"/>
    <dgm:cxn modelId="{2DE448C6-BBF1-44BD-A6BB-9AB7434CDCA1}" type="presOf" srcId="{75F3AEA2-00DC-493F-A2E5-0A138A4B6A79}" destId="{D9459FA1-F420-4C84-B58A-7CAE317C1F7B}" srcOrd="0" destOrd="0" presId="urn:microsoft.com/office/officeart/2005/8/layout/hList7"/>
    <dgm:cxn modelId="{9B0164CF-D6D8-4B3E-AF6E-556911B106F0}" type="presOf" srcId="{DC519BF0-D640-4A7C-9617-AFDE3208F7F8}" destId="{345F5BA3-4E31-4D73-BDFA-5D0532093A35}" srcOrd="1" destOrd="0" presId="urn:microsoft.com/office/officeart/2005/8/layout/hList7"/>
    <dgm:cxn modelId="{DC43F4D0-DD46-4676-B7CD-FE9B2C6FBB9B}" srcId="{DC519BF0-D640-4A7C-9617-AFDE3208F7F8}" destId="{03A6C1FA-CA0B-4D11-A6E6-220FF665DB6D}" srcOrd="1" destOrd="0" parTransId="{68FF0B25-0139-4B58-B14D-448D9B255EF9}" sibTransId="{5270EF4F-9692-4D89-8654-772E312A40FD}"/>
    <dgm:cxn modelId="{753469D3-C1C9-4C04-84D9-2B48D477FE6A}" type="presOf" srcId="{FAFBD4CA-57D2-4DAD-B2A4-84C6BB3EF852}" destId="{EDF2A444-458E-4523-985E-BF13C8B621C5}" srcOrd="1" destOrd="2" presId="urn:microsoft.com/office/officeart/2005/8/layout/hList7"/>
    <dgm:cxn modelId="{C796F8EF-E2C4-4420-8823-F68F8999A9E1}" type="presOf" srcId="{15144663-DA5E-4934-948E-CAAF7503BC8C}" destId="{15502165-BB3B-4D9F-BFC8-30945F569DD8}" srcOrd="0" destOrd="0" presId="urn:microsoft.com/office/officeart/2005/8/layout/hList7"/>
    <dgm:cxn modelId="{D0E20FF2-57DB-4389-AD40-C909488C422E}" type="presOf" srcId="{631CCD8F-AD43-460D-9D0F-BCB9592832D4}" destId="{15502165-BB3B-4D9F-BFC8-30945F569DD8}" srcOrd="0" destOrd="3" presId="urn:microsoft.com/office/officeart/2005/8/layout/hList7"/>
    <dgm:cxn modelId="{100FF9F4-B663-4F01-8A0F-164FE504FA04}" type="presOf" srcId="{82F4C5F1-8FB0-4B16-BACB-08F3E11EEACF}" destId="{7C58F7BF-AB60-44C6-875D-24DF4EB9BDDA}" srcOrd="0" destOrd="3" presId="urn:microsoft.com/office/officeart/2005/8/layout/hList7"/>
    <dgm:cxn modelId="{E89A30F7-0838-4F64-B846-56F7F061737E}" type="presOf" srcId="{FAFBD4CA-57D2-4DAD-B2A4-84C6BB3EF852}" destId="{15502165-BB3B-4D9F-BFC8-30945F569DD8}" srcOrd="0" destOrd="2" presId="urn:microsoft.com/office/officeart/2005/8/layout/hList7"/>
    <dgm:cxn modelId="{AF544990-5F4D-446C-A239-C9A8297F2C91}" type="presParOf" srcId="{D9459FA1-F420-4C84-B58A-7CAE317C1F7B}" destId="{6BD7C5C6-D5BF-44FD-A3CD-45965643A6EF}" srcOrd="0" destOrd="0" presId="urn:microsoft.com/office/officeart/2005/8/layout/hList7"/>
    <dgm:cxn modelId="{1DCF7C1C-3524-4338-A556-5A375BA9E7C7}" type="presParOf" srcId="{D9459FA1-F420-4C84-B58A-7CAE317C1F7B}" destId="{DDEF11F0-580C-4A0C-BC7E-8145A05ED7A6}" srcOrd="1" destOrd="0" presId="urn:microsoft.com/office/officeart/2005/8/layout/hList7"/>
    <dgm:cxn modelId="{1F9798A3-BC1D-4BBD-887B-99592D0FB1D5}" type="presParOf" srcId="{DDEF11F0-580C-4A0C-BC7E-8145A05ED7A6}" destId="{073AA1C6-1F32-429A-A5FC-21ECE0A6807C}" srcOrd="0" destOrd="0" presId="urn:microsoft.com/office/officeart/2005/8/layout/hList7"/>
    <dgm:cxn modelId="{82EDFE22-F9DE-493E-848B-2061DA83C296}" type="presParOf" srcId="{073AA1C6-1F32-429A-A5FC-21ECE0A6807C}" destId="{15502165-BB3B-4D9F-BFC8-30945F569DD8}" srcOrd="0" destOrd="0" presId="urn:microsoft.com/office/officeart/2005/8/layout/hList7"/>
    <dgm:cxn modelId="{6770C305-1AE5-4F5D-ADB4-7ECD4BCBA90C}" type="presParOf" srcId="{073AA1C6-1F32-429A-A5FC-21ECE0A6807C}" destId="{EDF2A444-458E-4523-985E-BF13C8B621C5}" srcOrd="1" destOrd="0" presId="urn:microsoft.com/office/officeart/2005/8/layout/hList7"/>
    <dgm:cxn modelId="{74D4A66C-A81D-438C-A605-A09B97ED8D69}" type="presParOf" srcId="{073AA1C6-1F32-429A-A5FC-21ECE0A6807C}" destId="{1D95590E-C597-46A1-9494-0060D75E7B1C}" srcOrd="2" destOrd="0" presId="urn:microsoft.com/office/officeart/2005/8/layout/hList7"/>
    <dgm:cxn modelId="{F37E6747-5E49-4018-A499-B3D91334C83B}" type="presParOf" srcId="{073AA1C6-1F32-429A-A5FC-21ECE0A6807C}" destId="{24A6BD10-5ECF-4B71-8663-BE6A98A959DA}" srcOrd="3" destOrd="0" presId="urn:microsoft.com/office/officeart/2005/8/layout/hList7"/>
    <dgm:cxn modelId="{14718A14-1849-4BDB-BAEA-06CF44113FC6}" type="presParOf" srcId="{DDEF11F0-580C-4A0C-BC7E-8145A05ED7A6}" destId="{7C2813BE-71C7-4E73-9B10-EFCDEA71BE19}" srcOrd="1" destOrd="0" presId="urn:microsoft.com/office/officeart/2005/8/layout/hList7"/>
    <dgm:cxn modelId="{83CA423B-D2C2-48CC-AA1B-B92F182FB4AB}" type="presParOf" srcId="{DDEF11F0-580C-4A0C-BC7E-8145A05ED7A6}" destId="{7F690519-FED3-4D59-853B-1E257CC070B9}" srcOrd="2" destOrd="0" presId="urn:microsoft.com/office/officeart/2005/8/layout/hList7"/>
    <dgm:cxn modelId="{72CE26C4-B2E5-46B0-AFAB-79AEF0FD2146}" type="presParOf" srcId="{7F690519-FED3-4D59-853B-1E257CC070B9}" destId="{7C58F7BF-AB60-44C6-875D-24DF4EB9BDDA}" srcOrd="0" destOrd="0" presId="urn:microsoft.com/office/officeart/2005/8/layout/hList7"/>
    <dgm:cxn modelId="{527C87A5-12B6-4F87-AE32-F42A8A40D9CA}" type="presParOf" srcId="{7F690519-FED3-4D59-853B-1E257CC070B9}" destId="{345F5BA3-4E31-4D73-BDFA-5D0532093A35}" srcOrd="1" destOrd="0" presId="urn:microsoft.com/office/officeart/2005/8/layout/hList7"/>
    <dgm:cxn modelId="{D2E873B9-C03C-4D14-BFFA-858F280DAB0F}" type="presParOf" srcId="{7F690519-FED3-4D59-853B-1E257CC070B9}" destId="{DE7204EB-3753-49DA-AA4A-DE3BEFD7985C}" srcOrd="2" destOrd="0" presId="urn:microsoft.com/office/officeart/2005/8/layout/hList7"/>
    <dgm:cxn modelId="{E92AC269-E3BD-4EB0-AD06-9D09C23C27CC}" type="presParOf" srcId="{7F690519-FED3-4D59-853B-1E257CC070B9}" destId="{2AF6FAFB-564F-42FD-8B5B-BE7FE3EE560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DC7D56D-9CE7-429C-8432-1CAF0FEE69E9}" type="doc">
      <dgm:prSet loTypeId="urn:microsoft.com/office/officeart/2005/8/layout/hChevron3" loCatId="process" qsTypeId="urn:microsoft.com/office/officeart/2005/8/quickstyle/simple1" qsCatId="simple" csTypeId="urn:microsoft.com/office/officeart/2005/8/colors/accent3_1" csCatId="accent3" phldr="1"/>
      <dgm:spPr/>
    </dgm:pt>
    <dgm:pt modelId="{3F027574-D90B-410E-8DAD-BBA2709221D8}">
      <dgm:prSet phldrT="[Text]"/>
      <dgm:spPr/>
      <dgm:t>
        <a:bodyPr/>
        <a:lstStyle/>
        <a:p>
          <a:r>
            <a:rPr lang="en-CA" dirty="0"/>
            <a:t>Focus Group Sessions</a:t>
          </a:r>
        </a:p>
      </dgm:t>
    </dgm:pt>
    <dgm:pt modelId="{001D7658-37AC-4B07-ACB0-F8FCDA3D1891}" type="parTrans" cxnId="{F60D1BDE-2CA4-4EE4-8131-139371115A78}">
      <dgm:prSet/>
      <dgm:spPr/>
      <dgm:t>
        <a:bodyPr/>
        <a:lstStyle/>
        <a:p>
          <a:endParaRPr lang="en-CA"/>
        </a:p>
      </dgm:t>
    </dgm:pt>
    <dgm:pt modelId="{CC54CD74-D1E9-4060-8D68-5792594C9881}" type="sibTrans" cxnId="{F60D1BDE-2CA4-4EE4-8131-139371115A78}">
      <dgm:prSet/>
      <dgm:spPr/>
      <dgm:t>
        <a:bodyPr/>
        <a:lstStyle/>
        <a:p>
          <a:endParaRPr lang="en-CA"/>
        </a:p>
      </dgm:t>
    </dgm:pt>
    <dgm:pt modelId="{571610AE-2934-4C0E-8430-933E343C943A}" type="pres">
      <dgm:prSet presAssocID="{3DC7D56D-9CE7-429C-8432-1CAF0FEE69E9}" presName="Name0" presStyleCnt="0">
        <dgm:presLayoutVars>
          <dgm:dir/>
          <dgm:resizeHandles val="exact"/>
        </dgm:presLayoutVars>
      </dgm:prSet>
      <dgm:spPr/>
    </dgm:pt>
    <dgm:pt modelId="{B0057B30-5D0E-4495-8CF4-F8A6C430498E}" type="pres">
      <dgm:prSet presAssocID="{3F027574-D90B-410E-8DAD-BBA2709221D8}" presName="parTxOnly" presStyleLbl="node1" presStyleIdx="0" presStyleCnt="1">
        <dgm:presLayoutVars>
          <dgm:bulletEnabled val="1"/>
        </dgm:presLayoutVars>
      </dgm:prSet>
      <dgm:spPr/>
    </dgm:pt>
  </dgm:ptLst>
  <dgm:cxnLst>
    <dgm:cxn modelId="{806EBE04-93F6-4313-AFDC-A26C718087E1}" type="presOf" srcId="{3DC7D56D-9CE7-429C-8432-1CAF0FEE69E9}" destId="{571610AE-2934-4C0E-8430-933E343C943A}" srcOrd="0" destOrd="0" presId="urn:microsoft.com/office/officeart/2005/8/layout/hChevron3"/>
    <dgm:cxn modelId="{17870B6A-19F3-48C9-8A07-16C5BB44A7E3}" type="presOf" srcId="{3F027574-D90B-410E-8DAD-BBA2709221D8}" destId="{B0057B30-5D0E-4495-8CF4-F8A6C430498E}" srcOrd="0" destOrd="0" presId="urn:microsoft.com/office/officeart/2005/8/layout/hChevron3"/>
    <dgm:cxn modelId="{F60D1BDE-2CA4-4EE4-8131-139371115A78}" srcId="{3DC7D56D-9CE7-429C-8432-1CAF0FEE69E9}" destId="{3F027574-D90B-410E-8DAD-BBA2709221D8}" srcOrd="0" destOrd="0" parTransId="{001D7658-37AC-4B07-ACB0-F8FCDA3D1891}" sibTransId="{CC54CD74-D1E9-4060-8D68-5792594C9881}"/>
    <dgm:cxn modelId="{9FEB0D11-60A0-4890-9814-2F131B2A6E09}" type="presParOf" srcId="{571610AE-2934-4C0E-8430-933E343C943A}" destId="{B0057B30-5D0E-4495-8CF4-F8A6C430498E}" srcOrd="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2C6B10-727B-46CE-80B0-21C2E8B9EB3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CA"/>
        </a:p>
      </dgm:t>
    </dgm:pt>
    <dgm:pt modelId="{5F825F62-2B58-4574-98B8-B3B2757548E1}">
      <dgm:prSet phldrT="[Text]"/>
      <dgm:spPr/>
      <dgm:t>
        <a:bodyPr/>
        <a:lstStyle/>
        <a:p>
          <a:r>
            <a:rPr lang="en-CA" dirty="0"/>
            <a:t>Current Mixed Media</a:t>
          </a:r>
        </a:p>
      </dgm:t>
    </dgm:pt>
    <dgm:pt modelId="{6BEB7F83-3961-463C-8DFA-D506BD8F26F9}" type="parTrans" cxnId="{3B352B0D-404A-4079-946A-0096D6C63767}">
      <dgm:prSet/>
      <dgm:spPr/>
      <dgm:t>
        <a:bodyPr/>
        <a:lstStyle/>
        <a:p>
          <a:endParaRPr lang="en-CA"/>
        </a:p>
      </dgm:t>
    </dgm:pt>
    <dgm:pt modelId="{FA80852D-198C-4349-9CB9-7A379D7E29E2}" type="sibTrans" cxnId="{3B352B0D-404A-4079-946A-0096D6C63767}">
      <dgm:prSet/>
      <dgm:spPr/>
      <dgm:t>
        <a:bodyPr/>
        <a:lstStyle/>
        <a:p>
          <a:endParaRPr lang="en-CA"/>
        </a:p>
      </dgm:t>
    </dgm:pt>
    <dgm:pt modelId="{BC596A88-2AE6-48ED-AD8E-FCEC484E9D19}">
      <dgm:prSet phldrT="[Text]"/>
      <dgm:spPr/>
      <dgm:t>
        <a:bodyPr/>
        <a:lstStyle/>
        <a:p>
          <a:r>
            <a:rPr lang="en-CA" dirty="0"/>
            <a:t>Theoretical Frameworks</a:t>
          </a:r>
        </a:p>
      </dgm:t>
    </dgm:pt>
    <dgm:pt modelId="{B13DE14E-2642-4D4D-872F-5EFB3E4844CB}" type="parTrans" cxnId="{4DFA6344-CF18-411E-A8D8-81C2E920253C}">
      <dgm:prSet/>
      <dgm:spPr/>
      <dgm:t>
        <a:bodyPr/>
        <a:lstStyle/>
        <a:p>
          <a:endParaRPr lang="en-CA"/>
        </a:p>
      </dgm:t>
    </dgm:pt>
    <dgm:pt modelId="{581C92E5-FC6D-4D1E-8788-6F64202A6411}" type="sibTrans" cxnId="{4DFA6344-CF18-411E-A8D8-81C2E920253C}">
      <dgm:prSet/>
      <dgm:spPr/>
      <dgm:t>
        <a:bodyPr/>
        <a:lstStyle/>
        <a:p>
          <a:endParaRPr lang="en-CA"/>
        </a:p>
      </dgm:t>
    </dgm:pt>
    <dgm:pt modelId="{CB72FBED-DB82-4ECB-A8DE-60DC0B22A7A6}">
      <dgm:prSet phldrT="[Text]"/>
      <dgm:spPr/>
      <dgm:t>
        <a:bodyPr/>
        <a:lstStyle/>
        <a:p>
          <a:r>
            <a:rPr lang="en-CA" dirty="0"/>
            <a:t>Community-based Projects</a:t>
          </a:r>
        </a:p>
      </dgm:t>
    </dgm:pt>
    <dgm:pt modelId="{B0C5C5E9-7C05-4B84-A269-17308C2703B3}" type="parTrans" cxnId="{DBD94DF1-ED2D-460C-966C-D9C58B0A252B}">
      <dgm:prSet/>
      <dgm:spPr/>
      <dgm:t>
        <a:bodyPr/>
        <a:lstStyle/>
        <a:p>
          <a:endParaRPr lang="en-CA"/>
        </a:p>
      </dgm:t>
    </dgm:pt>
    <dgm:pt modelId="{C57817FD-A910-4F8D-B580-E91DF9184AAF}" type="sibTrans" cxnId="{DBD94DF1-ED2D-460C-966C-D9C58B0A252B}">
      <dgm:prSet/>
      <dgm:spPr/>
      <dgm:t>
        <a:bodyPr/>
        <a:lstStyle/>
        <a:p>
          <a:endParaRPr lang="en-CA"/>
        </a:p>
      </dgm:t>
    </dgm:pt>
    <dgm:pt modelId="{694D6DE5-0317-426B-B9DF-CC2E5D112564}">
      <dgm:prSet phldrT="[Text]"/>
      <dgm:spPr/>
      <dgm:t>
        <a:bodyPr/>
        <a:lstStyle/>
        <a:p>
          <a:r>
            <a:rPr lang="en-CA" dirty="0"/>
            <a:t>Contextual Research Data</a:t>
          </a:r>
        </a:p>
      </dgm:t>
    </dgm:pt>
    <dgm:pt modelId="{C597012F-FA46-42AD-8EA4-283FEAC3478E}" type="parTrans" cxnId="{5942D43F-D995-4043-816A-886D7AE67608}">
      <dgm:prSet/>
      <dgm:spPr/>
      <dgm:t>
        <a:bodyPr/>
        <a:lstStyle/>
        <a:p>
          <a:endParaRPr lang="en-CA"/>
        </a:p>
      </dgm:t>
    </dgm:pt>
    <dgm:pt modelId="{2F29F749-05E8-4718-BEC9-D3629856C15E}" type="sibTrans" cxnId="{5942D43F-D995-4043-816A-886D7AE67608}">
      <dgm:prSet/>
      <dgm:spPr/>
      <dgm:t>
        <a:bodyPr/>
        <a:lstStyle/>
        <a:p>
          <a:endParaRPr lang="en-CA"/>
        </a:p>
      </dgm:t>
    </dgm:pt>
    <dgm:pt modelId="{4DF883D5-CB8E-419A-9FF4-0879DCC20EE2}">
      <dgm:prSet phldrT="[Text]"/>
      <dgm:spPr/>
      <dgm:t>
        <a:bodyPr/>
        <a:lstStyle/>
        <a:p>
          <a:r>
            <a:rPr lang="en-CA" dirty="0"/>
            <a:t>Seminal Influential Texts</a:t>
          </a:r>
        </a:p>
      </dgm:t>
    </dgm:pt>
    <dgm:pt modelId="{9CA190F7-64EE-4457-8046-8B1D9A78F299}" type="parTrans" cxnId="{FDFD0B86-BC5E-4FFE-B6EC-30D9DE6A44EE}">
      <dgm:prSet/>
      <dgm:spPr/>
      <dgm:t>
        <a:bodyPr/>
        <a:lstStyle/>
        <a:p>
          <a:endParaRPr lang="en-CA"/>
        </a:p>
      </dgm:t>
    </dgm:pt>
    <dgm:pt modelId="{4C35D81F-1584-4349-AA58-3A550CD9CB0C}" type="sibTrans" cxnId="{FDFD0B86-BC5E-4FFE-B6EC-30D9DE6A44EE}">
      <dgm:prSet/>
      <dgm:spPr/>
      <dgm:t>
        <a:bodyPr/>
        <a:lstStyle/>
        <a:p>
          <a:endParaRPr lang="en-CA"/>
        </a:p>
      </dgm:t>
    </dgm:pt>
    <dgm:pt modelId="{9A7D3EA6-E64A-4672-BD70-B8DF4FC52660}">
      <dgm:prSet phldrT="[Text]"/>
      <dgm:spPr/>
      <dgm:t>
        <a:bodyPr/>
        <a:lstStyle/>
        <a:p>
          <a:r>
            <a:rPr lang="en-CA" dirty="0"/>
            <a:t>Subject Matter Experts</a:t>
          </a:r>
        </a:p>
      </dgm:t>
    </dgm:pt>
    <dgm:pt modelId="{F7487F29-D9FE-4D75-9399-BFF6BB4F6096}" type="parTrans" cxnId="{E4A1EBC7-1E41-4BC4-B9B6-63D7EA8EFC0F}">
      <dgm:prSet/>
      <dgm:spPr/>
      <dgm:t>
        <a:bodyPr/>
        <a:lstStyle/>
        <a:p>
          <a:endParaRPr lang="en-CA"/>
        </a:p>
      </dgm:t>
    </dgm:pt>
    <dgm:pt modelId="{C707FA26-072F-40D0-A1B9-A1E8B61C21B6}" type="sibTrans" cxnId="{E4A1EBC7-1E41-4BC4-B9B6-63D7EA8EFC0F}">
      <dgm:prSet/>
      <dgm:spPr/>
      <dgm:t>
        <a:bodyPr/>
        <a:lstStyle/>
        <a:p>
          <a:endParaRPr lang="en-CA"/>
        </a:p>
      </dgm:t>
    </dgm:pt>
    <dgm:pt modelId="{6C2555C0-9BA4-49E3-BFC8-F6818D30DB4D}" type="pres">
      <dgm:prSet presAssocID="{052C6B10-727B-46CE-80B0-21C2E8B9EB3B}" presName="Name0" presStyleCnt="0">
        <dgm:presLayoutVars>
          <dgm:dir/>
          <dgm:resizeHandles val="exact"/>
        </dgm:presLayoutVars>
      </dgm:prSet>
      <dgm:spPr/>
    </dgm:pt>
    <dgm:pt modelId="{6200A74C-1F5A-45EA-B8DA-2DE56F4D95C5}" type="pres">
      <dgm:prSet presAssocID="{5F825F62-2B58-4574-98B8-B3B2757548E1}" presName="compNode" presStyleCnt="0"/>
      <dgm:spPr/>
    </dgm:pt>
    <dgm:pt modelId="{DEFE3CB1-972B-4257-A785-8318AA973869}" type="pres">
      <dgm:prSet presAssocID="{5F825F62-2B58-4574-98B8-B3B2757548E1}" presName="pictRect" presStyleLbl="node1" presStyleIdx="0" presStyleCnt="6"/>
      <dgm:spPr>
        <a:blipFill>
          <a:blip xmlns:r="http://schemas.openxmlformats.org/officeDocument/2006/relationships" r:embed="rId1"/>
          <a:srcRect/>
          <a:stretch>
            <a:fillRect t="-1000" b="-1000"/>
          </a:stretch>
        </a:blipFill>
      </dgm:spPr>
    </dgm:pt>
    <dgm:pt modelId="{7AE7EBB8-D16D-4D1E-80E9-183E9468BFAF}" type="pres">
      <dgm:prSet presAssocID="{5F825F62-2B58-4574-98B8-B3B2757548E1}" presName="textRect" presStyleLbl="revTx" presStyleIdx="0" presStyleCnt="6">
        <dgm:presLayoutVars>
          <dgm:bulletEnabled val="1"/>
        </dgm:presLayoutVars>
      </dgm:prSet>
      <dgm:spPr/>
    </dgm:pt>
    <dgm:pt modelId="{071B6A03-7A5B-46AB-80B3-27D131E3A4D2}" type="pres">
      <dgm:prSet presAssocID="{FA80852D-198C-4349-9CB9-7A379D7E29E2}" presName="sibTrans" presStyleLbl="sibTrans2D1" presStyleIdx="0" presStyleCnt="0"/>
      <dgm:spPr/>
    </dgm:pt>
    <dgm:pt modelId="{BBC4D3CB-748A-41E7-B362-D2F5809E00AC}" type="pres">
      <dgm:prSet presAssocID="{BC596A88-2AE6-48ED-AD8E-FCEC484E9D19}" presName="compNode" presStyleCnt="0"/>
      <dgm:spPr/>
    </dgm:pt>
    <dgm:pt modelId="{576DC5AE-724B-4225-A7E1-04A4E766BAD3}" type="pres">
      <dgm:prSet presAssocID="{BC596A88-2AE6-48ED-AD8E-FCEC484E9D19}" presName="pictRect" presStyleLbl="node1" presStyleIdx="1" presStyleCnt="6"/>
      <dgm:spPr>
        <a:blipFill dpi="0" rotWithShape="1">
          <a:blip xmlns:r="http://schemas.openxmlformats.org/officeDocument/2006/relationships" r:embed="rId2"/>
          <a:srcRect/>
          <a:stretch>
            <a:fillRect b="-151000"/>
          </a:stretch>
        </a:blipFill>
      </dgm:spPr>
    </dgm:pt>
    <dgm:pt modelId="{84E369E8-F337-4132-9B62-16A8EFEB0ED6}" type="pres">
      <dgm:prSet presAssocID="{BC596A88-2AE6-48ED-AD8E-FCEC484E9D19}" presName="textRect" presStyleLbl="revTx" presStyleIdx="1" presStyleCnt="6">
        <dgm:presLayoutVars>
          <dgm:bulletEnabled val="1"/>
        </dgm:presLayoutVars>
      </dgm:prSet>
      <dgm:spPr/>
    </dgm:pt>
    <dgm:pt modelId="{932A115F-4FC8-4FC2-B367-E728E6E7C61D}" type="pres">
      <dgm:prSet presAssocID="{581C92E5-FC6D-4D1E-8788-6F64202A6411}" presName="sibTrans" presStyleLbl="sibTrans2D1" presStyleIdx="0" presStyleCnt="0"/>
      <dgm:spPr/>
    </dgm:pt>
    <dgm:pt modelId="{44BC560C-A3D2-4A75-9803-756694010B1E}" type="pres">
      <dgm:prSet presAssocID="{CB72FBED-DB82-4ECB-A8DE-60DC0B22A7A6}" presName="compNode" presStyleCnt="0"/>
      <dgm:spPr/>
    </dgm:pt>
    <dgm:pt modelId="{555F6470-B970-4964-8C20-8F946BCC835D}" type="pres">
      <dgm:prSet presAssocID="{CB72FBED-DB82-4ECB-A8DE-60DC0B22A7A6}" presName="pictRect" presStyleLbl="node1" presStyleIdx="2" presStyleCnt="6"/>
      <dgm:spPr>
        <a:blipFill>
          <a:blip xmlns:r="http://schemas.openxmlformats.org/officeDocument/2006/relationships" r:embed="rId3"/>
          <a:srcRect/>
          <a:stretch>
            <a:fillRect t="-49000" b="-49000"/>
          </a:stretch>
        </a:blipFill>
      </dgm:spPr>
    </dgm:pt>
    <dgm:pt modelId="{AD5A99AA-1596-4712-8818-A0CDB05CDDE8}" type="pres">
      <dgm:prSet presAssocID="{CB72FBED-DB82-4ECB-A8DE-60DC0B22A7A6}" presName="textRect" presStyleLbl="revTx" presStyleIdx="2" presStyleCnt="6">
        <dgm:presLayoutVars>
          <dgm:bulletEnabled val="1"/>
        </dgm:presLayoutVars>
      </dgm:prSet>
      <dgm:spPr/>
    </dgm:pt>
    <dgm:pt modelId="{2A781638-893E-467B-8D2F-B819FA7D5580}" type="pres">
      <dgm:prSet presAssocID="{C57817FD-A910-4F8D-B580-E91DF9184AAF}" presName="sibTrans" presStyleLbl="sibTrans2D1" presStyleIdx="0" presStyleCnt="0"/>
      <dgm:spPr/>
    </dgm:pt>
    <dgm:pt modelId="{4F0B4B7A-BE39-4AF1-A034-C8C077282F48}" type="pres">
      <dgm:prSet presAssocID="{694D6DE5-0317-426B-B9DF-CC2E5D112564}" presName="compNode" presStyleCnt="0"/>
      <dgm:spPr/>
    </dgm:pt>
    <dgm:pt modelId="{F3B1B763-7074-4F12-AC7C-FC568F363EB4}" type="pres">
      <dgm:prSet presAssocID="{694D6DE5-0317-426B-B9DF-CC2E5D112564}" presName="pictRect" presStyleLbl="node1" presStyleIdx="3" presStyleCnt="6" custLinFactNeighborY="0"/>
      <dgm:spPr>
        <a:blipFill dpi="0" rotWithShape="1">
          <a:blip xmlns:r="http://schemas.openxmlformats.org/officeDocument/2006/relationships" r:embed="rId4"/>
          <a:srcRect/>
          <a:stretch>
            <a:fillRect t="-11000" b="-6000"/>
          </a:stretch>
        </a:blipFill>
      </dgm:spPr>
    </dgm:pt>
    <dgm:pt modelId="{11CFADCA-D346-4846-8485-66BED51AF547}" type="pres">
      <dgm:prSet presAssocID="{694D6DE5-0317-426B-B9DF-CC2E5D112564}" presName="textRect" presStyleLbl="revTx" presStyleIdx="3" presStyleCnt="6">
        <dgm:presLayoutVars>
          <dgm:bulletEnabled val="1"/>
        </dgm:presLayoutVars>
      </dgm:prSet>
      <dgm:spPr/>
    </dgm:pt>
    <dgm:pt modelId="{5060B288-FC08-44FB-9695-653E389DEEBF}" type="pres">
      <dgm:prSet presAssocID="{2F29F749-05E8-4718-BEC9-D3629856C15E}" presName="sibTrans" presStyleLbl="sibTrans2D1" presStyleIdx="0" presStyleCnt="0"/>
      <dgm:spPr/>
    </dgm:pt>
    <dgm:pt modelId="{FAAE95D2-C6B1-4D2C-95C4-F8480B04B963}" type="pres">
      <dgm:prSet presAssocID="{4DF883D5-CB8E-419A-9FF4-0879DCC20EE2}" presName="compNode" presStyleCnt="0"/>
      <dgm:spPr/>
    </dgm:pt>
    <dgm:pt modelId="{E29B9C4F-15C6-4CE7-8693-48FB2F0B2005}" type="pres">
      <dgm:prSet presAssocID="{4DF883D5-CB8E-419A-9FF4-0879DCC20EE2}" presName="pictRect" presStyleLbl="node1" presStyleIdx="4" presStyleCnt="6"/>
      <dgm:spPr>
        <a:blipFill dpi="0" rotWithShape="1">
          <a:blip xmlns:r="http://schemas.openxmlformats.org/officeDocument/2006/relationships" r:embed="rId5"/>
          <a:srcRect/>
          <a:stretch>
            <a:fillRect t="2000" b="-1000"/>
          </a:stretch>
        </a:blipFill>
      </dgm:spPr>
    </dgm:pt>
    <dgm:pt modelId="{CF416884-EDA5-452C-A3E2-D77F8FBC0025}" type="pres">
      <dgm:prSet presAssocID="{4DF883D5-CB8E-419A-9FF4-0879DCC20EE2}" presName="textRect" presStyleLbl="revTx" presStyleIdx="4" presStyleCnt="6">
        <dgm:presLayoutVars>
          <dgm:bulletEnabled val="1"/>
        </dgm:presLayoutVars>
      </dgm:prSet>
      <dgm:spPr/>
    </dgm:pt>
    <dgm:pt modelId="{14672F97-9A9F-4FA8-B78D-BB1F36F7056A}" type="pres">
      <dgm:prSet presAssocID="{4C35D81F-1584-4349-AA58-3A550CD9CB0C}" presName="sibTrans" presStyleLbl="sibTrans2D1" presStyleIdx="0" presStyleCnt="0"/>
      <dgm:spPr/>
    </dgm:pt>
    <dgm:pt modelId="{CB9238B8-F675-4524-A63A-7DC1D787436A}" type="pres">
      <dgm:prSet presAssocID="{9A7D3EA6-E64A-4672-BD70-B8DF4FC52660}" presName="compNode" presStyleCnt="0"/>
      <dgm:spPr/>
    </dgm:pt>
    <dgm:pt modelId="{97BB6894-4595-40BB-9786-C0FC89086665}" type="pres">
      <dgm:prSet presAssocID="{9A7D3EA6-E64A-4672-BD70-B8DF4FC52660}" presName="pictRect" presStyleLbl="node1" presStyleIdx="5" presStyleCnt="6"/>
      <dgm:spPr>
        <a:blipFill dpi="0" rotWithShape="1">
          <a:blip xmlns:r="http://schemas.openxmlformats.org/officeDocument/2006/relationships" r:embed="rId6"/>
          <a:srcRect/>
          <a:stretch>
            <a:fillRect b="-23000"/>
          </a:stretch>
        </a:blipFill>
      </dgm:spPr>
    </dgm:pt>
    <dgm:pt modelId="{4907C522-5430-494B-BD27-2387171238CF}" type="pres">
      <dgm:prSet presAssocID="{9A7D3EA6-E64A-4672-BD70-B8DF4FC52660}" presName="textRect" presStyleLbl="revTx" presStyleIdx="5" presStyleCnt="6">
        <dgm:presLayoutVars>
          <dgm:bulletEnabled val="1"/>
        </dgm:presLayoutVars>
      </dgm:prSet>
      <dgm:spPr/>
    </dgm:pt>
  </dgm:ptLst>
  <dgm:cxnLst>
    <dgm:cxn modelId="{299FCC0A-D2BF-4D9E-8CBC-527FB3D4F234}" type="presOf" srcId="{052C6B10-727B-46CE-80B0-21C2E8B9EB3B}" destId="{6C2555C0-9BA4-49E3-BFC8-F6818D30DB4D}" srcOrd="0" destOrd="0" presId="urn:microsoft.com/office/officeart/2005/8/layout/pList1"/>
    <dgm:cxn modelId="{3B352B0D-404A-4079-946A-0096D6C63767}" srcId="{052C6B10-727B-46CE-80B0-21C2E8B9EB3B}" destId="{5F825F62-2B58-4574-98B8-B3B2757548E1}" srcOrd="0" destOrd="0" parTransId="{6BEB7F83-3961-463C-8DFA-D506BD8F26F9}" sibTransId="{FA80852D-198C-4349-9CB9-7A379D7E29E2}"/>
    <dgm:cxn modelId="{D5C67E18-2F89-4F30-B0FF-D422B5370452}" type="presOf" srcId="{BC596A88-2AE6-48ED-AD8E-FCEC484E9D19}" destId="{84E369E8-F337-4132-9B62-16A8EFEB0ED6}" srcOrd="0" destOrd="0" presId="urn:microsoft.com/office/officeart/2005/8/layout/pList1"/>
    <dgm:cxn modelId="{5942D43F-D995-4043-816A-886D7AE67608}" srcId="{052C6B10-727B-46CE-80B0-21C2E8B9EB3B}" destId="{694D6DE5-0317-426B-B9DF-CC2E5D112564}" srcOrd="3" destOrd="0" parTransId="{C597012F-FA46-42AD-8EA4-283FEAC3478E}" sibTransId="{2F29F749-05E8-4718-BEC9-D3629856C15E}"/>
    <dgm:cxn modelId="{4DFA6344-CF18-411E-A8D8-81C2E920253C}" srcId="{052C6B10-727B-46CE-80B0-21C2E8B9EB3B}" destId="{BC596A88-2AE6-48ED-AD8E-FCEC484E9D19}" srcOrd="1" destOrd="0" parTransId="{B13DE14E-2642-4D4D-872F-5EFB3E4844CB}" sibTransId="{581C92E5-FC6D-4D1E-8788-6F64202A6411}"/>
    <dgm:cxn modelId="{E648CA56-80D4-48E3-A191-2EE9ED552500}" type="presOf" srcId="{2F29F749-05E8-4718-BEC9-D3629856C15E}" destId="{5060B288-FC08-44FB-9695-653E389DEEBF}" srcOrd="0" destOrd="0" presId="urn:microsoft.com/office/officeart/2005/8/layout/pList1"/>
    <dgm:cxn modelId="{483F5079-D82E-4512-8E83-AD1DCAC9F328}" type="presOf" srcId="{4DF883D5-CB8E-419A-9FF4-0879DCC20EE2}" destId="{CF416884-EDA5-452C-A3E2-D77F8FBC0025}" srcOrd="0" destOrd="0" presId="urn:microsoft.com/office/officeart/2005/8/layout/pList1"/>
    <dgm:cxn modelId="{D8DEB059-3F78-4C06-B262-3C1937C0550B}" type="presOf" srcId="{CB72FBED-DB82-4ECB-A8DE-60DC0B22A7A6}" destId="{AD5A99AA-1596-4712-8818-A0CDB05CDDE8}" srcOrd="0" destOrd="0" presId="urn:microsoft.com/office/officeart/2005/8/layout/pList1"/>
    <dgm:cxn modelId="{FDFD0B86-BC5E-4FFE-B6EC-30D9DE6A44EE}" srcId="{052C6B10-727B-46CE-80B0-21C2E8B9EB3B}" destId="{4DF883D5-CB8E-419A-9FF4-0879DCC20EE2}" srcOrd="4" destOrd="0" parTransId="{9CA190F7-64EE-4457-8046-8B1D9A78F299}" sibTransId="{4C35D81F-1584-4349-AA58-3A550CD9CB0C}"/>
    <dgm:cxn modelId="{E199808E-A336-4A31-8C4C-AB19D37410C9}" type="presOf" srcId="{694D6DE5-0317-426B-B9DF-CC2E5D112564}" destId="{11CFADCA-D346-4846-8485-66BED51AF547}" srcOrd="0" destOrd="0" presId="urn:microsoft.com/office/officeart/2005/8/layout/pList1"/>
    <dgm:cxn modelId="{BD69F09C-4130-446A-A8DE-302AE0A6CD8C}" type="presOf" srcId="{9A7D3EA6-E64A-4672-BD70-B8DF4FC52660}" destId="{4907C522-5430-494B-BD27-2387171238CF}" srcOrd="0" destOrd="0" presId="urn:microsoft.com/office/officeart/2005/8/layout/pList1"/>
    <dgm:cxn modelId="{3AE123A6-9211-4AE0-86FE-524084A1DB72}" type="presOf" srcId="{C57817FD-A910-4F8D-B580-E91DF9184AAF}" destId="{2A781638-893E-467B-8D2F-B819FA7D5580}" srcOrd="0" destOrd="0" presId="urn:microsoft.com/office/officeart/2005/8/layout/pList1"/>
    <dgm:cxn modelId="{8743E3BA-A7AD-4B98-99D1-84297527C52E}" type="presOf" srcId="{FA80852D-198C-4349-9CB9-7A379D7E29E2}" destId="{071B6A03-7A5B-46AB-80B3-27D131E3A4D2}" srcOrd="0" destOrd="0" presId="urn:microsoft.com/office/officeart/2005/8/layout/pList1"/>
    <dgm:cxn modelId="{B998C1BE-7A52-4078-99CE-559BA7165E10}" type="presOf" srcId="{581C92E5-FC6D-4D1E-8788-6F64202A6411}" destId="{932A115F-4FC8-4FC2-B367-E728E6E7C61D}" srcOrd="0" destOrd="0" presId="urn:microsoft.com/office/officeart/2005/8/layout/pList1"/>
    <dgm:cxn modelId="{E4A1EBC7-1E41-4BC4-B9B6-63D7EA8EFC0F}" srcId="{052C6B10-727B-46CE-80B0-21C2E8B9EB3B}" destId="{9A7D3EA6-E64A-4672-BD70-B8DF4FC52660}" srcOrd="5" destOrd="0" parTransId="{F7487F29-D9FE-4D75-9399-BFF6BB4F6096}" sibTransId="{C707FA26-072F-40D0-A1B9-A1E8B61C21B6}"/>
    <dgm:cxn modelId="{BA7BBDD6-C240-42FC-9C4E-6744B906B0EE}" type="presOf" srcId="{4C35D81F-1584-4349-AA58-3A550CD9CB0C}" destId="{14672F97-9A9F-4FA8-B78D-BB1F36F7056A}" srcOrd="0" destOrd="0" presId="urn:microsoft.com/office/officeart/2005/8/layout/pList1"/>
    <dgm:cxn modelId="{DBD94DF1-ED2D-460C-966C-D9C58B0A252B}" srcId="{052C6B10-727B-46CE-80B0-21C2E8B9EB3B}" destId="{CB72FBED-DB82-4ECB-A8DE-60DC0B22A7A6}" srcOrd="2" destOrd="0" parTransId="{B0C5C5E9-7C05-4B84-A269-17308C2703B3}" sibTransId="{C57817FD-A910-4F8D-B580-E91DF9184AAF}"/>
    <dgm:cxn modelId="{B3FCB1F5-6274-42EB-B4FC-846824906B2A}" type="presOf" srcId="{5F825F62-2B58-4574-98B8-B3B2757548E1}" destId="{7AE7EBB8-D16D-4D1E-80E9-183E9468BFAF}" srcOrd="0" destOrd="0" presId="urn:microsoft.com/office/officeart/2005/8/layout/pList1"/>
    <dgm:cxn modelId="{80C05DAF-B809-4593-9F9D-04F2FD813878}" type="presParOf" srcId="{6C2555C0-9BA4-49E3-BFC8-F6818D30DB4D}" destId="{6200A74C-1F5A-45EA-B8DA-2DE56F4D95C5}" srcOrd="0" destOrd="0" presId="urn:microsoft.com/office/officeart/2005/8/layout/pList1"/>
    <dgm:cxn modelId="{90B866F4-6B09-42C3-BA13-45A11D7A7FBF}" type="presParOf" srcId="{6200A74C-1F5A-45EA-B8DA-2DE56F4D95C5}" destId="{DEFE3CB1-972B-4257-A785-8318AA973869}" srcOrd="0" destOrd="0" presId="urn:microsoft.com/office/officeart/2005/8/layout/pList1"/>
    <dgm:cxn modelId="{60812D6C-58E7-417A-8594-7703E177F00A}" type="presParOf" srcId="{6200A74C-1F5A-45EA-B8DA-2DE56F4D95C5}" destId="{7AE7EBB8-D16D-4D1E-80E9-183E9468BFAF}" srcOrd="1" destOrd="0" presId="urn:microsoft.com/office/officeart/2005/8/layout/pList1"/>
    <dgm:cxn modelId="{BB5E8EDF-429B-4E39-8ACB-AB70E6FEF1B7}" type="presParOf" srcId="{6C2555C0-9BA4-49E3-BFC8-F6818D30DB4D}" destId="{071B6A03-7A5B-46AB-80B3-27D131E3A4D2}" srcOrd="1" destOrd="0" presId="urn:microsoft.com/office/officeart/2005/8/layout/pList1"/>
    <dgm:cxn modelId="{C8DB21B1-C8EB-4037-BE34-B53364F2A938}" type="presParOf" srcId="{6C2555C0-9BA4-49E3-BFC8-F6818D30DB4D}" destId="{BBC4D3CB-748A-41E7-B362-D2F5809E00AC}" srcOrd="2" destOrd="0" presId="urn:microsoft.com/office/officeart/2005/8/layout/pList1"/>
    <dgm:cxn modelId="{B713F2D5-0C7E-4F42-996D-5FA73F7F6741}" type="presParOf" srcId="{BBC4D3CB-748A-41E7-B362-D2F5809E00AC}" destId="{576DC5AE-724B-4225-A7E1-04A4E766BAD3}" srcOrd="0" destOrd="0" presId="urn:microsoft.com/office/officeart/2005/8/layout/pList1"/>
    <dgm:cxn modelId="{EE503FA4-A056-4517-A5D1-3EB1ACC7EC54}" type="presParOf" srcId="{BBC4D3CB-748A-41E7-B362-D2F5809E00AC}" destId="{84E369E8-F337-4132-9B62-16A8EFEB0ED6}" srcOrd="1" destOrd="0" presId="urn:microsoft.com/office/officeart/2005/8/layout/pList1"/>
    <dgm:cxn modelId="{B15E1D92-BB50-44F6-9158-8E7325BC53D0}" type="presParOf" srcId="{6C2555C0-9BA4-49E3-BFC8-F6818D30DB4D}" destId="{932A115F-4FC8-4FC2-B367-E728E6E7C61D}" srcOrd="3" destOrd="0" presId="urn:microsoft.com/office/officeart/2005/8/layout/pList1"/>
    <dgm:cxn modelId="{21B1FC77-D12C-4C18-BB35-150959FDFC2B}" type="presParOf" srcId="{6C2555C0-9BA4-49E3-BFC8-F6818D30DB4D}" destId="{44BC560C-A3D2-4A75-9803-756694010B1E}" srcOrd="4" destOrd="0" presId="urn:microsoft.com/office/officeart/2005/8/layout/pList1"/>
    <dgm:cxn modelId="{5D0F8E72-2C0E-498E-A782-C1457CF9B0E5}" type="presParOf" srcId="{44BC560C-A3D2-4A75-9803-756694010B1E}" destId="{555F6470-B970-4964-8C20-8F946BCC835D}" srcOrd="0" destOrd="0" presId="urn:microsoft.com/office/officeart/2005/8/layout/pList1"/>
    <dgm:cxn modelId="{9CAE989E-2FD5-4D50-AC2C-11A2F505AEFE}" type="presParOf" srcId="{44BC560C-A3D2-4A75-9803-756694010B1E}" destId="{AD5A99AA-1596-4712-8818-A0CDB05CDDE8}" srcOrd="1" destOrd="0" presId="urn:microsoft.com/office/officeart/2005/8/layout/pList1"/>
    <dgm:cxn modelId="{43F83ACA-B908-4F1C-8D14-431939A8E15C}" type="presParOf" srcId="{6C2555C0-9BA4-49E3-BFC8-F6818D30DB4D}" destId="{2A781638-893E-467B-8D2F-B819FA7D5580}" srcOrd="5" destOrd="0" presId="urn:microsoft.com/office/officeart/2005/8/layout/pList1"/>
    <dgm:cxn modelId="{D344809A-3EDE-4A05-9F23-0FC21A4513C6}" type="presParOf" srcId="{6C2555C0-9BA4-49E3-BFC8-F6818D30DB4D}" destId="{4F0B4B7A-BE39-4AF1-A034-C8C077282F48}" srcOrd="6" destOrd="0" presId="urn:microsoft.com/office/officeart/2005/8/layout/pList1"/>
    <dgm:cxn modelId="{72435051-A1B0-4F27-AD36-9EA85D700B3A}" type="presParOf" srcId="{4F0B4B7A-BE39-4AF1-A034-C8C077282F48}" destId="{F3B1B763-7074-4F12-AC7C-FC568F363EB4}" srcOrd="0" destOrd="0" presId="urn:microsoft.com/office/officeart/2005/8/layout/pList1"/>
    <dgm:cxn modelId="{F584F96D-60D8-48BD-986B-216A6E2D77E3}" type="presParOf" srcId="{4F0B4B7A-BE39-4AF1-A034-C8C077282F48}" destId="{11CFADCA-D346-4846-8485-66BED51AF547}" srcOrd="1" destOrd="0" presId="urn:microsoft.com/office/officeart/2005/8/layout/pList1"/>
    <dgm:cxn modelId="{A5023397-4779-4B58-AA33-2055D26E4ABB}" type="presParOf" srcId="{6C2555C0-9BA4-49E3-BFC8-F6818D30DB4D}" destId="{5060B288-FC08-44FB-9695-653E389DEEBF}" srcOrd="7" destOrd="0" presId="urn:microsoft.com/office/officeart/2005/8/layout/pList1"/>
    <dgm:cxn modelId="{473C2918-9DDB-47B2-8BA7-465A6246D607}" type="presParOf" srcId="{6C2555C0-9BA4-49E3-BFC8-F6818D30DB4D}" destId="{FAAE95D2-C6B1-4D2C-95C4-F8480B04B963}" srcOrd="8" destOrd="0" presId="urn:microsoft.com/office/officeart/2005/8/layout/pList1"/>
    <dgm:cxn modelId="{333F7F0F-9F8B-4A06-9E52-8E27DEEDE109}" type="presParOf" srcId="{FAAE95D2-C6B1-4D2C-95C4-F8480B04B963}" destId="{E29B9C4F-15C6-4CE7-8693-48FB2F0B2005}" srcOrd="0" destOrd="0" presId="urn:microsoft.com/office/officeart/2005/8/layout/pList1"/>
    <dgm:cxn modelId="{A7594933-0702-4AD4-9EA3-ADC2BAA595F3}" type="presParOf" srcId="{FAAE95D2-C6B1-4D2C-95C4-F8480B04B963}" destId="{CF416884-EDA5-452C-A3E2-D77F8FBC0025}" srcOrd="1" destOrd="0" presId="urn:microsoft.com/office/officeart/2005/8/layout/pList1"/>
    <dgm:cxn modelId="{7772183C-96F8-45CC-8141-B73946BCD16D}" type="presParOf" srcId="{6C2555C0-9BA4-49E3-BFC8-F6818D30DB4D}" destId="{14672F97-9A9F-4FA8-B78D-BB1F36F7056A}" srcOrd="9" destOrd="0" presId="urn:microsoft.com/office/officeart/2005/8/layout/pList1"/>
    <dgm:cxn modelId="{42BDF3F2-09F7-45F1-8639-FD14D8C7B57C}" type="presParOf" srcId="{6C2555C0-9BA4-49E3-BFC8-F6818D30DB4D}" destId="{CB9238B8-F675-4524-A63A-7DC1D787436A}" srcOrd="10" destOrd="0" presId="urn:microsoft.com/office/officeart/2005/8/layout/pList1"/>
    <dgm:cxn modelId="{A24A48D3-3E58-4432-9E72-130AC8273A32}" type="presParOf" srcId="{CB9238B8-F675-4524-A63A-7DC1D787436A}" destId="{97BB6894-4595-40BB-9786-C0FC89086665}" srcOrd="0" destOrd="0" presId="urn:microsoft.com/office/officeart/2005/8/layout/pList1"/>
    <dgm:cxn modelId="{449108B6-1EBC-4D81-AC34-A290110DE62C}" type="presParOf" srcId="{CB9238B8-F675-4524-A63A-7DC1D787436A}" destId="{4907C522-5430-494B-BD27-2387171238CF}" srcOrd="1" destOrd="0" presId="urn:microsoft.com/office/officeart/2005/8/layout/pList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3E8A26-A9E4-477B-9DF5-9B32A7D276CE}"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CA"/>
        </a:p>
      </dgm:t>
    </dgm:pt>
    <dgm:pt modelId="{AE7F9F6C-8069-4F91-877B-E037C849E7FC}">
      <dgm:prSet phldrT="[Text]"/>
      <dgm:spPr/>
      <dgm:t>
        <a:bodyPr/>
        <a:lstStyle/>
        <a:p>
          <a:r>
            <a:rPr lang="en-CA" b="1"/>
            <a:t>Theoretical Framework: Ecopedagogy</a:t>
          </a:r>
          <a:endParaRPr lang="en-CA" i="1"/>
        </a:p>
      </dgm:t>
    </dgm:pt>
    <dgm:pt modelId="{78702B98-0320-4BF7-96FA-E26002D681B6}" type="parTrans" cxnId="{35BF1A45-0EDB-48FD-AAF5-D118441343F7}">
      <dgm:prSet/>
      <dgm:spPr/>
      <dgm:t>
        <a:bodyPr/>
        <a:lstStyle/>
        <a:p>
          <a:endParaRPr lang="en-CA" sz="2200" i="1"/>
        </a:p>
      </dgm:t>
    </dgm:pt>
    <dgm:pt modelId="{FB036B0B-98C4-4333-9B03-CB6E865A72AA}" type="sibTrans" cxnId="{35BF1A45-0EDB-48FD-AAF5-D118441343F7}">
      <dgm:prSet/>
      <dgm:spPr/>
      <dgm:t>
        <a:bodyPr/>
        <a:lstStyle/>
        <a:p>
          <a:endParaRPr lang="en-CA" i="1"/>
        </a:p>
      </dgm:t>
    </dgm:pt>
    <dgm:pt modelId="{F234465C-9186-4B17-A142-B8DB07B2D29A}">
      <dgm:prSet phldrT="[Text]"/>
      <dgm:spPr/>
      <dgm:t>
        <a:bodyPr/>
        <a:lstStyle/>
        <a:p>
          <a:r>
            <a:rPr lang="en-CA" b="1" dirty="0"/>
            <a:t>Sustainable Development and Neoliberalism</a:t>
          </a:r>
          <a:endParaRPr lang="en-CA" i="1" dirty="0"/>
        </a:p>
      </dgm:t>
    </dgm:pt>
    <dgm:pt modelId="{07436562-85D5-47B5-A13B-BD06FC13B4BF}" type="parTrans" cxnId="{0821B165-107A-4E51-A8D0-CAC4437FA1BA}">
      <dgm:prSet/>
      <dgm:spPr/>
      <dgm:t>
        <a:bodyPr/>
        <a:lstStyle/>
        <a:p>
          <a:endParaRPr lang="en-CA" sz="2200" i="1"/>
        </a:p>
      </dgm:t>
    </dgm:pt>
    <dgm:pt modelId="{91F96188-F307-41EA-8B26-E41B79A7F91B}" type="sibTrans" cxnId="{0821B165-107A-4E51-A8D0-CAC4437FA1BA}">
      <dgm:prSet/>
      <dgm:spPr/>
      <dgm:t>
        <a:bodyPr/>
        <a:lstStyle/>
        <a:p>
          <a:endParaRPr lang="en-CA" i="1"/>
        </a:p>
      </dgm:t>
    </dgm:pt>
    <dgm:pt modelId="{F3B1EBE5-84A2-4896-BFFF-63F787F6BBA4}">
      <dgm:prSet phldrT="[Text]"/>
      <dgm:spPr/>
      <dgm:t>
        <a:bodyPr/>
        <a:lstStyle/>
        <a:p>
          <a:r>
            <a:rPr lang="en-CA" b="1" dirty="0"/>
            <a:t>Wicked Problem Dimensions</a:t>
          </a:r>
          <a:endParaRPr lang="en-CA" i="1" dirty="0"/>
        </a:p>
      </dgm:t>
    </dgm:pt>
    <dgm:pt modelId="{77273284-0661-4D5A-A503-68BFE90DFB0C}" type="parTrans" cxnId="{9BE47038-5E47-4DDB-A8EE-E813AE74D0D4}">
      <dgm:prSet/>
      <dgm:spPr/>
      <dgm:t>
        <a:bodyPr/>
        <a:lstStyle/>
        <a:p>
          <a:endParaRPr lang="en-CA" sz="2200" i="1"/>
        </a:p>
      </dgm:t>
    </dgm:pt>
    <dgm:pt modelId="{0F20357D-7F00-4BFC-9734-B42C0D9BFF24}" type="sibTrans" cxnId="{9BE47038-5E47-4DDB-A8EE-E813AE74D0D4}">
      <dgm:prSet/>
      <dgm:spPr/>
      <dgm:t>
        <a:bodyPr/>
        <a:lstStyle/>
        <a:p>
          <a:endParaRPr lang="en-CA" i="1"/>
        </a:p>
      </dgm:t>
    </dgm:pt>
    <dgm:pt modelId="{54E819F0-E33E-46D7-B994-8E21592A3A0E}" type="pres">
      <dgm:prSet presAssocID="{433E8A26-A9E4-477B-9DF5-9B32A7D276CE}" presName="vert0" presStyleCnt="0">
        <dgm:presLayoutVars>
          <dgm:dir/>
          <dgm:animOne val="branch"/>
          <dgm:animLvl val="lvl"/>
        </dgm:presLayoutVars>
      </dgm:prSet>
      <dgm:spPr/>
    </dgm:pt>
    <dgm:pt modelId="{1E32BBF7-98F7-4967-8976-FA834776DB9E}" type="pres">
      <dgm:prSet presAssocID="{AE7F9F6C-8069-4F91-877B-E037C849E7FC}" presName="thickLine" presStyleLbl="alignNode1" presStyleIdx="0" presStyleCnt="3"/>
      <dgm:spPr/>
    </dgm:pt>
    <dgm:pt modelId="{C54C0C69-D6C6-40D5-A22A-C64FFD3D1CAA}" type="pres">
      <dgm:prSet presAssocID="{AE7F9F6C-8069-4F91-877B-E037C849E7FC}" presName="horz1" presStyleCnt="0"/>
      <dgm:spPr/>
    </dgm:pt>
    <dgm:pt modelId="{5DA2CF9D-CFBF-40E7-9F4B-F35B3E27AFDC}" type="pres">
      <dgm:prSet presAssocID="{AE7F9F6C-8069-4F91-877B-E037C849E7FC}" presName="tx1" presStyleLbl="revTx" presStyleIdx="0" presStyleCnt="3"/>
      <dgm:spPr/>
    </dgm:pt>
    <dgm:pt modelId="{10425B3D-D7CD-4C1E-8FCA-0110022EB95D}" type="pres">
      <dgm:prSet presAssocID="{AE7F9F6C-8069-4F91-877B-E037C849E7FC}" presName="vert1" presStyleCnt="0"/>
      <dgm:spPr/>
    </dgm:pt>
    <dgm:pt modelId="{5C8A67C8-2AA0-4674-9ABC-A250F5BC04FC}" type="pres">
      <dgm:prSet presAssocID="{F234465C-9186-4B17-A142-B8DB07B2D29A}" presName="thickLine" presStyleLbl="alignNode1" presStyleIdx="1" presStyleCnt="3"/>
      <dgm:spPr/>
    </dgm:pt>
    <dgm:pt modelId="{95B15A33-BFD9-4EAD-BB7A-D356C27216AD}" type="pres">
      <dgm:prSet presAssocID="{F234465C-9186-4B17-A142-B8DB07B2D29A}" presName="horz1" presStyleCnt="0"/>
      <dgm:spPr/>
    </dgm:pt>
    <dgm:pt modelId="{79AC7EFD-8FEA-451A-B3A9-D98414E6BA74}" type="pres">
      <dgm:prSet presAssocID="{F234465C-9186-4B17-A142-B8DB07B2D29A}" presName="tx1" presStyleLbl="revTx" presStyleIdx="1" presStyleCnt="3"/>
      <dgm:spPr/>
    </dgm:pt>
    <dgm:pt modelId="{215A4854-8853-43D2-B524-D7C1B5655FBF}" type="pres">
      <dgm:prSet presAssocID="{F234465C-9186-4B17-A142-B8DB07B2D29A}" presName="vert1" presStyleCnt="0"/>
      <dgm:spPr/>
    </dgm:pt>
    <dgm:pt modelId="{48D43AC7-2263-47C3-9E99-FE2DC6D43FA0}" type="pres">
      <dgm:prSet presAssocID="{F3B1EBE5-84A2-4896-BFFF-63F787F6BBA4}" presName="thickLine" presStyleLbl="alignNode1" presStyleIdx="2" presStyleCnt="3"/>
      <dgm:spPr/>
    </dgm:pt>
    <dgm:pt modelId="{15278295-1BC7-4A7C-9F0A-E2731A7563D6}" type="pres">
      <dgm:prSet presAssocID="{F3B1EBE5-84A2-4896-BFFF-63F787F6BBA4}" presName="horz1" presStyleCnt="0"/>
      <dgm:spPr/>
    </dgm:pt>
    <dgm:pt modelId="{3592D029-B3FF-4385-9CFD-E2677C4AFEB3}" type="pres">
      <dgm:prSet presAssocID="{F3B1EBE5-84A2-4896-BFFF-63F787F6BBA4}" presName="tx1" presStyleLbl="revTx" presStyleIdx="2" presStyleCnt="3"/>
      <dgm:spPr/>
    </dgm:pt>
    <dgm:pt modelId="{65A30729-FCF1-4093-AA6B-78D629ACB182}" type="pres">
      <dgm:prSet presAssocID="{F3B1EBE5-84A2-4896-BFFF-63F787F6BBA4}" presName="vert1" presStyleCnt="0"/>
      <dgm:spPr/>
    </dgm:pt>
  </dgm:ptLst>
  <dgm:cxnLst>
    <dgm:cxn modelId="{B6C5A02E-29DD-44A1-93C7-4B1D43A752F6}" type="presOf" srcId="{F234465C-9186-4B17-A142-B8DB07B2D29A}" destId="{79AC7EFD-8FEA-451A-B3A9-D98414E6BA74}" srcOrd="0" destOrd="0" presId="urn:microsoft.com/office/officeart/2008/layout/LinedList"/>
    <dgm:cxn modelId="{9BE47038-5E47-4DDB-A8EE-E813AE74D0D4}" srcId="{433E8A26-A9E4-477B-9DF5-9B32A7D276CE}" destId="{F3B1EBE5-84A2-4896-BFFF-63F787F6BBA4}" srcOrd="2" destOrd="0" parTransId="{77273284-0661-4D5A-A503-68BFE90DFB0C}" sibTransId="{0F20357D-7F00-4BFC-9734-B42C0D9BFF24}"/>
    <dgm:cxn modelId="{35BF1A45-0EDB-48FD-AAF5-D118441343F7}" srcId="{433E8A26-A9E4-477B-9DF5-9B32A7D276CE}" destId="{AE7F9F6C-8069-4F91-877B-E037C849E7FC}" srcOrd="0" destOrd="0" parTransId="{78702B98-0320-4BF7-96FA-E26002D681B6}" sibTransId="{FB036B0B-98C4-4333-9B03-CB6E865A72AA}"/>
    <dgm:cxn modelId="{0821B165-107A-4E51-A8D0-CAC4437FA1BA}" srcId="{433E8A26-A9E4-477B-9DF5-9B32A7D276CE}" destId="{F234465C-9186-4B17-A142-B8DB07B2D29A}" srcOrd="1" destOrd="0" parTransId="{07436562-85D5-47B5-A13B-BD06FC13B4BF}" sibTransId="{91F96188-F307-41EA-8B26-E41B79A7F91B}"/>
    <dgm:cxn modelId="{98FBBD58-E7CE-435C-9353-3A36412EFAF0}" type="presOf" srcId="{AE7F9F6C-8069-4F91-877B-E037C849E7FC}" destId="{5DA2CF9D-CFBF-40E7-9F4B-F35B3E27AFDC}" srcOrd="0" destOrd="0" presId="urn:microsoft.com/office/officeart/2008/layout/LinedList"/>
    <dgm:cxn modelId="{20D594E8-C3E0-4365-8E1B-7CA7142BEBB7}" type="presOf" srcId="{F3B1EBE5-84A2-4896-BFFF-63F787F6BBA4}" destId="{3592D029-B3FF-4385-9CFD-E2677C4AFEB3}" srcOrd="0" destOrd="0" presId="urn:microsoft.com/office/officeart/2008/layout/LinedList"/>
    <dgm:cxn modelId="{0C97FDF9-29EF-43A3-810C-FB2C7E04AE18}" type="presOf" srcId="{433E8A26-A9E4-477B-9DF5-9B32A7D276CE}" destId="{54E819F0-E33E-46D7-B994-8E21592A3A0E}" srcOrd="0" destOrd="0" presId="urn:microsoft.com/office/officeart/2008/layout/LinedList"/>
    <dgm:cxn modelId="{1B01C896-4B5B-4AFC-B721-C4E619C44471}" type="presParOf" srcId="{54E819F0-E33E-46D7-B994-8E21592A3A0E}" destId="{1E32BBF7-98F7-4967-8976-FA834776DB9E}" srcOrd="0" destOrd="0" presId="urn:microsoft.com/office/officeart/2008/layout/LinedList"/>
    <dgm:cxn modelId="{50165652-4149-45D6-8C4C-609FB1773BB0}" type="presParOf" srcId="{54E819F0-E33E-46D7-B994-8E21592A3A0E}" destId="{C54C0C69-D6C6-40D5-A22A-C64FFD3D1CAA}" srcOrd="1" destOrd="0" presId="urn:microsoft.com/office/officeart/2008/layout/LinedList"/>
    <dgm:cxn modelId="{50E9CA48-CC44-4B5C-BF29-1121F65CC0E6}" type="presParOf" srcId="{C54C0C69-D6C6-40D5-A22A-C64FFD3D1CAA}" destId="{5DA2CF9D-CFBF-40E7-9F4B-F35B3E27AFDC}" srcOrd="0" destOrd="0" presId="urn:microsoft.com/office/officeart/2008/layout/LinedList"/>
    <dgm:cxn modelId="{73F7349D-42E5-4BB3-BD2B-E6B91B43E286}" type="presParOf" srcId="{C54C0C69-D6C6-40D5-A22A-C64FFD3D1CAA}" destId="{10425B3D-D7CD-4C1E-8FCA-0110022EB95D}" srcOrd="1" destOrd="0" presId="urn:microsoft.com/office/officeart/2008/layout/LinedList"/>
    <dgm:cxn modelId="{C06ED549-F0BD-4B57-8766-2022C7C15898}" type="presParOf" srcId="{54E819F0-E33E-46D7-B994-8E21592A3A0E}" destId="{5C8A67C8-2AA0-4674-9ABC-A250F5BC04FC}" srcOrd="2" destOrd="0" presId="urn:microsoft.com/office/officeart/2008/layout/LinedList"/>
    <dgm:cxn modelId="{C06CE298-02DC-4F7C-81BB-0B606D36482C}" type="presParOf" srcId="{54E819F0-E33E-46D7-B994-8E21592A3A0E}" destId="{95B15A33-BFD9-4EAD-BB7A-D356C27216AD}" srcOrd="3" destOrd="0" presId="urn:microsoft.com/office/officeart/2008/layout/LinedList"/>
    <dgm:cxn modelId="{96F13468-8231-4883-ACD2-DBDCB52805D4}" type="presParOf" srcId="{95B15A33-BFD9-4EAD-BB7A-D356C27216AD}" destId="{79AC7EFD-8FEA-451A-B3A9-D98414E6BA74}" srcOrd="0" destOrd="0" presId="urn:microsoft.com/office/officeart/2008/layout/LinedList"/>
    <dgm:cxn modelId="{E8418B46-A471-4AAF-AC01-78FFBEC78492}" type="presParOf" srcId="{95B15A33-BFD9-4EAD-BB7A-D356C27216AD}" destId="{215A4854-8853-43D2-B524-D7C1B5655FBF}" srcOrd="1" destOrd="0" presId="urn:microsoft.com/office/officeart/2008/layout/LinedList"/>
    <dgm:cxn modelId="{51900079-2FF8-4A13-BF30-4A20887FDED9}" type="presParOf" srcId="{54E819F0-E33E-46D7-B994-8E21592A3A0E}" destId="{48D43AC7-2263-47C3-9E99-FE2DC6D43FA0}" srcOrd="4" destOrd="0" presId="urn:microsoft.com/office/officeart/2008/layout/LinedList"/>
    <dgm:cxn modelId="{E84F25D0-30C1-491D-AD8A-2E619E993919}" type="presParOf" srcId="{54E819F0-E33E-46D7-B994-8E21592A3A0E}" destId="{15278295-1BC7-4A7C-9F0A-E2731A7563D6}" srcOrd="5" destOrd="0" presId="urn:microsoft.com/office/officeart/2008/layout/LinedList"/>
    <dgm:cxn modelId="{B4ECE9D1-08CB-48CA-8330-64FDAAD61A8A}" type="presParOf" srcId="{15278295-1BC7-4A7C-9F0A-E2731A7563D6}" destId="{3592D029-B3FF-4385-9CFD-E2677C4AFEB3}" srcOrd="0" destOrd="0" presId="urn:microsoft.com/office/officeart/2008/layout/LinedList"/>
    <dgm:cxn modelId="{508D32F6-871F-4FE2-A349-04C0A3462DEC}" type="presParOf" srcId="{15278295-1BC7-4A7C-9F0A-E2731A7563D6}" destId="{65A30729-FCF1-4093-AA6B-78D629ACB18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3E8A26-A9E4-477B-9DF5-9B32A7D276CE}"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en-CA"/>
        </a:p>
      </dgm:t>
    </dgm:pt>
    <dgm:pt modelId="{AE7F9F6C-8069-4F91-877B-E037C849E7FC}">
      <dgm:prSet phldrT="[Text]"/>
      <dgm:spPr/>
      <dgm:t>
        <a:bodyPr/>
        <a:lstStyle/>
        <a:p>
          <a:r>
            <a:rPr lang="en-US" b="0" i="1" dirty="0">
              <a:solidFill>
                <a:schemeClr val="tx1"/>
              </a:solidFill>
              <a:latin typeface="+mn-lt"/>
              <a:ea typeface="+mn-ea"/>
              <a:cs typeface="+mn-cs"/>
            </a:rPr>
            <a:t>Gap 1: </a:t>
          </a:r>
          <a:r>
            <a:rPr lang="en-CA" b="0" i="1" dirty="0"/>
            <a:t>Limited Integration of Ecopedagogy with Sustainable Development</a:t>
          </a:r>
        </a:p>
      </dgm:t>
    </dgm:pt>
    <dgm:pt modelId="{78702B98-0320-4BF7-96FA-E26002D681B6}" type="parTrans" cxnId="{35BF1A45-0EDB-48FD-AAF5-D118441343F7}">
      <dgm:prSet/>
      <dgm:spPr/>
      <dgm:t>
        <a:bodyPr/>
        <a:lstStyle/>
        <a:p>
          <a:endParaRPr lang="en-CA" b="0" i="1"/>
        </a:p>
      </dgm:t>
    </dgm:pt>
    <dgm:pt modelId="{FB036B0B-98C4-4333-9B03-CB6E865A72AA}" type="sibTrans" cxnId="{35BF1A45-0EDB-48FD-AAF5-D118441343F7}">
      <dgm:prSet/>
      <dgm:spPr/>
      <dgm:t>
        <a:bodyPr/>
        <a:lstStyle/>
        <a:p>
          <a:endParaRPr lang="en-CA" b="0" i="1"/>
        </a:p>
      </dgm:t>
    </dgm:pt>
    <dgm:pt modelId="{F234465C-9186-4B17-A142-B8DB07B2D29A}">
      <dgm:prSet phldrT="[Text]"/>
      <dgm:spPr/>
      <dgm:t>
        <a:bodyPr/>
        <a:lstStyle/>
        <a:p>
          <a:r>
            <a:rPr lang="en-CA" b="0" i="1" dirty="0">
              <a:solidFill>
                <a:schemeClr val="tx1"/>
              </a:solidFill>
              <a:latin typeface="+mn-lt"/>
              <a:ea typeface="+mn-ea"/>
              <a:cs typeface="+mn-cs"/>
            </a:rPr>
            <a:t>Gap 2: </a:t>
          </a:r>
          <a:r>
            <a:rPr lang="en-CA" b="0" i="1" dirty="0"/>
            <a:t>Need for Critical Challenge to Neoliberal Educational Methods in Sustainability</a:t>
          </a:r>
        </a:p>
      </dgm:t>
    </dgm:pt>
    <dgm:pt modelId="{07436562-85D5-47B5-A13B-BD06FC13B4BF}" type="parTrans" cxnId="{0821B165-107A-4E51-A8D0-CAC4437FA1BA}">
      <dgm:prSet/>
      <dgm:spPr/>
      <dgm:t>
        <a:bodyPr/>
        <a:lstStyle/>
        <a:p>
          <a:endParaRPr lang="en-CA" b="0" i="1"/>
        </a:p>
      </dgm:t>
    </dgm:pt>
    <dgm:pt modelId="{91F96188-F307-41EA-8B26-E41B79A7F91B}" type="sibTrans" cxnId="{0821B165-107A-4E51-A8D0-CAC4437FA1BA}">
      <dgm:prSet/>
      <dgm:spPr/>
      <dgm:t>
        <a:bodyPr/>
        <a:lstStyle/>
        <a:p>
          <a:endParaRPr lang="en-CA" b="0" i="1"/>
        </a:p>
      </dgm:t>
    </dgm:pt>
    <dgm:pt modelId="{3FD16801-7A1D-4620-9D6D-50E05371D85E}">
      <dgm:prSet phldrT="[Text]"/>
      <dgm:spPr/>
      <dgm:t>
        <a:bodyPr/>
        <a:lstStyle/>
        <a:p>
          <a:r>
            <a:rPr lang="en-US" b="0" i="1" dirty="0">
              <a:solidFill>
                <a:schemeClr val="tx1"/>
              </a:solidFill>
              <a:latin typeface="+mn-lt"/>
              <a:ea typeface="+mn-ea"/>
              <a:cs typeface="+mn-cs"/>
            </a:rPr>
            <a:t>Gap 3: </a:t>
          </a:r>
          <a:r>
            <a:rPr lang="en-CA" b="0" i="1" dirty="0"/>
            <a:t>Insufficient Research Linking Local Waste Management Practices to Global Frameworks</a:t>
          </a:r>
        </a:p>
      </dgm:t>
    </dgm:pt>
    <dgm:pt modelId="{9F073B3E-D039-4293-B6AD-4723156F30D4}" type="parTrans" cxnId="{637B018B-C175-4030-A3CD-851BB4407148}">
      <dgm:prSet/>
      <dgm:spPr/>
      <dgm:t>
        <a:bodyPr/>
        <a:lstStyle/>
        <a:p>
          <a:endParaRPr lang="en-CA" b="0" i="1"/>
        </a:p>
      </dgm:t>
    </dgm:pt>
    <dgm:pt modelId="{141CEF2A-FAB6-4D70-B8A1-91A3F38B8BE0}" type="sibTrans" cxnId="{637B018B-C175-4030-A3CD-851BB4407148}">
      <dgm:prSet/>
      <dgm:spPr/>
      <dgm:t>
        <a:bodyPr/>
        <a:lstStyle/>
        <a:p>
          <a:endParaRPr lang="en-CA" b="0" i="1"/>
        </a:p>
      </dgm:t>
    </dgm:pt>
    <dgm:pt modelId="{0ABB3A29-E60A-4CA7-B4DD-BA8E0AA06957}" type="pres">
      <dgm:prSet presAssocID="{433E8A26-A9E4-477B-9DF5-9B32A7D276CE}" presName="linear" presStyleCnt="0">
        <dgm:presLayoutVars>
          <dgm:dir/>
          <dgm:resizeHandles val="exact"/>
        </dgm:presLayoutVars>
      </dgm:prSet>
      <dgm:spPr/>
    </dgm:pt>
    <dgm:pt modelId="{41C39782-C40F-4D55-8E0D-ECE1D6255483}" type="pres">
      <dgm:prSet presAssocID="{AE7F9F6C-8069-4F91-877B-E037C849E7FC}" presName="comp" presStyleCnt="0"/>
      <dgm:spPr/>
    </dgm:pt>
    <dgm:pt modelId="{40047043-E57A-4BD3-9D48-28574F4DD982}" type="pres">
      <dgm:prSet presAssocID="{AE7F9F6C-8069-4F91-877B-E037C849E7FC}" presName="box" presStyleLbl="node1" presStyleIdx="0" presStyleCnt="3"/>
      <dgm:spPr/>
    </dgm:pt>
    <dgm:pt modelId="{054FE019-F0E2-4C66-AC3E-A6A7FC060CB2}" type="pres">
      <dgm:prSet presAssocID="{AE7F9F6C-8069-4F91-877B-E037C849E7FC}" presName="img" presStyleLbl="fgImgPlace1" presStyleIdx="0" presStyleCnt="3"/>
      <dgm:spPr>
        <a:blipFill>
          <a:blip xmlns:r="http://schemas.openxmlformats.org/officeDocument/2006/relationships" r:embed="rId1"/>
          <a:srcRect/>
          <a:stretch>
            <a:fillRect t="-8000" b="-8000"/>
          </a:stretch>
        </a:blipFill>
      </dgm:spPr>
    </dgm:pt>
    <dgm:pt modelId="{AE0A174B-91E3-4329-A525-0E08A732D6FC}" type="pres">
      <dgm:prSet presAssocID="{AE7F9F6C-8069-4F91-877B-E037C849E7FC}" presName="text" presStyleLbl="node1" presStyleIdx="0" presStyleCnt="3">
        <dgm:presLayoutVars>
          <dgm:bulletEnabled val="1"/>
        </dgm:presLayoutVars>
      </dgm:prSet>
      <dgm:spPr/>
    </dgm:pt>
    <dgm:pt modelId="{B9F6D546-086C-49BC-9C36-1F72CFCED6CA}" type="pres">
      <dgm:prSet presAssocID="{FB036B0B-98C4-4333-9B03-CB6E865A72AA}" presName="spacer" presStyleCnt="0"/>
      <dgm:spPr/>
    </dgm:pt>
    <dgm:pt modelId="{4820B4BD-006D-403D-B7CE-8EDFCE025F5D}" type="pres">
      <dgm:prSet presAssocID="{F234465C-9186-4B17-A142-B8DB07B2D29A}" presName="comp" presStyleCnt="0"/>
      <dgm:spPr/>
    </dgm:pt>
    <dgm:pt modelId="{40D65179-F87A-467F-A622-868DB9077CF9}" type="pres">
      <dgm:prSet presAssocID="{F234465C-9186-4B17-A142-B8DB07B2D29A}" presName="box" presStyleLbl="node1" presStyleIdx="1" presStyleCnt="3"/>
      <dgm:spPr/>
    </dgm:pt>
    <dgm:pt modelId="{111DA8F3-33E3-4F3E-8ABA-E3A62337445A}" type="pres">
      <dgm:prSet presAssocID="{F234465C-9186-4B17-A142-B8DB07B2D29A}" presName="img" presStyleLbl="fgImgPlace1" presStyleIdx="1" presStyleCnt="3"/>
      <dgm:spPr>
        <a:blipFill>
          <a:blip xmlns:r="http://schemas.openxmlformats.org/officeDocument/2006/relationships" r:embed="rId2"/>
          <a:srcRect/>
          <a:stretch>
            <a:fillRect t="-14000" b="-14000"/>
          </a:stretch>
        </a:blipFill>
      </dgm:spPr>
    </dgm:pt>
    <dgm:pt modelId="{477730AC-1163-44E6-8B0D-F54B9232917C}" type="pres">
      <dgm:prSet presAssocID="{F234465C-9186-4B17-A142-B8DB07B2D29A}" presName="text" presStyleLbl="node1" presStyleIdx="1" presStyleCnt="3">
        <dgm:presLayoutVars>
          <dgm:bulletEnabled val="1"/>
        </dgm:presLayoutVars>
      </dgm:prSet>
      <dgm:spPr/>
    </dgm:pt>
    <dgm:pt modelId="{98DB19E5-8759-445F-8D1D-2EF52625C7F8}" type="pres">
      <dgm:prSet presAssocID="{91F96188-F307-41EA-8B26-E41B79A7F91B}" presName="spacer" presStyleCnt="0"/>
      <dgm:spPr/>
    </dgm:pt>
    <dgm:pt modelId="{BB11EA78-9FC7-42E8-8010-514B4454FCEA}" type="pres">
      <dgm:prSet presAssocID="{3FD16801-7A1D-4620-9D6D-50E05371D85E}" presName="comp" presStyleCnt="0"/>
      <dgm:spPr/>
    </dgm:pt>
    <dgm:pt modelId="{913588D3-136A-4743-9F07-167E78A39A1A}" type="pres">
      <dgm:prSet presAssocID="{3FD16801-7A1D-4620-9D6D-50E05371D85E}" presName="box" presStyleLbl="node1" presStyleIdx="2" presStyleCnt="3"/>
      <dgm:spPr/>
    </dgm:pt>
    <dgm:pt modelId="{0C1531AB-4328-4422-ABCF-2E45F9906F55}" type="pres">
      <dgm:prSet presAssocID="{3FD16801-7A1D-4620-9D6D-50E05371D85E}" presName="img" presStyleLbl="fgImgPlace1" presStyleIdx="2" presStyleCnt="3"/>
      <dgm:spPr>
        <a:blipFill>
          <a:blip xmlns:r="http://schemas.openxmlformats.org/officeDocument/2006/relationships" r:embed="rId3"/>
          <a:srcRect/>
          <a:stretch>
            <a:fillRect t="-12000" b="-12000"/>
          </a:stretch>
        </a:blipFill>
      </dgm:spPr>
    </dgm:pt>
    <dgm:pt modelId="{F8761471-219E-43CC-BE59-C5BA3CF02AE3}" type="pres">
      <dgm:prSet presAssocID="{3FD16801-7A1D-4620-9D6D-50E05371D85E}" presName="text" presStyleLbl="node1" presStyleIdx="2" presStyleCnt="3">
        <dgm:presLayoutVars>
          <dgm:bulletEnabled val="1"/>
        </dgm:presLayoutVars>
      </dgm:prSet>
      <dgm:spPr/>
    </dgm:pt>
  </dgm:ptLst>
  <dgm:cxnLst>
    <dgm:cxn modelId="{2BFA7B00-B139-42B8-AF91-815888022F12}" type="presOf" srcId="{433E8A26-A9E4-477B-9DF5-9B32A7D276CE}" destId="{0ABB3A29-E60A-4CA7-B4DD-BA8E0AA06957}" srcOrd="0" destOrd="0" presId="urn:microsoft.com/office/officeart/2005/8/layout/vList4"/>
    <dgm:cxn modelId="{35BF1A45-0EDB-48FD-AAF5-D118441343F7}" srcId="{433E8A26-A9E4-477B-9DF5-9B32A7D276CE}" destId="{AE7F9F6C-8069-4F91-877B-E037C849E7FC}" srcOrd="0" destOrd="0" parTransId="{78702B98-0320-4BF7-96FA-E26002D681B6}" sibTransId="{FB036B0B-98C4-4333-9B03-CB6E865A72AA}"/>
    <dgm:cxn modelId="{0821B165-107A-4E51-A8D0-CAC4437FA1BA}" srcId="{433E8A26-A9E4-477B-9DF5-9B32A7D276CE}" destId="{F234465C-9186-4B17-A142-B8DB07B2D29A}" srcOrd="1" destOrd="0" parTransId="{07436562-85D5-47B5-A13B-BD06FC13B4BF}" sibTransId="{91F96188-F307-41EA-8B26-E41B79A7F91B}"/>
    <dgm:cxn modelId="{C176584E-C53F-408D-ABE8-CAC82D3AA74B}" type="presOf" srcId="{AE7F9F6C-8069-4F91-877B-E037C849E7FC}" destId="{AE0A174B-91E3-4329-A525-0E08A732D6FC}" srcOrd="1" destOrd="0" presId="urn:microsoft.com/office/officeart/2005/8/layout/vList4"/>
    <dgm:cxn modelId="{637B018B-C175-4030-A3CD-851BB4407148}" srcId="{433E8A26-A9E4-477B-9DF5-9B32A7D276CE}" destId="{3FD16801-7A1D-4620-9D6D-50E05371D85E}" srcOrd="2" destOrd="0" parTransId="{9F073B3E-D039-4293-B6AD-4723156F30D4}" sibTransId="{141CEF2A-FAB6-4D70-B8A1-91A3F38B8BE0}"/>
    <dgm:cxn modelId="{5603EE9A-7CF3-4A3E-BBBA-2A9AA4606672}" type="presOf" srcId="{3FD16801-7A1D-4620-9D6D-50E05371D85E}" destId="{913588D3-136A-4743-9F07-167E78A39A1A}" srcOrd="0" destOrd="0" presId="urn:microsoft.com/office/officeart/2005/8/layout/vList4"/>
    <dgm:cxn modelId="{A35F97A6-4973-4A86-9ACA-F2C7BBDEBC41}" type="presOf" srcId="{AE7F9F6C-8069-4F91-877B-E037C849E7FC}" destId="{40047043-E57A-4BD3-9D48-28574F4DD982}" srcOrd="0" destOrd="0" presId="urn:microsoft.com/office/officeart/2005/8/layout/vList4"/>
    <dgm:cxn modelId="{35366CCF-2B6B-4B6F-9DCC-637C201910D0}" type="presOf" srcId="{3FD16801-7A1D-4620-9D6D-50E05371D85E}" destId="{F8761471-219E-43CC-BE59-C5BA3CF02AE3}" srcOrd="1" destOrd="0" presId="urn:microsoft.com/office/officeart/2005/8/layout/vList4"/>
    <dgm:cxn modelId="{6B6CA2D8-D6E7-4995-9C52-1B3FB69588D3}" type="presOf" srcId="{F234465C-9186-4B17-A142-B8DB07B2D29A}" destId="{40D65179-F87A-467F-A622-868DB9077CF9}" srcOrd="0" destOrd="0" presId="urn:microsoft.com/office/officeart/2005/8/layout/vList4"/>
    <dgm:cxn modelId="{932186EF-4A1B-41A9-8DFF-2F27ADBEC382}" type="presOf" srcId="{F234465C-9186-4B17-A142-B8DB07B2D29A}" destId="{477730AC-1163-44E6-8B0D-F54B9232917C}" srcOrd="1" destOrd="0" presId="urn:microsoft.com/office/officeart/2005/8/layout/vList4"/>
    <dgm:cxn modelId="{8338D313-7503-4D24-AABB-0A91E4AD1952}" type="presParOf" srcId="{0ABB3A29-E60A-4CA7-B4DD-BA8E0AA06957}" destId="{41C39782-C40F-4D55-8E0D-ECE1D6255483}" srcOrd="0" destOrd="0" presId="urn:microsoft.com/office/officeart/2005/8/layout/vList4"/>
    <dgm:cxn modelId="{A14B9954-11EF-4F29-8A18-CDA7388BD2C8}" type="presParOf" srcId="{41C39782-C40F-4D55-8E0D-ECE1D6255483}" destId="{40047043-E57A-4BD3-9D48-28574F4DD982}" srcOrd="0" destOrd="0" presId="urn:microsoft.com/office/officeart/2005/8/layout/vList4"/>
    <dgm:cxn modelId="{699CFE2C-A2E6-4EF9-B49C-58A52843A208}" type="presParOf" srcId="{41C39782-C40F-4D55-8E0D-ECE1D6255483}" destId="{054FE019-F0E2-4C66-AC3E-A6A7FC060CB2}" srcOrd="1" destOrd="0" presId="urn:microsoft.com/office/officeart/2005/8/layout/vList4"/>
    <dgm:cxn modelId="{B0790B71-6EA4-4CB1-A9FE-DFDDF45AEA89}" type="presParOf" srcId="{41C39782-C40F-4D55-8E0D-ECE1D6255483}" destId="{AE0A174B-91E3-4329-A525-0E08A732D6FC}" srcOrd="2" destOrd="0" presId="urn:microsoft.com/office/officeart/2005/8/layout/vList4"/>
    <dgm:cxn modelId="{76D4BF84-70BA-4FBD-8CA2-A3B2DC3AD6DC}" type="presParOf" srcId="{0ABB3A29-E60A-4CA7-B4DD-BA8E0AA06957}" destId="{B9F6D546-086C-49BC-9C36-1F72CFCED6CA}" srcOrd="1" destOrd="0" presId="urn:microsoft.com/office/officeart/2005/8/layout/vList4"/>
    <dgm:cxn modelId="{332028A1-0F92-4790-9ABE-C173050A8A09}" type="presParOf" srcId="{0ABB3A29-E60A-4CA7-B4DD-BA8E0AA06957}" destId="{4820B4BD-006D-403D-B7CE-8EDFCE025F5D}" srcOrd="2" destOrd="0" presId="urn:microsoft.com/office/officeart/2005/8/layout/vList4"/>
    <dgm:cxn modelId="{CB31A40D-832F-4115-AFAC-6AE3D451A577}" type="presParOf" srcId="{4820B4BD-006D-403D-B7CE-8EDFCE025F5D}" destId="{40D65179-F87A-467F-A622-868DB9077CF9}" srcOrd="0" destOrd="0" presId="urn:microsoft.com/office/officeart/2005/8/layout/vList4"/>
    <dgm:cxn modelId="{0DDC55CF-AEB5-48DF-B9E5-7E2E8345D496}" type="presParOf" srcId="{4820B4BD-006D-403D-B7CE-8EDFCE025F5D}" destId="{111DA8F3-33E3-4F3E-8ABA-E3A62337445A}" srcOrd="1" destOrd="0" presId="urn:microsoft.com/office/officeart/2005/8/layout/vList4"/>
    <dgm:cxn modelId="{54F13FCF-C6FF-48B1-A917-0E8B302AB590}" type="presParOf" srcId="{4820B4BD-006D-403D-B7CE-8EDFCE025F5D}" destId="{477730AC-1163-44E6-8B0D-F54B9232917C}" srcOrd="2" destOrd="0" presId="urn:microsoft.com/office/officeart/2005/8/layout/vList4"/>
    <dgm:cxn modelId="{4225CAD8-28EF-4104-A369-6848A35AEB93}" type="presParOf" srcId="{0ABB3A29-E60A-4CA7-B4DD-BA8E0AA06957}" destId="{98DB19E5-8759-445F-8D1D-2EF52625C7F8}" srcOrd="3" destOrd="0" presId="urn:microsoft.com/office/officeart/2005/8/layout/vList4"/>
    <dgm:cxn modelId="{430B33DB-5C43-4878-A973-7322D33C919D}" type="presParOf" srcId="{0ABB3A29-E60A-4CA7-B4DD-BA8E0AA06957}" destId="{BB11EA78-9FC7-42E8-8010-514B4454FCEA}" srcOrd="4" destOrd="0" presId="urn:microsoft.com/office/officeart/2005/8/layout/vList4"/>
    <dgm:cxn modelId="{38597456-4251-4102-AEF9-816330E811E5}" type="presParOf" srcId="{BB11EA78-9FC7-42E8-8010-514B4454FCEA}" destId="{913588D3-136A-4743-9F07-167E78A39A1A}" srcOrd="0" destOrd="0" presId="urn:microsoft.com/office/officeart/2005/8/layout/vList4"/>
    <dgm:cxn modelId="{09F9FB13-A1F6-4B41-A559-AE852D50DC4F}" type="presParOf" srcId="{BB11EA78-9FC7-42E8-8010-514B4454FCEA}" destId="{0C1531AB-4328-4422-ABCF-2E45F9906F55}" srcOrd="1" destOrd="0" presId="urn:microsoft.com/office/officeart/2005/8/layout/vList4"/>
    <dgm:cxn modelId="{9232F7C0-4ABA-4D0F-9D5B-BF1255762994}" type="presParOf" srcId="{BB11EA78-9FC7-42E8-8010-514B4454FCEA}" destId="{F8761471-219E-43CC-BE59-C5BA3CF02AE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8A765C-2617-46BE-8EA8-D3E743D712A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CA"/>
        </a:p>
      </dgm:t>
    </dgm:pt>
    <dgm:pt modelId="{EA8E1B8A-DD91-40E5-A823-2D4ADC58F317}">
      <dgm:prSet phldrT="[Text]" phldr="0"/>
      <dgm:spPr>
        <a:solidFill>
          <a:schemeClr val="accent6">
            <a:lumMod val="20000"/>
            <a:lumOff val="80000"/>
          </a:schemeClr>
        </a:solidFill>
      </dgm:spPr>
      <dgm:t>
        <a:bodyPr/>
        <a:lstStyle/>
        <a:p>
          <a:r>
            <a:rPr lang="en-CA" b="1" dirty="0"/>
            <a:t>Guiding Philosophy (</a:t>
          </a:r>
          <a:r>
            <a:rPr lang="en-CA" b="1" i="0" dirty="0"/>
            <a:t>reality, knowledge, and values)</a:t>
          </a:r>
          <a:endParaRPr lang="en-CA" b="1" dirty="0"/>
        </a:p>
      </dgm:t>
    </dgm:pt>
    <dgm:pt modelId="{3BE138AF-65AD-4DCC-9E21-BFE0637793A6}" type="parTrans" cxnId="{B0DE4958-3F15-4092-9325-6139C8788216}">
      <dgm:prSet/>
      <dgm:spPr/>
      <dgm:t>
        <a:bodyPr/>
        <a:lstStyle/>
        <a:p>
          <a:endParaRPr lang="en-CA"/>
        </a:p>
      </dgm:t>
    </dgm:pt>
    <dgm:pt modelId="{BC509134-8F33-4E42-9EF8-AC8CA81A1C3E}" type="sibTrans" cxnId="{B0DE4958-3F15-4092-9325-6139C8788216}">
      <dgm:prSet/>
      <dgm:spPr/>
      <dgm:t>
        <a:bodyPr/>
        <a:lstStyle/>
        <a:p>
          <a:endParaRPr lang="en-CA"/>
        </a:p>
      </dgm:t>
    </dgm:pt>
    <dgm:pt modelId="{DCD6F6C0-8E82-4C82-AB1F-92BC5A0FE21C}">
      <dgm:prSet phldrT="[Text]"/>
      <dgm:spPr/>
      <dgm:t>
        <a:bodyPr/>
        <a:lstStyle/>
        <a:p>
          <a:r>
            <a:rPr lang="en-CA" b="1" u="none" dirty="0"/>
            <a:t>Ontology</a:t>
          </a:r>
          <a:r>
            <a:rPr lang="en-CA" dirty="0"/>
            <a:t> (</a:t>
          </a:r>
          <a:r>
            <a:rPr lang="en-US" u="none" dirty="0"/>
            <a:t>nature of reality and what exists</a:t>
          </a:r>
          <a:r>
            <a:rPr lang="en-CA" dirty="0"/>
            <a:t>) – </a:t>
          </a:r>
          <a:r>
            <a:rPr lang="en-CA" b="1" u="none" dirty="0"/>
            <a:t>social &amp; ecological realities </a:t>
          </a:r>
          <a:r>
            <a:rPr lang="en-CA" b="1" i="1" u="none" dirty="0"/>
            <a:t>are connected, constructed &amp; subjective</a:t>
          </a:r>
        </a:p>
      </dgm:t>
    </dgm:pt>
    <dgm:pt modelId="{9567B123-26D7-42F3-9B97-73957F6192CB}" type="parTrans" cxnId="{269BE8CA-2448-4184-8969-DCB8AE5BA430}">
      <dgm:prSet/>
      <dgm:spPr/>
      <dgm:t>
        <a:bodyPr/>
        <a:lstStyle/>
        <a:p>
          <a:endParaRPr lang="en-CA"/>
        </a:p>
      </dgm:t>
    </dgm:pt>
    <dgm:pt modelId="{74865A9D-99A5-4B42-800C-9E32EC6958E7}" type="sibTrans" cxnId="{269BE8CA-2448-4184-8969-DCB8AE5BA430}">
      <dgm:prSet/>
      <dgm:spPr/>
      <dgm:t>
        <a:bodyPr/>
        <a:lstStyle/>
        <a:p>
          <a:endParaRPr lang="en-CA"/>
        </a:p>
      </dgm:t>
    </dgm:pt>
    <dgm:pt modelId="{984F9706-AF33-4493-A826-C9956A1865CC}">
      <dgm:prSet/>
      <dgm:spPr/>
      <dgm:t>
        <a:bodyPr/>
        <a:lstStyle/>
        <a:p>
          <a:r>
            <a:rPr lang="en-CA" b="1" u="none" dirty="0"/>
            <a:t>Epistemology</a:t>
          </a:r>
          <a:r>
            <a:rPr lang="en-CA" dirty="0"/>
            <a:t> (how do we know) – </a:t>
          </a:r>
          <a:r>
            <a:rPr lang="en-CA" b="1" u="none" dirty="0"/>
            <a:t>constructivist, focused</a:t>
          </a:r>
          <a:r>
            <a:rPr lang="en-CA" b="1" u="none"/>
            <a:t>, critical </a:t>
          </a:r>
          <a:r>
            <a:rPr lang="en-CA" b="1" u="none" dirty="0"/>
            <a:t>&amp; participatory</a:t>
          </a:r>
          <a:r>
            <a:rPr lang="en-CA" u="sng" dirty="0"/>
            <a:t> </a:t>
          </a:r>
          <a:r>
            <a:rPr lang="en-CA" dirty="0"/>
            <a:t>(</a:t>
          </a:r>
          <a:r>
            <a:rPr lang="en-CA" i="1" dirty="0"/>
            <a:t>knowledge co-created and actively constructed</a:t>
          </a:r>
          <a:r>
            <a:rPr lang="en-CA" dirty="0"/>
            <a:t>)</a:t>
          </a:r>
        </a:p>
      </dgm:t>
    </dgm:pt>
    <dgm:pt modelId="{9369D0B2-C3FB-4F0E-ADFC-B7FB02F80307}" type="parTrans" cxnId="{4D46299F-7F67-4528-B14D-953895DD5459}">
      <dgm:prSet/>
      <dgm:spPr/>
      <dgm:t>
        <a:bodyPr/>
        <a:lstStyle/>
        <a:p>
          <a:endParaRPr lang="en-CA"/>
        </a:p>
      </dgm:t>
    </dgm:pt>
    <dgm:pt modelId="{25FB3959-173C-49F3-8FD6-F8D45D0F17B4}" type="sibTrans" cxnId="{4D46299F-7F67-4528-B14D-953895DD5459}">
      <dgm:prSet/>
      <dgm:spPr/>
      <dgm:t>
        <a:bodyPr/>
        <a:lstStyle/>
        <a:p>
          <a:endParaRPr lang="en-CA"/>
        </a:p>
      </dgm:t>
    </dgm:pt>
    <dgm:pt modelId="{338566A5-1986-4FFD-9D45-ED66F7EB2224}">
      <dgm:prSet/>
      <dgm:spPr/>
      <dgm:t>
        <a:bodyPr/>
        <a:lstStyle/>
        <a:p>
          <a:r>
            <a:rPr lang="en-CA" b="1" u="none" dirty="0"/>
            <a:t>Axiology</a:t>
          </a:r>
          <a:r>
            <a:rPr lang="en-CA" dirty="0"/>
            <a:t> (what do we value) – ethical obligations, values co-constructed, </a:t>
          </a:r>
          <a:r>
            <a:rPr lang="en-CA" b="1" i="1" u="none" dirty="0">
              <a:solidFill>
                <a:schemeClr val="tx1"/>
              </a:solidFill>
              <a:effectLst/>
              <a:latin typeface="+mn-lt"/>
              <a:ea typeface="+mn-ea"/>
              <a:cs typeface="+mn-cs"/>
            </a:rPr>
            <a:t>no research on us without us</a:t>
          </a:r>
          <a:endParaRPr lang="en-CA" b="1" i="1" u="none" dirty="0"/>
        </a:p>
      </dgm:t>
    </dgm:pt>
    <dgm:pt modelId="{94DB418B-C0F0-43A7-8BB6-9FD5AE86821C}" type="parTrans" cxnId="{1C72B0DB-70AA-4C46-B8BF-B858F95A33B3}">
      <dgm:prSet/>
      <dgm:spPr/>
      <dgm:t>
        <a:bodyPr/>
        <a:lstStyle/>
        <a:p>
          <a:endParaRPr lang="en-CA"/>
        </a:p>
      </dgm:t>
    </dgm:pt>
    <dgm:pt modelId="{7004249B-FB33-4415-A8DE-FCF8ABD13DE1}" type="sibTrans" cxnId="{1C72B0DB-70AA-4C46-B8BF-B858F95A33B3}">
      <dgm:prSet/>
      <dgm:spPr/>
      <dgm:t>
        <a:bodyPr/>
        <a:lstStyle/>
        <a:p>
          <a:endParaRPr lang="en-CA"/>
        </a:p>
      </dgm:t>
    </dgm:pt>
    <dgm:pt modelId="{111FDB56-6A87-4AAD-AADC-9914FC76FC00}" type="pres">
      <dgm:prSet presAssocID="{958A765C-2617-46BE-8EA8-D3E743D712AA}" presName="cycle" presStyleCnt="0">
        <dgm:presLayoutVars>
          <dgm:chMax val="1"/>
          <dgm:dir/>
          <dgm:animLvl val="ctr"/>
          <dgm:resizeHandles val="exact"/>
        </dgm:presLayoutVars>
      </dgm:prSet>
      <dgm:spPr/>
    </dgm:pt>
    <dgm:pt modelId="{BFA09661-E25D-439C-B285-5EEC9BF4BAF9}" type="pres">
      <dgm:prSet presAssocID="{EA8E1B8A-DD91-40E5-A823-2D4ADC58F317}" presName="centerShape" presStyleLbl="node0" presStyleIdx="0" presStyleCnt="1" custScaleY="53823"/>
      <dgm:spPr/>
    </dgm:pt>
    <dgm:pt modelId="{BF37D366-A5D5-44DC-841C-8E3109DE01B1}" type="pres">
      <dgm:prSet presAssocID="{9567B123-26D7-42F3-9B97-73957F6192CB}" presName="parTrans" presStyleLbl="bgSibTrans2D1" presStyleIdx="0" presStyleCnt="3"/>
      <dgm:spPr/>
    </dgm:pt>
    <dgm:pt modelId="{E3E2877E-AE1F-437A-BB5F-96A5A1287736}" type="pres">
      <dgm:prSet presAssocID="{DCD6F6C0-8E82-4C82-AB1F-92BC5A0FE21C}" presName="node" presStyleLbl="node1" presStyleIdx="0" presStyleCnt="3">
        <dgm:presLayoutVars>
          <dgm:bulletEnabled val="1"/>
        </dgm:presLayoutVars>
      </dgm:prSet>
      <dgm:spPr/>
    </dgm:pt>
    <dgm:pt modelId="{B63C97B9-D38E-4AD0-A82A-E23741E30AAC}" type="pres">
      <dgm:prSet presAssocID="{9369D0B2-C3FB-4F0E-ADFC-B7FB02F80307}" presName="parTrans" presStyleLbl="bgSibTrans2D1" presStyleIdx="1" presStyleCnt="3"/>
      <dgm:spPr/>
    </dgm:pt>
    <dgm:pt modelId="{3FD563A3-6DBE-4932-9151-7E0EEA457FBF}" type="pres">
      <dgm:prSet presAssocID="{984F9706-AF33-4493-A826-C9956A1865CC}" presName="node" presStyleLbl="node1" presStyleIdx="1" presStyleCnt="3" custScaleX="119998">
        <dgm:presLayoutVars>
          <dgm:bulletEnabled val="1"/>
        </dgm:presLayoutVars>
      </dgm:prSet>
      <dgm:spPr/>
    </dgm:pt>
    <dgm:pt modelId="{DAC186AE-89B6-4686-AC1B-3FF6C2824FC4}" type="pres">
      <dgm:prSet presAssocID="{94DB418B-C0F0-43A7-8BB6-9FD5AE86821C}" presName="parTrans" presStyleLbl="bgSibTrans2D1" presStyleIdx="2" presStyleCnt="3"/>
      <dgm:spPr/>
    </dgm:pt>
    <dgm:pt modelId="{7D224127-2E90-41B5-BB56-4A996A6ADEF0}" type="pres">
      <dgm:prSet presAssocID="{338566A5-1986-4FFD-9D45-ED66F7EB2224}" presName="node" presStyleLbl="node1" presStyleIdx="2" presStyleCnt="3">
        <dgm:presLayoutVars>
          <dgm:bulletEnabled val="1"/>
        </dgm:presLayoutVars>
      </dgm:prSet>
      <dgm:spPr/>
    </dgm:pt>
  </dgm:ptLst>
  <dgm:cxnLst>
    <dgm:cxn modelId="{9DDC3371-46BD-4DB7-8E20-41A22AADE2F6}" type="presOf" srcId="{9369D0B2-C3FB-4F0E-ADFC-B7FB02F80307}" destId="{B63C97B9-D38E-4AD0-A82A-E23741E30AAC}" srcOrd="0" destOrd="0" presId="urn:microsoft.com/office/officeart/2005/8/layout/radial4"/>
    <dgm:cxn modelId="{22A87352-E7C6-4EAB-A756-4823B24DF5E7}" type="presOf" srcId="{94DB418B-C0F0-43A7-8BB6-9FD5AE86821C}" destId="{DAC186AE-89B6-4686-AC1B-3FF6C2824FC4}" srcOrd="0" destOrd="0" presId="urn:microsoft.com/office/officeart/2005/8/layout/radial4"/>
    <dgm:cxn modelId="{C1C51054-E7DA-4DB3-8FFC-5A92C6085AEF}" type="presOf" srcId="{EA8E1B8A-DD91-40E5-A823-2D4ADC58F317}" destId="{BFA09661-E25D-439C-B285-5EEC9BF4BAF9}" srcOrd="0" destOrd="0" presId="urn:microsoft.com/office/officeart/2005/8/layout/radial4"/>
    <dgm:cxn modelId="{B0DE4958-3F15-4092-9325-6139C8788216}" srcId="{958A765C-2617-46BE-8EA8-D3E743D712AA}" destId="{EA8E1B8A-DD91-40E5-A823-2D4ADC58F317}" srcOrd="0" destOrd="0" parTransId="{3BE138AF-65AD-4DCC-9E21-BFE0637793A6}" sibTransId="{BC509134-8F33-4E42-9EF8-AC8CA81A1C3E}"/>
    <dgm:cxn modelId="{93A4BC90-DD82-4F88-B475-4741FB8DA7F3}" type="presOf" srcId="{958A765C-2617-46BE-8EA8-D3E743D712AA}" destId="{111FDB56-6A87-4AAD-AADC-9914FC76FC00}" srcOrd="0" destOrd="0" presId="urn:microsoft.com/office/officeart/2005/8/layout/radial4"/>
    <dgm:cxn modelId="{0A774499-8F8A-4F3E-AF64-146B5146C4B1}" type="presOf" srcId="{984F9706-AF33-4493-A826-C9956A1865CC}" destId="{3FD563A3-6DBE-4932-9151-7E0EEA457FBF}" srcOrd="0" destOrd="0" presId="urn:microsoft.com/office/officeart/2005/8/layout/radial4"/>
    <dgm:cxn modelId="{4D46299F-7F67-4528-B14D-953895DD5459}" srcId="{EA8E1B8A-DD91-40E5-A823-2D4ADC58F317}" destId="{984F9706-AF33-4493-A826-C9956A1865CC}" srcOrd="1" destOrd="0" parTransId="{9369D0B2-C3FB-4F0E-ADFC-B7FB02F80307}" sibTransId="{25FB3959-173C-49F3-8FD6-F8D45D0F17B4}"/>
    <dgm:cxn modelId="{05E041A3-12F9-40F2-AF48-3CFC1F5E0CE9}" type="presOf" srcId="{338566A5-1986-4FFD-9D45-ED66F7EB2224}" destId="{7D224127-2E90-41B5-BB56-4A996A6ADEF0}" srcOrd="0" destOrd="0" presId="urn:microsoft.com/office/officeart/2005/8/layout/radial4"/>
    <dgm:cxn modelId="{1822AEB2-1236-46D5-B182-3EBD1D22BD13}" type="presOf" srcId="{DCD6F6C0-8E82-4C82-AB1F-92BC5A0FE21C}" destId="{E3E2877E-AE1F-437A-BB5F-96A5A1287736}" srcOrd="0" destOrd="0" presId="urn:microsoft.com/office/officeart/2005/8/layout/radial4"/>
    <dgm:cxn modelId="{269BE8CA-2448-4184-8969-DCB8AE5BA430}" srcId="{EA8E1B8A-DD91-40E5-A823-2D4ADC58F317}" destId="{DCD6F6C0-8E82-4C82-AB1F-92BC5A0FE21C}" srcOrd="0" destOrd="0" parTransId="{9567B123-26D7-42F3-9B97-73957F6192CB}" sibTransId="{74865A9D-99A5-4B42-800C-9E32EC6958E7}"/>
    <dgm:cxn modelId="{1C72B0DB-70AA-4C46-B8BF-B858F95A33B3}" srcId="{EA8E1B8A-DD91-40E5-A823-2D4ADC58F317}" destId="{338566A5-1986-4FFD-9D45-ED66F7EB2224}" srcOrd="2" destOrd="0" parTransId="{94DB418B-C0F0-43A7-8BB6-9FD5AE86821C}" sibTransId="{7004249B-FB33-4415-A8DE-FCF8ABD13DE1}"/>
    <dgm:cxn modelId="{7BB4C0E5-DFD2-4DB9-A389-140E5664B984}" type="presOf" srcId="{9567B123-26D7-42F3-9B97-73957F6192CB}" destId="{BF37D366-A5D5-44DC-841C-8E3109DE01B1}" srcOrd="0" destOrd="0" presId="urn:microsoft.com/office/officeart/2005/8/layout/radial4"/>
    <dgm:cxn modelId="{B334B44E-C70F-4A1A-9185-B39B3B8A971C}" type="presParOf" srcId="{111FDB56-6A87-4AAD-AADC-9914FC76FC00}" destId="{BFA09661-E25D-439C-B285-5EEC9BF4BAF9}" srcOrd="0" destOrd="0" presId="urn:microsoft.com/office/officeart/2005/8/layout/radial4"/>
    <dgm:cxn modelId="{0CD86170-CD18-4320-B05B-4A32BD55C292}" type="presParOf" srcId="{111FDB56-6A87-4AAD-AADC-9914FC76FC00}" destId="{BF37D366-A5D5-44DC-841C-8E3109DE01B1}" srcOrd="1" destOrd="0" presId="urn:microsoft.com/office/officeart/2005/8/layout/radial4"/>
    <dgm:cxn modelId="{75F9F1D5-9F95-4059-889C-D685AE508CBE}" type="presParOf" srcId="{111FDB56-6A87-4AAD-AADC-9914FC76FC00}" destId="{E3E2877E-AE1F-437A-BB5F-96A5A1287736}" srcOrd="2" destOrd="0" presId="urn:microsoft.com/office/officeart/2005/8/layout/radial4"/>
    <dgm:cxn modelId="{5721482A-F5FC-4A84-B086-EF6E6590C008}" type="presParOf" srcId="{111FDB56-6A87-4AAD-AADC-9914FC76FC00}" destId="{B63C97B9-D38E-4AD0-A82A-E23741E30AAC}" srcOrd="3" destOrd="0" presId="urn:microsoft.com/office/officeart/2005/8/layout/radial4"/>
    <dgm:cxn modelId="{77913997-DB2F-48F1-B62B-6D1BB9D9780D}" type="presParOf" srcId="{111FDB56-6A87-4AAD-AADC-9914FC76FC00}" destId="{3FD563A3-6DBE-4932-9151-7E0EEA457FBF}" srcOrd="4" destOrd="0" presId="urn:microsoft.com/office/officeart/2005/8/layout/radial4"/>
    <dgm:cxn modelId="{850BC1F5-4EBA-44B7-BB8B-BDE2CDFEDEBA}" type="presParOf" srcId="{111FDB56-6A87-4AAD-AADC-9914FC76FC00}" destId="{DAC186AE-89B6-4686-AC1B-3FF6C2824FC4}" srcOrd="5" destOrd="0" presId="urn:microsoft.com/office/officeart/2005/8/layout/radial4"/>
    <dgm:cxn modelId="{B30A9B0F-F141-43B9-ADEC-419BD4C5A5D1}" type="presParOf" srcId="{111FDB56-6A87-4AAD-AADC-9914FC76FC00}" destId="{7D224127-2E90-41B5-BB56-4A996A6ADEF0}"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1F754F-071E-43E3-AC34-B20AB2FDEE6C}"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CA"/>
        </a:p>
      </dgm:t>
    </dgm:pt>
    <dgm:pt modelId="{3B32A0D7-C386-4073-B6C3-5C467CC56EBE}">
      <dgm:prSet phldrT="[Text]"/>
      <dgm:spPr/>
      <dgm:t>
        <a:bodyPr/>
        <a:lstStyle/>
        <a:p>
          <a:r>
            <a:rPr lang="en-CA" dirty="0"/>
            <a:t>Co-researchers:</a:t>
          </a:r>
        </a:p>
        <a:p>
          <a:r>
            <a:rPr lang="en-CA" dirty="0"/>
            <a:t>UWinnipeg Campus Sustainability Office (6)</a:t>
          </a:r>
        </a:p>
        <a:p>
          <a:r>
            <a:rPr lang="en-CA" dirty="0"/>
            <a:t>(a) Leadership (1+)</a:t>
          </a:r>
        </a:p>
        <a:p>
          <a:r>
            <a:rPr lang="en-CA" dirty="0"/>
            <a:t>(b) Ambassador Students (3+)</a:t>
          </a:r>
        </a:p>
      </dgm:t>
    </dgm:pt>
    <dgm:pt modelId="{B7A89431-6F43-4BA6-A763-641F1932808D}" type="parTrans" cxnId="{FB02013D-DDA0-48C9-AF68-662E9F5EEEEE}">
      <dgm:prSet/>
      <dgm:spPr/>
      <dgm:t>
        <a:bodyPr/>
        <a:lstStyle/>
        <a:p>
          <a:endParaRPr lang="en-CA"/>
        </a:p>
      </dgm:t>
    </dgm:pt>
    <dgm:pt modelId="{74E5967D-F16E-4EFC-AB44-4F75F7F79EF2}" type="sibTrans" cxnId="{FB02013D-DDA0-48C9-AF68-662E9F5EEEEE}">
      <dgm:prSet/>
      <dgm:spPr/>
      <dgm:t>
        <a:bodyPr/>
        <a:lstStyle/>
        <a:p>
          <a:endParaRPr lang="en-CA"/>
        </a:p>
      </dgm:t>
    </dgm:pt>
    <dgm:pt modelId="{9C88062D-5B70-42A4-81FD-A426C6ADDF02}">
      <dgm:prSet phldrT="[Text]"/>
      <dgm:spPr/>
      <dgm:t>
        <a:bodyPr/>
        <a:lstStyle/>
        <a:p>
          <a:r>
            <a:rPr lang="en-CA" dirty="0"/>
            <a:t>Co-researchers:</a:t>
          </a:r>
        </a:p>
        <a:p>
          <a:r>
            <a:rPr lang="en-CA" dirty="0"/>
            <a:t>Compost Winnipeg (5)</a:t>
          </a:r>
        </a:p>
        <a:p>
          <a:r>
            <a:rPr lang="en-CA" dirty="0"/>
            <a:t>(a) Staff (2+)</a:t>
          </a:r>
        </a:p>
        <a:p>
          <a:r>
            <a:rPr lang="en-CA" dirty="0"/>
            <a:t>(b) Drivers (3+)</a:t>
          </a:r>
        </a:p>
      </dgm:t>
    </dgm:pt>
    <dgm:pt modelId="{6C54FC08-797F-42C4-80E4-348D60C78CA5}" type="parTrans" cxnId="{090858FE-B45B-449D-8503-038D6E2CBAF3}">
      <dgm:prSet/>
      <dgm:spPr/>
      <dgm:t>
        <a:bodyPr/>
        <a:lstStyle/>
        <a:p>
          <a:endParaRPr lang="en-CA"/>
        </a:p>
      </dgm:t>
    </dgm:pt>
    <dgm:pt modelId="{C5F23745-1360-4B51-9073-1D2C07CC3D83}" type="sibTrans" cxnId="{090858FE-B45B-449D-8503-038D6E2CBAF3}">
      <dgm:prSet/>
      <dgm:spPr/>
      <dgm:t>
        <a:bodyPr/>
        <a:lstStyle/>
        <a:p>
          <a:endParaRPr lang="en-CA"/>
        </a:p>
      </dgm:t>
    </dgm:pt>
    <dgm:pt modelId="{17E8E18C-848D-4547-8E0C-C63EC3294116}">
      <dgm:prSet phldrT="[Text]"/>
      <dgm:spPr/>
      <dgm:t>
        <a:bodyPr/>
        <a:lstStyle/>
        <a:p>
          <a:r>
            <a:rPr lang="en-CA" dirty="0"/>
            <a:t>Co-researchers: </a:t>
          </a:r>
        </a:p>
        <a:p>
          <a:r>
            <a:rPr lang="en-CA" dirty="0"/>
            <a:t>City of Winnipeg:</a:t>
          </a:r>
        </a:p>
        <a:p>
          <a:r>
            <a:rPr lang="en-CA" dirty="0"/>
            <a:t>Compost Project Manager (1+)</a:t>
          </a:r>
        </a:p>
      </dgm:t>
    </dgm:pt>
    <dgm:pt modelId="{1AA544EF-2F01-422B-84E3-284EAF65D253}" type="parTrans" cxnId="{E196030D-AF98-4722-BD31-AD6488C588D5}">
      <dgm:prSet/>
      <dgm:spPr/>
      <dgm:t>
        <a:bodyPr/>
        <a:lstStyle/>
        <a:p>
          <a:endParaRPr lang="en-CA"/>
        </a:p>
      </dgm:t>
    </dgm:pt>
    <dgm:pt modelId="{85020C30-8C57-4126-B39A-34EF77813E03}" type="sibTrans" cxnId="{E196030D-AF98-4722-BD31-AD6488C588D5}">
      <dgm:prSet/>
      <dgm:spPr/>
      <dgm:t>
        <a:bodyPr/>
        <a:lstStyle/>
        <a:p>
          <a:endParaRPr lang="en-CA"/>
        </a:p>
      </dgm:t>
    </dgm:pt>
    <dgm:pt modelId="{905BBCDF-3E69-408C-A3EC-9FC426C87C78}" type="pres">
      <dgm:prSet presAssocID="{571F754F-071E-43E3-AC34-B20AB2FDEE6C}" presName="Name0" presStyleCnt="0">
        <dgm:presLayoutVars>
          <dgm:dir/>
          <dgm:resizeHandles val="exact"/>
        </dgm:presLayoutVars>
      </dgm:prSet>
      <dgm:spPr/>
    </dgm:pt>
    <dgm:pt modelId="{3C5432C0-F14C-4AA2-9A78-A1A2A19D13B9}" type="pres">
      <dgm:prSet presAssocID="{571F754F-071E-43E3-AC34-B20AB2FDEE6C}" presName="bkgdShp" presStyleLbl="alignAccFollowNode1" presStyleIdx="0" presStyleCnt="1" custLinFactNeighborX="-110" custLinFactNeighborY="-16615"/>
      <dgm:spPr/>
    </dgm:pt>
    <dgm:pt modelId="{B036C825-44AE-48FE-AB50-8994AB9BD678}" type="pres">
      <dgm:prSet presAssocID="{571F754F-071E-43E3-AC34-B20AB2FDEE6C}" presName="linComp" presStyleCnt="0"/>
      <dgm:spPr/>
    </dgm:pt>
    <dgm:pt modelId="{9B54759E-06E7-462C-8C12-D1C3D4D0D03F}" type="pres">
      <dgm:prSet presAssocID="{3B32A0D7-C386-4073-B6C3-5C467CC56EBE}" presName="compNode" presStyleCnt="0"/>
      <dgm:spPr/>
    </dgm:pt>
    <dgm:pt modelId="{A9F84671-44CD-4550-9B7A-E410649E7112}" type="pres">
      <dgm:prSet presAssocID="{3B32A0D7-C386-4073-B6C3-5C467CC56EBE}" presName="node" presStyleLbl="node1" presStyleIdx="0" presStyleCnt="3">
        <dgm:presLayoutVars>
          <dgm:bulletEnabled val="1"/>
        </dgm:presLayoutVars>
      </dgm:prSet>
      <dgm:spPr/>
    </dgm:pt>
    <dgm:pt modelId="{6B759CA7-9040-4775-87B4-E681BEB829D2}" type="pres">
      <dgm:prSet presAssocID="{3B32A0D7-C386-4073-B6C3-5C467CC56EBE}" presName="invisiNode" presStyleLbl="node1" presStyleIdx="0" presStyleCnt="3"/>
      <dgm:spPr/>
    </dgm:pt>
    <dgm:pt modelId="{38C838AE-4431-4808-8F64-733F7E643656}" type="pres">
      <dgm:prSet presAssocID="{3B32A0D7-C386-4073-B6C3-5C467CC56EBE}" presName="imagNode" presStyleLbl="fgImgPlace1" presStyleIdx="0" presStyleCnt="3"/>
      <dgm:spPr>
        <a:blipFill>
          <a:blip xmlns:r="http://schemas.openxmlformats.org/officeDocument/2006/relationships" r:embed="rId1">
            <a:extLst>
              <a:ext uri="{BEBA8EAE-BF5A-486C-A8C5-ECC9F3942E4B}">
                <a14:imgProps xmlns:a14="http://schemas.microsoft.com/office/drawing/2010/main">
                  <a14:imgLayer r:embed="rId2">
                    <a14:imgEffect>
                      <a14:artisticPencilGrayscale/>
                    </a14:imgEffect>
                  </a14:imgLayer>
                </a14:imgProps>
              </a:ext>
              <a:ext uri="{28A0092B-C50C-407E-A947-70E740481C1C}">
                <a14:useLocalDpi xmlns:a14="http://schemas.microsoft.com/office/drawing/2010/main" val="0"/>
              </a:ext>
            </a:extLst>
          </a:blip>
          <a:srcRect/>
          <a:stretch>
            <a:fillRect t="-2000" b="-2000"/>
          </a:stretch>
        </a:blipFill>
      </dgm:spPr>
    </dgm:pt>
    <dgm:pt modelId="{7BD33A98-0AAC-4EC7-8E51-3C509B80AB01}" type="pres">
      <dgm:prSet presAssocID="{74E5967D-F16E-4EFC-AB44-4F75F7F79EF2}" presName="sibTrans" presStyleLbl="sibTrans2D1" presStyleIdx="0" presStyleCnt="0"/>
      <dgm:spPr/>
    </dgm:pt>
    <dgm:pt modelId="{F484BB93-4DFF-450F-8064-08538600A91A}" type="pres">
      <dgm:prSet presAssocID="{9C88062D-5B70-42A4-81FD-A426C6ADDF02}" presName="compNode" presStyleCnt="0"/>
      <dgm:spPr/>
    </dgm:pt>
    <dgm:pt modelId="{933374D1-3531-4C59-92C5-D8542E39EC4A}" type="pres">
      <dgm:prSet presAssocID="{9C88062D-5B70-42A4-81FD-A426C6ADDF02}" presName="node" presStyleLbl="node1" presStyleIdx="1" presStyleCnt="3">
        <dgm:presLayoutVars>
          <dgm:bulletEnabled val="1"/>
        </dgm:presLayoutVars>
      </dgm:prSet>
      <dgm:spPr/>
    </dgm:pt>
    <dgm:pt modelId="{9A6EB947-9525-4FA5-895A-2C5227C8E05C}" type="pres">
      <dgm:prSet presAssocID="{9C88062D-5B70-42A4-81FD-A426C6ADDF02}" presName="invisiNode" presStyleLbl="node1" presStyleIdx="1" presStyleCnt="3"/>
      <dgm:spPr/>
    </dgm:pt>
    <dgm:pt modelId="{6108F9B8-43C4-455A-86C7-C54F1A2EF304}" type="pres">
      <dgm:prSet presAssocID="{9C88062D-5B70-42A4-81FD-A426C6ADDF02}" presName="imagNode" presStyleLbl="fgImgPlace1" presStyleIdx="1"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 modelId="{C7DECDF0-898E-408B-8776-DF4616A95B09}" type="pres">
      <dgm:prSet presAssocID="{C5F23745-1360-4B51-9073-1D2C07CC3D83}" presName="sibTrans" presStyleLbl="sibTrans2D1" presStyleIdx="0" presStyleCnt="0"/>
      <dgm:spPr/>
    </dgm:pt>
    <dgm:pt modelId="{7F5ECBB4-406D-4B22-8F9B-BE75F9259194}" type="pres">
      <dgm:prSet presAssocID="{17E8E18C-848D-4547-8E0C-C63EC3294116}" presName="compNode" presStyleCnt="0"/>
      <dgm:spPr/>
    </dgm:pt>
    <dgm:pt modelId="{88C0AA77-4D60-4E1D-9813-E7BC2FD23086}" type="pres">
      <dgm:prSet presAssocID="{17E8E18C-848D-4547-8E0C-C63EC3294116}" presName="node" presStyleLbl="node1" presStyleIdx="2" presStyleCnt="3">
        <dgm:presLayoutVars>
          <dgm:bulletEnabled val="1"/>
        </dgm:presLayoutVars>
      </dgm:prSet>
      <dgm:spPr/>
    </dgm:pt>
    <dgm:pt modelId="{B236F632-7A04-475A-AE09-C221B28FF47C}" type="pres">
      <dgm:prSet presAssocID="{17E8E18C-848D-4547-8E0C-C63EC3294116}" presName="invisiNode" presStyleLbl="node1" presStyleIdx="2" presStyleCnt="3"/>
      <dgm:spPr/>
    </dgm:pt>
    <dgm:pt modelId="{002F67D6-DEE6-4EB7-AA40-4E06F702CF6E}" type="pres">
      <dgm:prSet presAssocID="{17E8E18C-848D-4547-8E0C-C63EC3294116}" presName="imagNode" presStyleLbl="fgImgPlace1" presStyleIdx="2"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t="-10000" b="-10000"/>
          </a:stretch>
        </a:blipFill>
      </dgm:spPr>
    </dgm:pt>
  </dgm:ptLst>
  <dgm:cxnLst>
    <dgm:cxn modelId="{E196030D-AF98-4722-BD31-AD6488C588D5}" srcId="{571F754F-071E-43E3-AC34-B20AB2FDEE6C}" destId="{17E8E18C-848D-4547-8E0C-C63EC3294116}" srcOrd="2" destOrd="0" parTransId="{1AA544EF-2F01-422B-84E3-284EAF65D253}" sibTransId="{85020C30-8C57-4126-B39A-34EF77813E03}"/>
    <dgm:cxn modelId="{43898813-F588-4638-8769-F957E6593823}" type="presOf" srcId="{9C88062D-5B70-42A4-81FD-A426C6ADDF02}" destId="{933374D1-3531-4C59-92C5-D8542E39EC4A}" srcOrd="0" destOrd="0" presId="urn:microsoft.com/office/officeart/2005/8/layout/pList2"/>
    <dgm:cxn modelId="{DB6BC91C-9155-46CF-A731-330B76168EC0}" type="presOf" srcId="{C5F23745-1360-4B51-9073-1D2C07CC3D83}" destId="{C7DECDF0-898E-408B-8776-DF4616A95B09}" srcOrd="0" destOrd="0" presId="urn:microsoft.com/office/officeart/2005/8/layout/pList2"/>
    <dgm:cxn modelId="{FB02013D-DDA0-48C9-AF68-662E9F5EEEEE}" srcId="{571F754F-071E-43E3-AC34-B20AB2FDEE6C}" destId="{3B32A0D7-C386-4073-B6C3-5C467CC56EBE}" srcOrd="0" destOrd="0" parTransId="{B7A89431-6F43-4BA6-A763-641F1932808D}" sibTransId="{74E5967D-F16E-4EFC-AB44-4F75F7F79EF2}"/>
    <dgm:cxn modelId="{97D0DD45-D6D3-4F9E-A102-98DA81A28F33}" type="presOf" srcId="{74E5967D-F16E-4EFC-AB44-4F75F7F79EF2}" destId="{7BD33A98-0AAC-4EC7-8E51-3C509B80AB01}" srcOrd="0" destOrd="0" presId="urn:microsoft.com/office/officeart/2005/8/layout/pList2"/>
    <dgm:cxn modelId="{0215D777-9987-4949-846E-B52C2772222F}" type="presOf" srcId="{3B32A0D7-C386-4073-B6C3-5C467CC56EBE}" destId="{A9F84671-44CD-4550-9B7A-E410649E7112}" srcOrd="0" destOrd="0" presId="urn:microsoft.com/office/officeart/2005/8/layout/pList2"/>
    <dgm:cxn modelId="{FA00ABB1-55E5-4EB3-AF5A-EA383041310E}" type="presOf" srcId="{17E8E18C-848D-4547-8E0C-C63EC3294116}" destId="{88C0AA77-4D60-4E1D-9813-E7BC2FD23086}" srcOrd="0" destOrd="0" presId="urn:microsoft.com/office/officeart/2005/8/layout/pList2"/>
    <dgm:cxn modelId="{A82F00F6-A56B-4D9B-B549-BA9C90D00712}" type="presOf" srcId="{571F754F-071E-43E3-AC34-B20AB2FDEE6C}" destId="{905BBCDF-3E69-408C-A3EC-9FC426C87C78}" srcOrd="0" destOrd="0" presId="urn:microsoft.com/office/officeart/2005/8/layout/pList2"/>
    <dgm:cxn modelId="{090858FE-B45B-449D-8503-038D6E2CBAF3}" srcId="{571F754F-071E-43E3-AC34-B20AB2FDEE6C}" destId="{9C88062D-5B70-42A4-81FD-A426C6ADDF02}" srcOrd="1" destOrd="0" parTransId="{6C54FC08-797F-42C4-80E4-348D60C78CA5}" sibTransId="{C5F23745-1360-4B51-9073-1D2C07CC3D83}"/>
    <dgm:cxn modelId="{D2DAFD93-7B6A-45BF-A145-B1A6D9ACFFBC}" type="presParOf" srcId="{905BBCDF-3E69-408C-A3EC-9FC426C87C78}" destId="{3C5432C0-F14C-4AA2-9A78-A1A2A19D13B9}" srcOrd="0" destOrd="0" presId="urn:microsoft.com/office/officeart/2005/8/layout/pList2"/>
    <dgm:cxn modelId="{29734F47-EF35-46B8-A2AD-2E51B365EA5D}" type="presParOf" srcId="{905BBCDF-3E69-408C-A3EC-9FC426C87C78}" destId="{B036C825-44AE-48FE-AB50-8994AB9BD678}" srcOrd="1" destOrd="0" presId="urn:microsoft.com/office/officeart/2005/8/layout/pList2"/>
    <dgm:cxn modelId="{D503DB0E-1B3D-42DF-AA5A-FCB307120698}" type="presParOf" srcId="{B036C825-44AE-48FE-AB50-8994AB9BD678}" destId="{9B54759E-06E7-462C-8C12-D1C3D4D0D03F}" srcOrd="0" destOrd="0" presId="urn:microsoft.com/office/officeart/2005/8/layout/pList2"/>
    <dgm:cxn modelId="{3DE631F1-F6EC-4DB5-8AF5-2105F1BEA919}" type="presParOf" srcId="{9B54759E-06E7-462C-8C12-D1C3D4D0D03F}" destId="{A9F84671-44CD-4550-9B7A-E410649E7112}" srcOrd="0" destOrd="0" presId="urn:microsoft.com/office/officeart/2005/8/layout/pList2"/>
    <dgm:cxn modelId="{0B040B5D-89E1-4100-B495-DC4C15E5A28B}" type="presParOf" srcId="{9B54759E-06E7-462C-8C12-D1C3D4D0D03F}" destId="{6B759CA7-9040-4775-87B4-E681BEB829D2}" srcOrd="1" destOrd="0" presId="urn:microsoft.com/office/officeart/2005/8/layout/pList2"/>
    <dgm:cxn modelId="{D1F43C9C-7D27-4C0D-8C85-797E2962A53C}" type="presParOf" srcId="{9B54759E-06E7-462C-8C12-D1C3D4D0D03F}" destId="{38C838AE-4431-4808-8F64-733F7E643656}" srcOrd="2" destOrd="0" presId="urn:microsoft.com/office/officeart/2005/8/layout/pList2"/>
    <dgm:cxn modelId="{095513FA-76C5-4031-AB31-B35A56BCA443}" type="presParOf" srcId="{B036C825-44AE-48FE-AB50-8994AB9BD678}" destId="{7BD33A98-0AAC-4EC7-8E51-3C509B80AB01}" srcOrd="1" destOrd="0" presId="urn:microsoft.com/office/officeart/2005/8/layout/pList2"/>
    <dgm:cxn modelId="{D2AFBA3B-485A-474B-B7B1-A3DC1AD19398}" type="presParOf" srcId="{B036C825-44AE-48FE-AB50-8994AB9BD678}" destId="{F484BB93-4DFF-450F-8064-08538600A91A}" srcOrd="2" destOrd="0" presId="urn:microsoft.com/office/officeart/2005/8/layout/pList2"/>
    <dgm:cxn modelId="{168A8B24-CBD6-4BB4-A3A1-B251002A25D4}" type="presParOf" srcId="{F484BB93-4DFF-450F-8064-08538600A91A}" destId="{933374D1-3531-4C59-92C5-D8542E39EC4A}" srcOrd="0" destOrd="0" presId="urn:microsoft.com/office/officeart/2005/8/layout/pList2"/>
    <dgm:cxn modelId="{66B7097C-ABE1-4E4B-A6F9-32A547D99C89}" type="presParOf" srcId="{F484BB93-4DFF-450F-8064-08538600A91A}" destId="{9A6EB947-9525-4FA5-895A-2C5227C8E05C}" srcOrd="1" destOrd="0" presId="urn:microsoft.com/office/officeart/2005/8/layout/pList2"/>
    <dgm:cxn modelId="{BC5E9A49-6BE3-4839-BE71-87B940843D3D}" type="presParOf" srcId="{F484BB93-4DFF-450F-8064-08538600A91A}" destId="{6108F9B8-43C4-455A-86C7-C54F1A2EF304}" srcOrd="2" destOrd="0" presId="urn:microsoft.com/office/officeart/2005/8/layout/pList2"/>
    <dgm:cxn modelId="{99A768AF-B183-43D0-8D57-8BB00BFCFC74}" type="presParOf" srcId="{B036C825-44AE-48FE-AB50-8994AB9BD678}" destId="{C7DECDF0-898E-408B-8776-DF4616A95B09}" srcOrd="3" destOrd="0" presId="urn:microsoft.com/office/officeart/2005/8/layout/pList2"/>
    <dgm:cxn modelId="{6C0B8A20-3161-4858-8652-E7783D718B8B}" type="presParOf" srcId="{B036C825-44AE-48FE-AB50-8994AB9BD678}" destId="{7F5ECBB4-406D-4B22-8F9B-BE75F9259194}" srcOrd="4" destOrd="0" presId="urn:microsoft.com/office/officeart/2005/8/layout/pList2"/>
    <dgm:cxn modelId="{E277BBC1-8CE2-434C-B05D-8BD32F5EBFD4}" type="presParOf" srcId="{7F5ECBB4-406D-4B22-8F9B-BE75F9259194}" destId="{88C0AA77-4D60-4E1D-9813-E7BC2FD23086}" srcOrd="0" destOrd="0" presId="urn:microsoft.com/office/officeart/2005/8/layout/pList2"/>
    <dgm:cxn modelId="{2F16A573-2C82-4D23-B07A-704B9B9C93A2}" type="presParOf" srcId="{7F5ECBB4-406D-4B22-8F9B-BE75F9259194}" destId="{B236F632-7A04-475A-AE09-C221B28FF47C}" srcOrd="1" destOrd="0" presId="urn:microsoft.com/office/officeart/2005/8/layout/pList2"/>
    <dgm:cxn modelId="{124DE56D-C960-4ED3-BB3F-27BD2A6CA4CB}" type="presParOf" srcId="{7F5ECBB4-406D-4B22-8F9B-BE75F9259194}" destId="{002F67D6-DEE6-4EB7-AA40-4E06F702CF6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C8F3AF-78D4-4685-B19E-3B41325A026C}" type="doc">
      <dgm:prSet loTypeId="urn:microsoft.com/office/officeart/2005/8/layout/hList7" loCatId="relationship" qsTypeId="urn:microsoft.com/office/officeart/2005/8/quickstyle/simple1" qsCatId="simple" csTypeId="urn:microsoft.com/office/officeart/2005/8/colors/accent3_1" csCatId="accent3" phldr="1"/>
      <dgm:spPr/>
    </dgm:pt>
    <dgm:pt modelId="{5C40819D-B810-4760-AF88-BA9555C8E82E}">
      <dgm:prSet phldrT="[Text]"/>
      <dgm:spPr/>
      <dgm:t>
        <a:bodyPr/>
        <a:lstStyle/>
        <a:p>
          <a:r>
            <a:rPr lang="en-CA" dirty="0"/>
            <a:t>Research Method 1: </a:t>
          </a:r>
          <a:br>
            <a:rPr lang="en-CA" dirty="0"/>
          </a:br>
          <a:r>
            <a:rPr lang="en-CA" dirty="0"/>
            <a:t>Ride-along</a:t>
          </a:r>
        </a:p>
      </dgm:t>
    </dgm:pt>
    <dgm:pt modelId="{9C7B135E-B7C7-4AE0-88D0-BE2A9B81A40A}" type="parTrans" cxnId="{0C6FF1C2-9FAD-4AC2-937D-B7DFC893341C}">
      <dgm:prSet/>
      <dgm:spPr/>
      <dgm:t>
        <a:bodyPr/>
        <a:lstStyle/>
        <a:p>
          <a:endParaRPr lang="en-CA"/>
        </a:p>
      </dgm:t>
    </dgm:pt>
    <dgm:pt modelId="{1B5BEB8B-5150-4B56-8103-DEAFCA0ABFD9}" type="sibTrans" cxnId="{0C6FF1C2-9FAD-4AC2-937D-B7DFC893341C}">
      <dgm:prSet/>
      <dgm:spPr/>
      <dgm:t>
        <a:bodyPr/>
        <a:lstStyle/>
        <a:p>
          <a:endParaRPr lang="en-CA"/>
        </a:p>
      </dgm:t>
    </dgm:pt>
    <dgm:pt modelId="{F5BB1503-E8AD-4E1F-ACBB-8B9AA20EA19C}">
      <dgm:prSet phldrT="[Text]"/>
      <dgm:spPr/>
      <dgm:t>
        <a:bodyPr/>
        <a:lstStyle/>
        <a:p>
          <a:r>
            <a:rPr lang="en-CA" dirty="0"/>
            <a:t>Research Method 2: Fumettivoice </a:t>
          </a:r>
        </a:p>
      </dgm:t>
    </dgm:pt>
    <dgm:pt modelId="{4106D89D-24ED-43C2-A69E-45B2AB321FF2}" type="parTrans" cxnId="{900B00A8-D39B-4034-B640-7D93E709296C}">
      <dgm:prSet/>
      <dgm:spPr/>
      <dgm:t>
        <a:bodyPr/>
        <a:lstStyle/>
        <a:p>
          <a:endParaRPr lang="en-CA"/>
        </a:p>
      </dgm:t>
    </dgm:pt>
    <dgm:pt modelId="{3BAA1E66-1414-49E5-A770-94AFD88EA928}" type="sibTrans" cxnId="{900B00A8-D39B-4034-B640-7D93E709296C}">
      <dgm:prSet/>
      <dgm:spPr/>
      <dgm:t>
        <a:bodyPr/>
        <a:lstStyle/>
        <a:p>
          <a:endParaRPr lang="en-CA"/>
        </a:p>
      </dgm:t>
    </dgm:pt>
    <dgm:pt modelId="{4A026B45-8F60-4AB5-97CF-98D837190CBD}">
      <dgm:prSet phldrT="[Text]"/>
      <dgm:spPr/>
      <dgm:t>
        <a:bodyPr/>
        <a:lstStyle/>
        <a:p>
          <a:r>
            <a:rPr lang="en-US" dirty="0"/>
            <a:t>Research Method 3: Focus Group</a:t>
          </a:r>
          <a:endParaRPr lang="en-CA" dirty="0"/>
        </a:p>
      </dgm:t>
    </dgm:pt>
    <dgm:pt modelId="{EBFA5F16-0E30-4185-BF3C-6592BEAA7915}" type="parTrans" cxnId="{D38F7813-1672-4232-AC7C-BFB11B0DCDCF}">
      <dgm:prSet/>
      <dgm:spPr/>
      <dgm:t>
        <a:bodyPr/>
        <a:lstStyle/>
        <a:p>
          <a:endParaRPr lang="en-CA"/>
        </a:p>
      </dgm:t>
    </dgm:pt>
    <dgm:pt modelId="{4DB1887B-BCEF-40C0-8ECC-33841306EA23}" type="sibTrans" cxnId="{D38F7813-1672-4232-AC7C-BFB11B0DCDCF}">
      <dgm:prSet/>
      <dgm:spPr/>
      <dgm:t>
        <a:bodyPr/>
        <a:lstStyle/>
        <a:p>
          <a:endParaRPr lang="en-CA"/>
        </a:p>
      </dgm:t>
    </dgm:pt>
    <dgm:pt modelId="{D0DCBDD9-1126-423E-8481-F3F1731881EA}" type="pres">
      <dgm:prSet presAssocID="{2EC8F3AF-78D4-4685-B19E-3B41325A026C}" presName="Name0" presStyleCnt="0">
        <dgm:presLayoutVars>
          <dgm:dir/>
          <dgm:resizeHandles val="exact"/>
        </dgm:presLayoutVars>
      </dgm:prSet>
      <dgm:spPr/>
    </dgm:pt>
    <dgm:pt modelId="{95B19519-CD61-407B-BDAA-5B893CE35B6A}" type="pres">
      <dgm:prSet presAssocID="{2EC8F3AF-78D4-4685-B19E-3B41325A026C}" presName="fgShape" presStyleLbl="fgShp" presStyleIdx="0" presStyleCnt="1" custScaleY="164414" custLinFactNeighborY="2429"/>
      <dgm:spPr/>
    </dgm:pt>
    <dgm:pt modelId="{FCB6596B-97C5-43C8-899F-C4B02AC43D33}" type="pres">
      <dgm:prSet presAssocID="{2EC8F3AF-78D4-4685-B19E-3B41325A026C}" presName="linComp" presStyleCnt="0"/>
      <dgm:spPr/>
    </dgm:pt>
    <dgm:pt modelId="{1EA89E77-84A2-4F1B-A704-9A73B414D42F}" type="pres">
      <dgm:prSet presAssocID="{5C40819D-B810-4760-AF88-BA9555C8E82E}" presName="compNode" presStyleCnt="0"/>
      <dgm:spPr/>
    </dgm:pt>
    <dgm:pt modelId="{96997F12-2DC1-4C39-BC8F-5C0BD3444392}" type="pres">
      <dgm:prSet presAssocID="{5C40819D-B810-4760-AF88-BA9555C8E82E}" presName="bkgdShape" presStyleLbl="node1" presStyleIdx="0" presStyleCnt="3"/>
      <dgm:spPr/>
    </dgm:pt>
    <dgm:pt modelId="{9037B732-D752-462D-9A91-3E90A02B76D6}" type="pres">
      <dgm:prSet presAssocID="{5C40819D-B810-4760-AF88-BA9555C8E82E}" presName="nodeTx" presStyleLbl="node1" presStyleIdx="0" presStyleCnt="3">
        <dgm:presLayoutVars>
          <dgm:bulletEnabled val="1"/>
        </dgm:presLayoutVars>
      </dgm:prSet>
      <dgm:spPr/>
    </dgm:pt>
    <dgm:pt modelId="{E4331A7E-310C-4830-ACC5-E18ABC49434B}" type="pres">
      <dgm:prSet presAssocID="{5C40819D-B810-4760-AF88-BA9555C8E82E}" presName="invisiNode" presStyleLbl="node1" presStyleIdx="0" presStyleCnt="3"/>
      <dgm:spPr/>
    </dgm:pt>
    <dgm:pt modelId="{AE6BAB12-B8D5-44B4-8863-5249FCCAC443}" type="pres">
      <dgm:prSet presAssocID="{5C40819D-B810-4760-AF88-BA9555C8E82E}" presName="imagNode" presStyleLbl="fgImgPlace1" presStyleIdx="0" presStyleCnt="3"/>
      <dgm:spPr>
        <a:blipFill>
          <a:blip xmlns:r="http://schemas.openxmlformats.org/officeDocument/2006/relationships" r:embed="rId1"/>
          <a:srcRect/>
          <a:stretch>
            <a:fillRect l="-46000" r="-46000"/>
          </a:stretch>
        </a:blipFill>
      </dgm:spPr>
    </dgm:pt>
    <dgm:pt modelId="{1ECF3F5D-51E2-4CB5-9561-3CF911BC613D}" type="pres">
      <dgm:prSet presAssocID="{1B5BEB8B-5150-4B56-8103-DEAFCA0ABFD9}" presName="sibTrans" presStyleLbl="sibTrans2D1" presStyleIdx="0" presStyleCnt="0"/>
      <dgm:spPr/>
    </dgm:pt>
    <dgm:pt modelId="{C74732BD-A720-4159-B9E1-BDB1CD162802}" type="pres">
      <dgm:prSet presAssocID="{F5BB1503-E8AD-4E1F-ACBB-8B9AA20EA19C}" presName="compNode" presStyleCnt="0"/>
      <dgm:spPr/>
    </dgm:pt>
    <dgm:pt modelId="{7BA298A0-E92F-4C32-BF24-FB2D5BAC6EC7}" type="pres">
      <dgm:prSet presAssocID="{F5BB1503-E8AD-4E1F-ACBB-8B9AA20EA19C}" presName="bkgdShape" presStyleLbl="node1" presStyleIdx="1" presStyleCnt="3"/>
      <dgm:spPr/>
    </dgm:pt>
    <dgm:pt modelId="{40312E98-763D-49FC-BD69-B796B2E2BBED}" type="pres">
      <dgm:prSet presAssocID="{F5BB1503-E8AD-4E1F-ACBB-8B9AA20EA19C}" presName="nodeTx" presStyleLbl="node1" presStyleIdx="1" presStyleCnt="3">
        <dgm:presLayoutVars>
          <dgm:bulletEnabled val="1"/>
        </dgm:presLayoutVars>
      </dgm:prSet>
      <dgm:spPr/>
    </dgm:pt>
    <dgm:pt modelId="{9078B35D-27B8-4AF0-9952-A7764C3ED638}" type="pres">
      <dgm:prSet presAssocID="{F5BB1503-E8AD-4E1F-ACBB-8B9AA20EA19C}" presName="invisiNode" presStyleLbl="node1" presStyleIdx="1" presStyleCnt="3"/>
      <dgm:spPr/>
    </dgm:pt>
    <dgm:pt modelId="{E5A89CA5-A0F0-44C6-8AA9-6B96A9829B67}" type="pres">
      <dgm:prSet presAssocID="{F5BB1503-E8AD-4E1F-ACBB-8B9AA20EA19C}" presName="imagNode" presStyleLbl="fgImgPlace1" presStyleIdx="1" presStyleCnt="3"/>
      <dgm:spPr>
        <a:blipFill>
          <a:blip xmlns:r="http://schemas.openxmlformats.org/officeDocument/2006/relationships" r:embed="rId2"/>
          <a:srcRect/>
          <a:stretch>
            <a:fillRect l="-11000" r="-11000"/>
          </a:stretch>
        </a:blipFill>
      </dgm:spPr>
    </dgm:pt>
    <dgm:pt modelId="{B86AABD3-1180-4E2F-BAF7-FCCE790BD5EE}" type="pres">
      <dgm:prSet presAssocID="{3BAA1E66-1414-49E5-A770-94AFD88EA928}" presName="sibTrans" presStyleLbl="sibTrans2D1" presStyleIdx="0" presStyleCnt="0"/>
      <dgm:spPr/>
    </dgm:pt>
    <dgm:pt modelId="{824B50F4-7927-4D70-A48F-206EBE180C6B}" type="pres">
      <dgm:prSet presAssocID="{4A026B45-8F60-4AB5-97CF-98D837190CBD}" presName="compNode" presStyleCnt="0"/>
      <dgm:spPr/>
    </dgm:pt>
    <dgm:pt modelId="{3DC86503-AA61-46A2-828F-FE0FCCEAE903}" type="pres">
      <dgm:prSet presAssocID="{4A026B45-8F60-4AB5-97CF-98D837190CBD}" presName="bkgdShape" presStyleLbl="node1" presStyleIdx="2" presStyleCnt="3"/>
      <dgm:spPr/>
    </dgm:pt>
    <dgm:pt modelId="{1E347AA5-8976-4CC1-B856-1697410D038A}" type="pres">
      <dgm:prSet presAssocID="{4A026B45-8F60-4AB5-97CF-98D837190CBD}" presName="nodeTx" presStyleLbl="node1" presStyleIdx="2" presStyleCnt="3">
        <dgm:presLayoutVars>
          <dgm:bulletEnabled val="1"/>
        </dgm:presLayoutVars>
      </dgm:prSet>
      <dgm:spPr/>
    </dgm:pt>
    <dgm:pt modelId="{8F6A5A0E-0D21-40E2-A96F-974AA26FB00F}" type="pres">
      <dgm:prSet presAssocID="{4A026B45-8F60-4AB5-97CF-98D837190CBD}" presName="invisiNode" presStyleLbl="node1" presStyleIdx="2" presStyleCnt="3"/>
      <dgm:spPr/>
    </dgm:pt>
    <dgm:pt modelId="{A0B3F20C-2DCC-4A49-AB12-EB3E97A63B42}" type="pres">
      <dgm:prSet presAssocID="{4A026B45-8F60-4AB5-97CF-98D837190CBD}" presName="imagNode" presStyleLbl="fgImgPlace1" presStyleIdx="2" presStyleCnt="3"/>
      <dgm:spPr>
        <a:blipFill>
          <a:blip xmlns:r="http://schemas.openxmlformats.org/officeDocument/2006/relationships" r:embed="rId3">
            <a:extLst>
              <a:ext uri="{BEBA8EAE-BF5A-486C-A8C5-ECC9F3942E4B}">
                <a14:imgProps xmlns:a14="http://schemas.microsoft.com/office/drawing/2010/main">
                  <a14:imgLayer r:embed="rId4">
                    <a14:imgEffect>
                      <a14:artisticGlowEdges/>
                    </a14:imgEffect>
                  </a14:imgLayer>
                </a14:imgProps>
              </a:ext>
            </a:extLst>
          </a:blip>
          <a:srcRect/>
          <a:stretch>
            <a:fillRect l="-26000" r="-26000"/>
          </a:stretch>
        </a:blipFill>
      </dgm:spPr>
    </dgm:pt>
  </dgm:ptLst>
  <dgm:cxnLst>
    <dgm:cxn modelId="{9347A505-9032-45C2-816A-A69DA3EB59F0}" type="presOf" srcId="{4A026B45-8F60-4AB5-97CF-98D837190CBD}" destId="{3DC86503-AA61-46A2-828F-FE0FCCEAE903}" srcOrd="0" destOrd="0" presId="urn:microsoft.com/office/officeart/2005/8/layout/hList7"/>
    <dgm:cxn modelId="{61228B08-C3A5-4FF6-B7D5-B75A9DD3E9E6}" type="presOf" srcId="{3BAA1E66-1414-49E5-A770-94AFD88EA928}" destId="{B86AABD3-1180-4E2F-BAF7-FCCE790BD5EE}" srcOrd="0" destOrd="0" presId="urn:microsoft.com/office/officeart/2005/8/layout/hList7"/>
    <dgm:cxn modelId="{D38F7813-1672-4232-AC7C-BFB11B0DCDCF}" srcId="{2EC8F3AF-78D4-4685-B19E-3B41325A026C}" destId="{4A026B45-8F60-4AB5-97CF-98D837190CBD}" srcOrd="2" destOrd="0" parTransId="{EBFA5F16-0E30-4185-BF3C-6592BEAA7915}" sibTransId="{4DB1887B-BCEF-40C0-8ECC-33841306EA23}"/>
    <dgm:cxn modelId="{99AF7D3A-E031-4D41-A575-F553FA8447E3}" type="presOf" srcId="{2EC8F3AF-78D4-4685-B19E-3B41325A026C}" destId="{D0DCBDD9-1126-423E-8481-F3F1731881EA}" srcOrd="0" destOrd="0" presId="urn:microsoft.com/office/officeart/2005/8/layout/hList7"/>
    <dgm:cxn modelId="{0527BB59-D990-4F90-B29D-2C3107FACA7D}" type="presOf" srcId="{1B5BEB8B-5150-4B56-8103-DEAFCA0ABFD9}" destId="{1ECF3F5D-51E2-4CB5-9561-3CF911BC613D}" srcOrd="0" destOrd="0" presId="urn:microsoft.com/office/officeart/2005/8/layout/hList7"/>
    <dgm:cxn modelId="{160C0987-3378-4EF5-A156-6703C15A18B6}" type="presOf" srcId="{5C40819D-B810-4760-AF88-BA9555C8E82E}" destId="{96997F12-2DC1-4C39-BC8F-5C0BD3444392}" srcOrd="0" destOrd="0" presId="urn:microsoft.com/office/officeart/2005/8/layout/hList7"/>
    <dgm:cxn modelId="{900B00A8-D39B-4034-B640-7D93E709296C}" srcId="{2EC8F3AF-78D4-4685-B19E-3B41325A026C}" destId="{F5BB1503-E8AD-4E1F-ACBB-8B9AA20EA19C}" srcOrd="1" destOrd="0" parTransId="{4106D89D-24ED-43C2-A69E-45B2AB321FF2}" sibTransId="{3BAA1E66-1414-49E5-A770-94AFD88EA928}"/>
    <dgm:cxn modelId="{27C25AAB-E626-45A5-B413-99E83682421B}" type="presOf" srcId="{F5BB1503-E8AD-4E1F-ACBB-8B9AA20EA19C}" destId="{7BA298A0-E92F-4C32-BF24-FB2D5BAC6EC7}" srcOrd="0" destOrd="0" presId="urn:microsoft.com/office/officeart/2005/8/layout/hList7"/>
    <dgm:cxn modelId="{A7ACE6B9-8013-4E53-B5E3-4CFFC5C44CEA}" type="presOf" srcId="{4A026B45-8F60-4AB5-97CF-98D837190CBD}" destId="{1E347AA5-8976-4CC1-B856-1697410D038A}" srcOrd="1" destOrd="0" presId="urn:microsoft.com/office/officeart/2005/8/layout/hList7"/>
    <dgm:cxn modelId="{0C6FF1C2-9FAD-4AC2-937D-B7DFC893341C}" srcId="{2EC8F3AF-78D4-4685-B19E-3B41325A026C}" destId="{5C40819D-B810-4760-AF88-BA9555C8E82E}" srcOrd="0" destOrd="0" parTransId="{9C7B135E-B7C7-4AE0-88D0-BE2A9B81A40A}" sibTransId="{1B5BEB8B-5150-4B56-8103-DEAFCA0ABFD9}"/>
    <dgm:cxn modelId="{E595A9CA-5967-4DA2-9D53-8F37A9A04101}" type="presOf" srcId="{5C40819D-B810-4760-AF88-BA9555C8E82E}" destId="{9037B732-D752-462D-9A91-3E90A02B76D6}" srcOrd="1" destOrd="0" presId="urn:microsoft.com/office/officeart/2005/8/layout/hList7"/>
    <dgm:cxn modelId="{49CFB8EC-32C5-4651-8D19-157A297BB921}" type="presOf" srcId="{F5BB1503-E8AD-4E1F-ACBB-8B9AA20EA19C}" destId="{40312E98-763D-49FC-BD69-B796B2E2BBED}" srcOrd="1" destOrd="0" presId="urn:microsoft.com/office/officeart/2005/8/layout/hList7"/>
    <dgm:cxn modelId="{5C29D8FC-F88A-44F2-A441-BD87BB4DE604}" type="presParOf" srcId="{D0DCBDD9-1126-423E-8481-F3F1731881EA}" destId="{95B19519-CD61-407B-BDAA-5B893CE35B6A}" srcOrd="0" destOrd="0" presId="urn:microsoft.com/office/officeart/2005/8/layout/hList7"/>
    <dgm:cxn modelId="{46BE69BD-DE83-4838-8183-245FE9492CB5}" type="presParOf" srcId="{D0DCBDD9-1126-423E-8481-F3F1731881EA}" destId="{FCB6596B-97C5-43C8-899F-C4B02AC43D33}" srcOrd="1" destOrd="0" presId="urn:microsoft.com/office/officeart/2005/8/layout/hList7"/>
    <dgm:cxn modelId="{5101D4AF-6684-4F91-8D53-5693635E2CF2}" type="presParOf" srcId="{FCB6596B-97C5-43C8-899F-C4B02AC43D33}" destId="{1EA89E77-84A2-4F1B-A704-9A73B414D42F}" srcOrd="0" destOrd="0" presId="urn:microsoft.com/office/officeart/2005/8/layout/hList7"/>
    <dgm:cxn modelId="{0BFFDB7F-CF65-43E0-A687-1FA6CECC1F5A}" type="presParOf" srcId="{1EA89E77-84A2-4F1B-A704-9A73B414D42F}" destId="{96997F12-2DC1-4C39-BC8F-5C0BD3444392}" srcOrd="0" destOrd="0" presId="urn:microsoft.com/office/officeart/2005/8/layout/hList7"/>
    <dgm:cxn modelId="{A1636DAD-FF79-4452-914B-ED89B6669311}" type="presParOf" srcId="{1EA89E77-84A2-4F1B-A704-9A73B414D42F}" destId="{9037B732-D752-462D-9A91-3E90A02B76D6}" srcOrd="1" destOrd="0" presId="urn:microsoft.com/office/officeart/2005/8/layout/hList7"/>
    <dgm:cxn modelId="{669FC9D3-6700-4942-9C36-12B8C4A6293A}" type="presParOf" srcId="{1EA89E77-84A2-4F1B-A704-9A73B414D42F}" destId="{E4331A7E-310C-4830-ACC5-E18ABC49434B}" srcOrd="2" destOrd="0" presId="urn:microsoft.com/office/officeart/2005/8/layout/hList7"/>
    <dgm:cxn modelId="{ECE42AF8-84D0-41A2-A5F7-844DED3F1E68}" type="presParOf" srcId="{1EA89E77-84A2-4F1B-A704-9A73B414D42F}" destId="{AE6BAB12-B8D5-44B4-8863-5249FCCAC443}" srcOrd="3" destOrd="0" presId="urn:microsoft.com/office/officeart/2005/8/layout/hList7"/>
    <dgm:cxn modelId="{93054BFF-00CE-4292-9F8E-C60F6B637AE7}" type="presParOf" srcId="{FCB6596B-97C5-43C8-899F-C4B02AC43D33}" destId="{1ECF3F5D-51E2-4CB5-9561-3CF911BC613D}" srcOrd="1" destOrd="0" presId="urn:microsoft.com/office/officeart/2005/8/layout/hList7"/>
    <dgm:cxn modelId="{BE78A2C1-0272-4259-82E6-7083999D4A1C}" type="presParOf" srcId="{FCB6596B-97C5-43C8-899F-C4B02AC43D33}" destId="{C74732BD-A720-4159-B9E1-BDB1CD162802}" srcOrd="2" destOrd="0" presId="urn:microsoft.com/office/officeart/2005/8/layout/hList7"/>
    <dgm:cxn modelId="{FBF99223-F77F-4432-8B34-044377F2778A}" type="presParOf" srcId="{C74732BD-A720-4159-B9E1-BDB1CD162802}" destId="{7BA298A0-E92F-4C32-BF24-FB2D5BAC6EC7}" srcOrd="0" destOrd="0" presId="urn:microsoft.com/office/officeart/2005/8/layout/hList7"/>
    <dgm:cxn modelId="{039FABE9-CF98-451F-A9CC-062B3F76FF86}" type="presParOf" srcId="{C74732BD-A720-4159-B9E1-BDB1CD162802}" destId="{40312E98-763D-49FC-BD69-B796B2E2BBED}" srcOrd="1" destOrd="0" presId="urn:microsoft.com/office/officeart/2005/8/layout/hList7"/>
    <dgm:cxn modelId="{1E0524FE-41DE-4A56-8D5E-4813BF5C7B77}" type="presParOf" srcId="{C74732BD-A720-4159-B9E1-BDB1CD162802}" destId="{9078B35D-27B8-4AF0-9952-A7764C3ED638}" srcOrd="2" destOrd="0" presId="urn:microsoft.com/office/officeart/2005/8/layout/hList7"/>
    <dgm:cxn modelId="{56E3E01C-E846-445C-9F2C-E023A136C8CB}" type="presParOf" srcId="{C74732BD-A720-4159-B9E1-BDB1CD162802}" destId="{E5A89CA5-A0F0-44C6-8AA9-6B96A9829B67}" srcOrd="3" destOrd="0" presId="urn:microsoft.com/office/officeart/2005/8/layout/hList7"/>
    <dgm:cxn modelId="{49881450-D17C-4D6A-8E84-F0751463986B}" type="presParOf" srcId="{FCB6596B-97C5-43C8-899F-C4B02AC43D33}" destId="{B86AABD3-1180-4E2F-BAF7-FCCE790BD5EE}" srcOrd="3" destOrd="0" presId="urn:microsoft.com/office/officeart/2005/8/layout/hList7"/>
    <dgm:cxn modelId="{054E1FEC-BFE5-4A02-AD17-C23484322481}" type="presParOf" srcId="{FCB6596B-97C5-43C8-899F-C4B02AC43D33}" destId="{824B50F4-7927-4D70-A48F-206EBE180C6B}" srcOrd="4" destOrd="0" presId="urn:microsoft.com/office/officeart/2005/8/layout/hList7"/>
    <dgm:cxn modelId="{0A7F284B-7C6C-4815-B6FE-A8F9FE612367}" type="presParOf" srcId="{824B50F4-7927-4D70-A48F-206EBE180C6B}" destId="{3DC86503-AA61-46A2-828F-FE0FCCEAE903}" srcOrd="0" destOrd="0" presId="urn:microsoft.com/office/officeart/2005/8/layout/hList7"/>
    <dgm:cxn modelId="{7650AFD4-9716-463D-8250-389CC15D9A90}" type="presParOf" srcId="{824B50F4-7927-4D70-A48F-206EBE180C6B}" destId="{1E347AA5-8976-4CC1-B856-1697410D038A}" srcOrd="1" destOrd="0" presId="urn:microsoft.com/office/officeart/2005/8/layout/hList7"/>
    <dgm:cxn modelId="{C6310A96-E299-46A3-A7EB-A49C4CABF081}" type="presParOf" srcId="{824B50F4-7927-4D70-A48F-206EBE180C6B}" destId="{8F6A5A0E-0D21-40E2-A96F-974AA26FB00F}" srcOrd="2" destOrd="0" presId="urn:microsoft.com/office/officeart/2005/8/layout/hList7"/>
    <dgm:cxn modelId="{18E478BD-067F-427B-875B-F54385DD7E44}" type="presParOf" srcId="{824B50F4-7927-4D70-A48F-206EBE180C6B}" destId="{A0B3F20C-2DCC-4A49-AB12-EB3E97A63B4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ADD325-7987-4E24-A47B-526ED0DFE018}" type="doc">
      <dgm:prSet loTypeId="urn:microsoft.com/office/officeart/2005/8/layout/hierarchy1" loCatId="hierarchy" qsTypeId="urn:microsoft.com/office/officeart/2005/8/quickstyle/simple5" qsCatId="simple" csTypeId="urn:microsoft.com/office/officeart/2005/8/colors/accent2_2" csCatId="accent2" phldr="1"/>
      <dgm:spPr/>
      <dgm:t>
        <a:bodyPr/>
        <a:lstStyle/>
        <a:p>
          <a:endParaRPr lang="en-US"/>
        </a:p>
      </dgm:t>
    </dgm:pt>
    <dgm:pt modelId="{9D642373-0858-4B5C-99FD-54FE48B57AE1}">
      <dgm:prSet/>
      <dgm:spPr/>
      <dgm:t>
        <a:bodyPr/>
        <a:lstStyle/>
        <a:p>
          <a:r>
            <a:rPr lang="en-US" dirty="0"/>
            <a:t>‘Fumettivoice transforms participant photos, image analysis, and narratives into </a:t>
          </a:r>
          <a:r>
            <a:rPr lang="en-US" i="1" dirty="0"/>
            <a:t>fumetti</a:t>
          </a:r>
          <a:r>
            <a:rPr lang="en-US" dirty="0"/>
            <a:t>, an integrated photocomic story’.</a:t>
          </a:r>
        </a:p>
      </dgm:t>
    </dgm:pt>
    <dgm:pt modelId="{94936992-20B6-4C09-A82C-3ADFFB9DC99F}" type="sibTrans" cxnId="{25D3EC0B-3158-4C22-BCC7-3FC63AB5AD47}">
      <dgm:prSet/>
      <dgm:spPr/>
      <dgm:t>
        <a:bodyPr/>
        <a:lstStyle/>
        <a:p>
          <a:endParaRPr lang="en-US"/>
        </a:p>
      </dgm:t>
    </dgm:pt>
    <dgm:pt modelId="{231EFCBF-D16E-474C-81E0-DC1BE1E66671}" type="parTrans" cxnId="{25D3EC0B-3158-4C22-BCC7-3FC63AB5AD47}">
      <dgm:prSet/>
      <dgm:spPr/>
      <dgm:t>
        <a:bodyPr/>
        <a:lstStyle/>
        <a:p>
          <a:endParaRPr lang="en-US"/>
        </a:p>
      </dgm:t>
    </dgm:pt>
    <dgm:pt modelId="{C367F339-5220-484F-87CE-31C3CEA327D8}" type="pres">
      <dgm:prSet presAssocID="{73ADD325-7987-4E24-A47B-526ED0DFE018}" presName="hierChild1" presStyleCnt="0">
        <dgm:presLayoutVars>
          <dgm:chPref val="1"/>
          <dgm:dir/>
          <dgm:animOne val="branch"/>
          <dgm:animLvl val="lvl"/>
          <dgm:resizeHandles/>
        </dgm:presLayoutVars>
      </dgm:prSet>
      <dgm:spPr/>
    </dgm:pt>
    <dgm:pt modelId="{D2940C9F-AC16-4B4A-8A2D-1031E807CFA9}" type="pres">
      <dgm:prSet presAssocID="{9D642373-0858-4B5C-99FD-54FE48B57AE1}" presName="hierRoot1" presStyleCnt="0"/>
      <dgm:spPr/>
    </dgm:pt>
    <dgm:pt modelId="{BAE8B96F-A3D4-4967-88BE-F7F59A5DC267}" type="pres">
      <dgm:prSet presAssocID="{9D642373-0858-4B5C-99FD-54FE48B57AE1}" presName="composite" presStyleCnt="0"/>
      <dgm:spPr/>
    </dgm:pt>
    <dgm:pt modelId="{0BB05251-4C54-49A0-AFC6-C2C05B138244}" type="pres">
      <dgm:prSet presAssocID="{9D642373-0858-4B5C-99FD-54FE48B57AE1}" presName="background" presStyleLbl="node0" presStyleIdx="0" presStyleCnt="1"/>
      <dgm:spPr/>
    </dgm:pt>
    <dgm:pt modelId="{9E0FDC41-32CA-4CD2-A4C8-DF185610B0F5}" type="pres">
      <dgm:prSet presAssocID="{9D642373-0858-4B5C-99FD-54FE48B57AE1}" presName="text" presStyleLbl="fgAcc0" presStyleIdx="0" presStyleCnt="1">
        <dgm:presLayoutVars>
          <dgm:chPref val="3"/>
        </dgm:presLayoutVars>
      </dgm:prSet>
      <dgm:spPr/>
    </dgm:pt>
    <dgm:pt modelId="{03CC19EA-B275-47DF-8546-2BC900F35F36}" type="pres">
      <dgm:prSet presAssocID="{9D642373-0858-4B5C-99FD-54FE48B57AE1}" presName="hierChild2" presStyleCnt="0"/>
      <dgm:spPr/>
    </dgm:pt>
  </dgm:ptLst>
  <dgm:cxnLst>
    <dgm:cxn modelId="{25D3EC0B-3158-4C22-BCC7-3FC63AB5AD47}" srcId="{73ADD325-7987-4E24-A47B-526ED0DFE018}" destId="{9D642373-0858-4B5C-99FD-54FE48B57AE1}" srcOrd="0" destOrd="0" parTransId="{231EFCBF-D16E-474C-81E0-DC1BE1E66671}" sibTransId="{94936992-20B6-4C09-A82C-3ADFFB9DC99F}"/>
    <dgm:cxn modelId="{41171A84-0E2C-4136-B514-9528109F5055}" type="presOf" srcId="{9D642373-0858-4B5C-99FD-54FE48B57AE1}" destId="{9E0FDC41-32CA-4CD2-A4C8-DF185610B0F5}" srcOrd="0" destOrd="0" presId="urn:microsoft.com/office/officeart/2005/8/layout/hierarchy1"/>
    <dgm:cxn modelId="{ED8E22D8-CD9C-4166-BE8A-42CD70993026}" type="presOf" srcId="{73ADD325-7987-4E24-A47B-526ED0DFE018}" destId="{C367F339-5220-484F-87CE-31C3CEA327D8}" srcOrd="0" destOrd="0" presId="urn:microsoft.com/office/officeart/2005/8/layout/hierarchy1"/>
    <dgm:cxn modelId="{9D97A4CC-608C-48C5-84BC-BF32BD394BEC}" type="presParOf" srcId="{C367F339-5220-484F-87CE-31C3CEA327D8}" destId="{D2940C9F-AC16-4B4A-8A2D-1031E807CFA9}" srcOrd="0" destOrd="0" presId="urn:microsoft.com/office/officeart/2005/8/layout/hierarchy1"/>
    <dgm:cxn modelId="{3FF2E159-F12A-4797-9D20-42F6CA8D04E0}" type="presParOf" srcId="{D2940C9F-AC16-4B4A-8A2D-1031E807CFA9}" destId="{BAE8B96F-A3D4-4967-88BE-F7F59A5DC267}" srcOrd="0" destOrd="0" presId="urn:microsoft.com/office/officeart/2005/8/layout/hierarchy1"/>
    <dgm:cxn modelId="{BA837EF7-D012-4F8E-8D7C-B26E979B31C0}" type="presParOf" srcId="{BAE8B96F-A3D4-4967-88BE-F7F59A5DC267}" destId="{0BB05251-4C54-49A0-AFC6-C2C05B138244}" srcOrd="0" destOrd="0" presId="urn:microsoft.com/office/officeart/2005/8/layout/hierarchy1"/>
    <dgm:cxn modelId="{416FD59C-2769-41A0-9F79-5D281F0455F0}" type="presParOf" srcId="{BAE8B96F-A3D4-4967-88BE-F7F59A5DC267}" destId="{9E0FDC41-32CA-4CD2-A4C8-DF185610B0F5}" srcOrd="1" destOrd="0" presId="urn:microsoft.com/office/officeart/2005/8/layout/hierarchy1"/>
    <dgm:cxn modelId="{24A1C8A4-667E-4E93-A6E5-D04B057AA3DB}" type="presParOf" srcId="{D2940C9F-AC16-4B4A-8A2D-1031E807CFA9}" destId="{03CC19EA-B275-47DF-8546-2BC900F35F36}"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F8D7DA6-CBE5-4126-B77D-459FF9791C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22A28BC-CCE3-42EC-9E65-9287D6D5B902}">
      <dgm:prSet/>
      <dgm:spPr/>
      <dgm:t>
        <a:bodyPr/>
        <a:lstStyle/>
        <a:p>
          <a:r>
            <a:rPr lang="en-US" dirty="0"/>
            <a:t>What do you </a:t>
          </a:r>
          <a:r>
            <a:rPr lang="en-US" b="1" u="none" dirty="0"/>
            <a:t>See</a:t>
          </a:r>
          <a:r>
            <a:rPr lang="en-US" dirty="0"/>
            <a:t> here?</a:t>
          </a:r>
        </a:p>
      </dgm:t>
    </dgm:pt>
    <dgm:pt modelId="{9A3B0A19-0BBB-479E-BE16-D91FAC8B8EEB}" type="parTrans" cxnId="{1A11E8C9-3E4B-4206-96F1-7FA907FB677D}">
      <dgm:prSet/>
      <dgm:spPr/>
      <dgm:t>
        <a:bodyPr/>
        <a:lstStyle/>
        <a:p>
          <a:endParaRPr lang="en-US"/>
        </a:p>
      </dgm:t>
    </dgm:pt>
    <dgm:pt modelId="{D8873FBD-9FD9-4A7F-9E72-6DCC7F2ACA5D}" type="sibTrans" cxnId="{1A11E8C9-3E4B-4206-96F1-7FA907FB677D}">
      <dgm:prSet/>
      <dgm:spPr/>
      <dgm:t>
        <a:bodyPr/>
        <a:lstStyle/>
        <a:p>
          <a:endParaRPr lang="en-US"/>
        </a:p>
      </dgm:t>
    </dgm:pt>
    <dgm:pt modelId="{D682501E-178E-46F2-ABC7-4AD27A30B396}">
      <dgm:prSet/>
      <dgm:spPr/>
      <dgm:t>
        <a:bodyPr/>
        <a:lstStyle/>
        <a:p>
          <a:r>
            <a:rPr lang="en-US" dirty="0"/>
            <a:t>What is really </a:t>
          </a:r>
          <a:r>
            <a:rPr lang="en-US" b="1" u="none" dirty="0"/>
            <a:t>Happening</a:t>
          </a:r>
          <a:r>
            <a:rPr lang="en-US" dirty="0"/>
            <a:t> here?</a:t>
          </a:r>
        </a:p>
      </dgm:t>
    </dgm:pt>
    <dgm:pt modelId="{8AB2406F-DA2B-44DE-B282-734CFD4D5050}" type="parTrans" cxnId="{BE54F333-0704-43D8-BAB2-EA1DF14DD7E0}">
      <dgm:prSet/>
      <dgm:spPr/>
      <dgm:t>
        <a:bodyPr/>
        <a:lstStyle/>
        <a:p>
          <a:endParaRPr lang="en-US"/>
        </a:p>
      </dgm:t>
    </dgm:pt>
    <dgm:pt modelId="{E819C53D-7005-4D59-9993-FA4B0EB93134}" type="sibTrans" cxnId="{BE54F333-0704-43D8-BAB2-EA1DF14DD7E0}">
      <dgm:prSet/>
      <dgm:spPr/>
      <dgm:t>
        <a:bodyPr/>
        <a:lstStyle/>
        <a:p>
          <a:endParaRPr lang="en-US"/>
        </a:p>
      </dgm:t>
    </dgm:pt>
    <dgm:pt modelId="{83C737B3-D3EF-4E68-A558-20D7E8883FDF}">
      <dgm:prSet/>
      <dgm:spPr/>
      <dgm:t>
        <a:bodyPr/>
        <a:lstStyle/>
        <a:p>
          <a:r>
            <a:rPr lang="en-US" dirty="0"/>
            <a:t>How does this relate to </a:t>
          </a:r>
          <a:r>
            <a:rPr lang="en-US" b="1" u="none" dirty="0"/>
            <a:t>Our</a:t>
          </a:r>
          <a:r>
            <a:rPr lang="en-US" dirty="0"/>
            <a:t> lives?</a:t>
          </a:r>
        </a:p>
      </dgm:t>
    </dgm:pt>
    <dgm:pt modelId="{93F88C25-8B0B-49A3-8D29-5E2C0D22DE61}" type="parTrans" cxnId="{BBC9E302-517D-497A-B75D-A899217C3F0B}">
      <dgm:prSet/>
      <dgm:spPr/>
      <dgm:t>
        <a:bodyPr/>
        <a:lstStyle/>
        <a:p>
          <a:endParaRPr lang="en-US"/>
        </a:p>
      </dgm:t>
    </dgm:pt>
    <dgm:pt modelId="{79E93FEF-6970-472F-B8BF-6CBE69A33E16}" type="sibTrans" cxnId="{BBC9E302-517D-497A-B75D-A899217C3F0B}">
      <dgm:prSet/>
      <dgm:spPr/>
      <dgm:t>
        <a:bodyPr/>
        <a:lstStyle/>
        <a:p>
          <a:endParaRPr lang="en-US"/>
        </a:p>
      </dgm:t>
    </dgm:pt>
    <dgm:pt modelId="{50D7EE7E-0EB6-40D6-BB0D-1C55CE0FF7D6}">
      <dgm:prSet/>
      <dgm:spPr/>
      <dgm:t>
        <a:bodyPr/>
        <a:lstStyle/>
        <a:p>
          <a:r>
            <a:rPr lang="en-US" b="1" u="none" dirty="0"/>
            <a:t>Why</a:t>
          </a:r>
          <a:r>
            <a:rPr lang="en-US" dirty="0"/>
            <a:t> does this situation </a:t>
          </a:r>
          <a:r>
            <a:rPr lang="en-US" b="1" u="none" dirty="0"/>
            <a:t>exist</a:t>
          </a:r>
          <a:r>
            <a:rPr lang="en-US" dirty="0"/>
            <a:t>?</a:t>
          </a:r>
        </a:p>
      </dgm:t>
    </dgm:pt>
    <dgm:pt modelId="{F90A20C9-AD3C-450B-931E-354805DBE4D6}" type="parTrans" cxnId="{98DE46A4-5AC7-452F-9E19-54FE1656826B}">
      <dgm:prSet/>
      <dgm:spPr/>
      <dgm:t>
        <a:bodyPr/>
        <a:lstStyle/>
        <a:p>
          <a:endParaRPr lang="en-US"/>
        </a:p>
      </dgm:t>
    </dgm:pt>
    <dgm:pt modelId="{EC8FE3F5-7B01-4FFF-82D0-B4EAC9D0EDDD}" type="sibTrans" cxnId="{98DE46A4-5AC7-452F-9E19-54FE1656826B}">
      <dgm:prSet/>
      <dgm:spPr/>
      <dgm:t>
        <a:bodyPr/>
        <a:lstStyle/>
        <a:p>
          <a:endParaRPr lang="en-US"/>
        </a:p>
      </dgm:t>
    </dgm:pt>
    <dgm:pt modelId="{3A612805-6CF5-4C02-94F7-45FAF3425354}">
      <dgm:prSet/>
      <dgm:spPr/>
      <dgm:t>
        <a:bodyPr/>
        <a:lstStyle/>
        <a:p>
          <a:r>
            <a:rPr lang="en-US" dirty="0"/>
            <a:t>What can we </a:t>
          </a:r>
          <a:r>
            <a:rPr lang="en-US" b="1" u="none" dirty="0"/>
            <a:t>Do</a:t>
          </a:r>
          <a:r>
            <a:rPr lang="en-US" dirty="0"/>
            <a:t> about it?</a:t>
          </a:r>
        </a:p>
      </dgm:t>
    </dgm:pt>
    <dgm:pt modelId="{8DCCCFFD-D99C-4494-AC3B-1EB068D157C9}" type="parTrans" cxnId="{703B85C0-40AC-4FEC-BF52-1D7505227B15}">
      <dgm:prSet/>
      <dgm:spPr/>
      <dgm:t>
        <a:bodyPr/>
        <a:lstStyle/>
        <a:p>
          <a:endParaRPr lang="en-US"/>
        </a:p>
      </dgm:t>
    </dgm:pt>
    <dgm:pt modelId="{7369F348-E546-4E0E-A704-488192FB2CA5}" type="sibTrans" cxnId="{703B85C0-40AC-4FEC-BF52-1D7505227B15}">
      <dgm:prSet/>
      <dgm:spPr/>
      <dgm:t>
        <a:bodyPr/>
        <a:lstStyle/>
        <a:p>
          <a:endParaRPr lang="en-US"/>
        </a:p>
      </dgm:t>
    </dgm:pt>
    <dgm:pt modelId="{E2CA938B-0205-4934-97BB-54DC9CB68782}" type="pres">
      <dgm:prSet presAssocID="{1F8D7DA6-CBE5-4126-B77D-459FF9791CF1}" presName="linear" presStyleCnt="0">
        <dgm:presLayoutVars>
          <dgm:animLvl val="lvl"/>
          <dgm:resizeHandles val="exact"/>
        </dgm:presLayoutVars>
      </dgm:prSet>
      <dgm:spPr/>
    </dgm:pt>
    <dgm:pt modelId="{1E027EE9-0B26-4DDA-9A1B-4591A146F8D6}" type="pres">
      <dgm:prSet presAssocID="{222A28BC-CCE3-42EC-9E65-9287D6D5B902}" presName="parentText" presStyleLbl="node1" presStyleIdx="0" presStyleCnt="5">
        <dgm:presLayoutVars>
          <dgm:chMax val="0"/>
          <dgm:bulletEnabled val="1"/>
        </dgm:presLayoutVars>
      </dgm:prSet>
      <dgm:spPr/>
    </dgm:pt>
    <dgm:pt modelId="{DEEF8DAA-B446-402E-B634-EF8A76480B09}" type="pres">
      <dgm:prSet presAssocID="{D8873FBD-9FD9-4A7F-9E72-6DCC7F2ACA5D}" presName="spacer" presStyleCnt="0"/>
      <dgm:spPr/>
    </dgm:pt>
    <dgm:pt modelId="{1CB7D14B-2750-438A-8744-F46C14C42A18}" type="pres">
      <dgm:prSet presAssocID="{D682501E-178E-46F2-ABC7-4AD27A30B396}" presName="parentText" presStyleLbl="node1" presStyleIdx="1" presStyleCnt="5">
        <dgm:presLayoutVars>
          <dgm:chMax val="0"/>
          <dgm:bulletEnabled val="1"/>
        </dgm:presLayoutVars>
      </dgm:prSet>
      <dgm:spPr/>
    </dgm:pt>
    <dgm:pt modelId="{95FA8D87-90D5-467C-A334-20A4742D0E9B}" type="pres">
      <dgm:prSet presAssocID="{E819C53D-7005-4D59-9993-FA4B0EB93134}" presName="spacer" presStyleCnt="0"/>
      <dgm:spPr/>
    </dgm:pt>
    <dgm:pt modelId="{0B45A491-D216-4558-94B5-6019814E6565}" type="pres">
      <dgm:prSet presAssocID="{83C737B3-D3EF-4E68-A558-20D7E8883FDF}" presName="parentText" presStyleLbl="node1" presStyleIdx="2" presStyleCnt="5">
        <dgm:presLayoutVars>
          <dgm:chMax val="0"/>
          <dgm:bulletEnabled val="1"/>
        </dgm:presLayoutVars>
      </dgm:prSet>
      <dgm:spPr/>
    </dgm:pt>
    <dgm:pt modelId="{DDFAF305-1C5A-49D1-81DF-5EA9BB8CF828}" type="pres">
      <dgm:prSet presAssocID="{79E93FEF-6970-472F-B8BF-6CBE69A33E16}" presName="spacer" presStyleCnt="0"/>
      <dgm:spPr/>
    </dgm:pt>
    <dgm:pt modelId="{9CCA9C51-7F55-4101-943A-F4038C5A501A}" type="pres">
      <dgm:prSet presAssocID="{50D7EE7E-0EB6-40D6-BB0D-1C55CE0FF7D6}" presName="parentText" presStyleLbl="node1" presStyleIdx="3" presStyleCnt="5">
        <dgm:presLayoutVars>
          <dgm:chMax val="0"/>
          <dgm:bulletEnabled val="1"/>
        </dgm:presLayoutVars>
      </dgm:prSet>
      <dgm:spPr/>
    </dgm:pt>
    <dgm:pt modelId="{8F731B09-412C-4BE5-9539-1FD3862D974B}" type="pres">
      <dgm:prSet presAssocID="{EC8FE3F5-7B01-4FFF-82D0-B4EAC9D0EDDD}" presName="spacer" presStyleCnt="0"/>
      <dgm:spPr/>
    </dgm:pt>
    <dgm:pt modelId="{1F73F81B-5F7A-4F21-8BC7-959A60061FB2}" type="pres">
      <dgm:prSet presAssocID="{3A612805-6CF5-4C02-94F7-45FAF3425354}" presName="parentText" presStyleLbl="node1" presStyleIdx="4" presStyleCnt="5">
        <dgm:presLayoutVars>
          <dgm:chMax val="0"/>
          <dgm:bulletEnabled val="1"/>
        </dgm:presLayoutVars>
      </dgm:prSet>
      <dgm:spPr/>
    </dgm:pt>
  </dgm:ptLst>
  <dgm:cxnLst>
    <dgm:cxn modelId="{BBC9E302-517D-497A-B75D-A899217C3F0B}" srcId="{1F8D7DA6-CBE5-4126-B77D-459FF9791CF1}" destId="{83C737B3-D3EF-4E68-A558-20D7E8883FDF}" srcOrd="2" destOrd="0" parTransId="{93F88C25-8B0B-49A3-8D29-5E2C0D22DE61}" sibTransId="{79E93FEF-6970-472F-B8BF-6CBE69A33E16}"/>
    <dgm:cxn modelId="{8165720A-F36D-4CAB-90D0-523E18CAD150}" type="presOf" srcId="{222A28BC-CCE3-42EC-9E65-9287D6D5B902}" destId="{1E027EE9-0B26-4DDA-9A1B-4591A146F8D6}" srcOrd="0" destOrd="0" presId="urn:microsoft.com/office/officeart/2005/8/layout/vList2"/>
    <dgm:cxn modelId="{BE54F333-0704-43D8-BAB2-EA1DF14DD7E0}" srcId="{1F8D7DA6-CBE5-4126-B77D-459FF9791CF1}" destId="{D682501E-178E-46F2-ABC7-4AD27A30B396}" srcOrd="1" destOrd="0" parTransId="{8AB2406F-DA2B-44DE-B282-734CFD4D5050}" sibTransId="{E819C53D-7005-4D59-9993-FA4B0EB93134}"/>
    <dgm:cxn modelId="{66BB093A-ED11-4095-960D-BC94F7BEABC4}" type="presOf" srcId="{3A612805-6CF5-4C02-94F7-45FAF3425354}" destId="{1F73F81B-5F7A-4F21-8BC7-959A60061FB2}" srcOrd="0" destOrd="0" presId="urn:microsoft.com/office/officeart/2005/8/layout/vList2"/>
    <dgm:cxn modelId="{24232374-D66F-4D14-B5A6-ECB462BD0381}" type="presOf" srcId="{83C737B3-D3EF-4E68-A558-20D7E8883FDF}" destId="{0B45A491-D216-4558-94B5-6019814E6565}" srcOrd="0" destOrd="0" presId="urn:microsoft.com/office/officeart/2005/8/layout/vList2"/>
    <dgm:cxn modelId="{48CB5A81-E747-47E7-A60C-F6DF578AE349}" type="presOf" srcId="{50D7EE7E-0EB6-40D6-BB0D-1C55CE0FF7D6}" destId="{9CCA9C51-7F55-4101-943A-F4038C5A501A}" srcOrd="0" destOrd="0" presId="urn:microsoft.com/office/officeart/2005/8/layout/vList2"/>
    <dgm:cxn modelId="{98DE46A4-5AC7-452F-9E19-54FE1656826B}" srcId="{1F8D7DA6-CBE5-4126-B77D-459FF9791CF1}" destId="{50D7EE7E-0EB6-40D6-BB0D-1C55CE0FF7D6}" srcOrd="3" destOrd="0" parTransId="{F90A20C9-AD3C-450B-931E-354805DBE4D6}" sibTransId="{EC8FE3F5-7B01-4FFF-82D0-B4EAC9D0EDDD}"/>
    <dgm:cxn modelId="{703B85C0-40AC-4FEC-BF52-1D7505227B15}" srcId="{1F8D7DA6-CBE5-4126-B77D-459FF9791CF1}" destId="{3A612805-6CF5-4C02-94F7-45FAF3425354}" srcOrd="4" destOrd="0" parTransId="{8DCCCFFD-D99C-4494-AC3B-1EB068D157C9}" sibTransId="{7369F348-E546-4E0E-A704-488192FB2CA5}"/>
    <dgm:cxn modelId="{1A11E8C9-3E4B-4206-96F1-7FA907FB677D}" srcId="{1F8D7DA6-CBE5-4126-B77D-459FF9791CF1}" destId="{222A28BC-CCE3-42EC-9E65-9287D6D5B902}" srcOrd="0" destOrd="0" parTransId="{9A3B0A19-0BBB-479E-BE16-D91FAC8B8EEB}" sibTransId="{D8873FBD-9FD9-4A7F-9E72-6DCC7F2ACA5D}"/>
    <dgm:cxn modelId="{5ADC7CD5-6DFA-4E0D-B5DD-F5DDB65AC0B2}" type="presOf" srcId="{1F8D7DA6-CBE5-4126-B77D-459FF9791CF1}" destId="{E2CA938B-0205-4934-97BB-54DC9CB68782}" srcOrd="0" destOrd="0" presId="urn:microsoft.com/office/officeart/2005/8/layout/vList2"/>
    <dgm:cxn modelId="{721045DA-26D1-4870-B86C-D8ECA877431D}" type="presOf" srcId="{D682501E-178E-46F2-ABC7-4AD27A30B396}" destId="{1CB7D14B-2750-438A-8744-F46C14C42A18}" srcOrd="0" destOrd="0" presId="urn:microsoft.com/office/officeart/2005/8/layout/vList2"/>
    <dgm:cxn modelId="{E6D78DE5-945A-4B93-B413-A1D9C6027838}" type="presParOf" srcId="{E2CA938B-0205-4934-97BB-54DC9CB68782}" destId="{1E027EE9-0B26-4DDA-9A1B-4591A146F8D6}" srcOrd="0" destOrd="0" presId="urn:microsoft.com/office/officeart/2005/8/layout/vList2"/>
    <dgm:cxn modelId="{312B5C46-AC12-4BD5-802F-F547E27E1AEE}" type="presParOf" srcId="{E2CA938B-0205-4934-97BB-54DC9CB68782}" destId="{DEEF8DAA-B446-402E-B634-EF8A76480B09}" srcOrd="1" destOrd="0" presId="urn:microsoft.com/office/officeart/2005/8/layout/vList2"/>
    <dgm:cxn modelId="{B896F7CA-813E-41E3-BED1-9A95220D70B3}" type="presParOf" srcId="{E2CA938B-0205-4934-97BB-54DC9CB68782}" destId="{1CB7D14B-2750-438A-8744-F46C14C42A18}" srcOrd="2" destOrd="0" presId="urn:microsoft.com/office/officeart/2005/8/layout/vList2"/>
    <dgm:cxn modelId="{E6845A93-489A-401C-8FCE-7D6D94CCE202}" type="presParOf" srcId="{E2CA938B-0205-4934-97BB-54DC9CB68782}" destId="{95FA8D87-90D5-467C-A334-20A4742D0E9B}" srcOrd="3" destOrd="0" presId="urn:microsoft.com/office/officeart/2005/8/layout/vList2"/>
    <dgm:cxn modelId="{1CCD2521-EEF3-485C-9CEA-AEE064992E3A}" type="presParOf" srcId="{E2CA938B-0205-4934-97BB-54DC9CB68782}" destId="{0B45A491-D216-4558-94B5-6019814E6565}" srcOrd="4" destOrd="0" presId="urn:microsoft.com/office/officeart/2005/8/layout/vList2"/>
    <dgm:cxn modelId="{3337CBD7-5B40-41C6-AD3E-8C92F50A7154}" type="presParOf" srcId="{E2CA938B-0205-4934-97BB-54DC9CB68782}" destId="{DDFAF305-1C5A-49D1-81DF-5EA9BB8CF828}" srcOrd="5" destOrd="0" presId="urn:microsoft.com/office/officeart/2005/8/layout/vList2"/>
    <dgm:cxn modelId="{3E7C5FDD-603F-48AD-83A8-2FF96D2B52CB}" type="presParOf" srcId="{E2CA938B-0205-4934-97BB-54DC9CB68782}" destId="{9CCA9C51-7F55-4101-943A-F4038C5A501A}" srcOrd="6" destOrd="0" presId="urn:microsoft.com/office/officeart/2005/8/layout/vList2"/>
    <dgm:cxn modelId="{C993BF9F-524E-46DE-B35A-9A6E2D3935FB}" type="presParOf" srcId="{E2CA938B-0205-4934-97BB-54DC9CB68782}" destId="{8F731B09-412C-4BE5-9539-1FD3862D974B}" srcOrd="7" destOrd="0" presId="urn:microsoft.com/office/officeart/2005/8/layout/vList2"/>
    <dgm:cxn modelId="{C899DAFE-2296-4735-9FDE-B84A717A2728}" type="presParOf" srcId="{E2CA938B-0205-4934-97BB-54DC9CB68782}" destId="{1F73F81B-5F7A-4F21-8BC7-959A60061FB2}"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3A90D-5A00-4B71-9E65-1F3722B05097}">
      <dsp:nvSpPr>
        <dsp:cNvPr id="0" name=""/>
        <dsp:cNvSpPr/>
      </dsp:nvSpPr>
      <dsp:spPr>
        <a:xfrm>
          <a:off x="0" y="517860"/>
          <a:ext cx="8384903" cy="781200"/>
        </a:xfrm>
        <a:prstGeom prst="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6FF15E-8556-4A6E-B431-81CE6C501515}">
      <dsp:nvSpPr>
        <dsp:cNvPr id="0" name=""/>
        <dsp:cNvSpPr/>
      </dsp:nvSpPr>
      <dsp:spPr>
        <a:xfrm>
          <a:off x="419245" y="60300"/>
          <a:ext cx="5869432" cy="915120"/>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1851" tIns="0" rIns="221851" bIns="0" numCol="1" spcCol="1270" anchor="ctr" anchorCtr="0">
          <a:noAutofit/>
        </a:bodyPr>
        <a:lstStyle/>
        <a:p>
          <a:pPr marL="0" lvl="0" indent="0" algn="l" defTabSz="1244600">
            <a:lnSpc>
              <a:spcPct val="90000"/>
            </a:lnSpc>
            <a:spcBef>
              <a:spcPct val="0"/>
            </a:spcBef>
            <a:spcAft>
              <a:spcPct val="35000"/>
            </a:spcAft>
            <a:buNone/>
          </a:pPr>
          <a:r>
            <a:rPr lang="en-CA" sz="2800" kern="1200" dirty="0"/>
            <a:t>Introducing the Wicked Problem</a:t>
          </a:r>
        </a:p>
      </dsp:txBody>
      <dsp:txXfrm>
        <a:off x="463917" y="104972"/>
        <a:ext cx="5780088" cy="825776"/>
      </dsp:txXfrm>
    </dsp:sp>
    <dsp:sp modelId="{B8D88B00-720B-4DEF-A105-3ED20272BA9C}">
      <dsp:nvSpPr>
        <dsp:cNvPr id="0" name=""/>
        <dsp:cNvSpPr/>
      </dsp:nvSpPr>
      <dsp:spPr>
        <a:xfrm>
          <a:off x="0" y="1924020"/>
          <a:ext cx="8384903" cy="781200"/>
        </a:xfrm>
        <a:prstGeom prst="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CD2736-2E31-4FFA-99C8-FFB0CA9AC756}">
      <dsp:nvSpPr>
        <dsp:cNvPr id="0" name=""/>
        <dsp:cNvSpPr/>
      </dsp:nvSpPr>
      <dsp:spPr>
        <a:xfrm>
          <a:off x="419245" y="1466460"/>
          <a:ext cx="5869432" cy="915120"/>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1851" tIns="0" rIns="221851" bIns="0" numCol="1" spcCol="1270" anchor="ctr" anchorCtr="0">
          <a:noAutofit/>
        </a:bodyPr>
        <a:lstStyle/>
        <a:p>
          <a:pPr marL="0" lvl="0" indent="0" algn="l" defTabSz="1244600">
            <a:lnSpc>
              <a:spcPct val="90000"/>
            </a:lnSpc>
            <a:spcBef>
              <a:spcPct val="0"/>
            </a:spcBef>
            <a:spcAft>
              <a:spcPct val="35000"/>
            </a:spcAft>
            <a:buNone/>
          </a:pPr>
          <a:r>
            <a:rPr lang="en-CA" sz="2800" kern="1200" dirty="0"/>
            <a:t>Literature Review</a:t>
          </a:r>
        </a:p>
      </dsp:txBody>
      <dsp:txXfrm>
        <a:off x="463917" y="1511132"/>
        <a:ext cx="5780088" cy="825776"/>
      </dsp:txXfrm>
    </dsp:sp>
    <dsp:sp modelId="{8E8731FE-5709-43E3-8C64-F77736FA5BA3}">
      <dsp:nvSpPr>
        <dsp:cNvPr id="0" name=""/>
        <dsp:cNvSpPr/>
      </dsp:nvSpPr>
      <dsp:spPr>
        <a:xfrm>
          <a:off x="0" y="3330180"/>
          <a:ext cx="8384903" cy="781200"/>
        </a:xfrm>
        <a:prstGeom prst="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8651CE-64D8-49BF-BFF6-F50FF0F6AB37}">
      <dsp:nvSpPr>
        <dsp:cNvPr id="0" name=""/>
        <dsp:cNvSpPr/>
      </dsp:nvSpPr>
      <dsp:spPr>
        <a:xfrm>
          <a:off x="419245" y="2872620"/>
          <a:ext cx="5869432" cy="915120"/>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1851" tIns="0" rIns="221851" bIns="0" numCol="1" spcCol="1270" anchor="ctr" anchorCtr="0">
          <a:noAutofit/>
        </a:bodyPr>
        <a:lstStyle/>
        <a:p>
          <a:pPr marL="0" lvl="0" indent="0" algn="l" defTabSz="1244600">
            <a:lnSpc>
              <a:spcPct val="90000"/>
            </a:lnSpc>
            <a:spcBef>
              <a:spcPct val="0"/>
            </a:spcBef>
            <a:spcAft>
              <a:spcPct val="35000"/>
            </a:spcAft>
            <a:buNone/>
          </a:pPr>
          <a:r>
            <a:rPr lang="en-CA" sz="2800" kern="1200" dirty="0"/>
            <a:t>Methodology</a:t>
          </a:r>
        </a:p>
      </dsp:txBody>
      <dsp:txXfrm>
        <a:off x="463917" y="2917292"/>
        <a:ext cx="5780088" cy="825776"/>
      </dsp:txXfrm>
    </dsp:sp>
    <dsp:sp modelId="{950A8AB2-1C8F-430A-88F4-5B3962E8CFF0}">
      <dsp:nvSpPr>
        <dsp:cNvPr id="0" name=""/>
        <dsp:cNvSpPr/>
      </dsp:nvSpPr>
      <dsp:spPr>
        <a:xfrm>
          <a:off x="0" y="4736341"/>
          <a:ext cx="8384903" cy="781200"/>
        </a:xfrm>
        <a:prstGeom prst="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A9F535-EC07-4989-A997-D7F36385B69F}">
      <dsp:nvSpPr>
        <dsp:cNvPr id="0" name=""/>
        <dsp:cNvSpPr/>
      </dsp:nvSpPr>
      <dsp:spPr>
        <a:xfrm>
          <a:off x="419245" y="4278781"/>
          <a:ext cx="5869432" cy="915120"/>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1851" tIns="0" rIns="221851" bIns="0" numCol="1" spcCol="1270" anchor="ctr" anchorCtr="0">
          <a:noAutofit/>
        </a:bodyPr>
        <a:lstStyle/>
        <a:p>
          <a:pPr marL="0" lvl="0" indent="0" algn="l" defTabSz="1244600">
            <a:lnSpc>
              <a:spcPct val="90000"/>
            </a:lnSpc>
            <a:spcBef>
              <a:spcPct val="0"/>
            </a:spcBef>
            <a:spcAft>
              <a:spcPct val="35000"/>
            </a:spcAft>
            <a:buNone/>
          </a:pPr>
          <a:r>
            <a:rPr lang="en-CA" sz="2800" kern="1200" dirty="0"/>
            <a:t>Conclusion</a:t>
          </a:r>
        </a:p>
      </dsp:txBody>
      <dsp:txXfrm>
        <a:off x="463917" y="4323453"/>
        <a:ext cx="5780088" cy="8257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43032-4650-4D38-BC0A-36DA02C049F5}">
      <dsp:nvSpPr>
        <dsp:cNvPr id="0" name=""/>
        <dsp:cNvSpPr/>
      </dsp:nvSpPr>
      <dsp:spPr>
        <a:xfrm rot="10800000">
          <a:off x="2497173" y="805"/>
          <a:ext cx="8273912" cy="165257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8738"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How do participants express and reflect their ecoliteracy and environmental perceptions in the context of sustainable waste management?</a:t>
          </a:r>
          <a:endParaRPr lang="en-CA" sz="2100" kern="1200" dirty="0"/>
        </a:p>
      </dsp:txBody>
      <dsp:txXfrm rot="10800000">
        <a:off x="2910316" y="805"/>
        <a:ext cx="7860769" cy="1652571"/>
      </dsp:txXfrm>
    </dsp:sp>
    <dsp:sp modelId="{A9C2855D-2FCE-47F8-BB13-3712DB3B063D}">
      <dsp:nvSpPr>
        <dsp:cNvPr id="0" name=""/>
        <dsp:cNvSpPr/>
      </dsp:nvSpPr>
      <dsp:spPr>
        <a:xfrm rot="6607244">
          <a:off x="1670887" y="805"/>
          <a:ext cx="1652571" cy="1652571"/>
        </a:xfrm>
        <a:prstGeom prst="ellipse">
          <a:avLst/>
        </a:prstGeom>
        <a:blipFill>
          <a:blip xmlns:r="http://schemas.openxmlformats.org/officeDocument/2006/relationships" r:embed="rId1"/>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6D83A5-0970-4F03-9E22-F30B6113C358}">
      <dsp:nvSpPr>
        <dsp:cNvPr id="0" name=""/>
        <dsp:cNvSpPr/>
      </dsp:nvSpPr>
      <dsp:spPr>
        <a:xfrm rot="10800000">
          <a:off x="2497173" y="2146681"/>
          <a:ext cx="8273912" cy="165257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8738"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What discourses about the political, social, and ecological dimensions of waste management emerge, and how do these narratives illustrate processes of collective awareness and critical reflection?</a:t>
          </a:r>
          <a:endParaRPr lang="en-CA" sz="2100" kern="1200" dirty="0"/>
        </a:p>
      </dsp:txBody>
      <dsp:txXfrm rot="10800000">
        <a:off x="2910316" y="2146681"/>
        <a:ext cx="7860769" cy="1652571"/>
      </dsp:txXfrm>
    </dsp:sp>
    <dsp:sp modelId="{1D6438E6-EFC5-4418-9B8A-368DB9BC8C3D}">
      <dsp:nvSpPr>
        <dsp:cNvPr id="0" name=""/>
        <dsp:cNvSpPr/>
      </dsp:nvSpPr>
      <dsp:spPr>
        <a:xfrm>
          <a:off x="1670887" y="2146681"/>
          <a:ext cx="1652571" cy="1652571"/>
        </a:xfrm>
        <a:prstGeom prst="ellipse">
          <a:avLst/>
        </a:prstGeom>
        <a:blipFill>
          <a:blip xmlns:r="http://schemas.openxmlformats.org/officeDocument/2006/relationships" r:embed="rId2"/>
          <a:srcRect/>
          <a:stretch>
            <a:fillRect t="-15000" b="-1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246BE7-8A87-4692-B8DF-5419BB217E8B}">
      <dsp:nvSpPr>
        <dsp:cNvPr id="0" name=""/>
        <dsp:cNvSpPr/>
      </dsp:nvSpPr>
      <dsp:spPr>
        <a:xfrm rot="10800000">
          <a:off x="2497173" y="4292557"/>
          <a:ext cx="8273912" cy="165257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8738"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How do participants’ experiences with waste management processes become documented and reinterpreted, and what do these experiences reveal about their understandings of collective responsibility and orientations toward environmental action?</a:t>
          </a:r>
          <a:endParaRPr lang="en-CA" sz="2100" kern="1200" dirty="0"/>
        </a:p>
      </dsp:txBody>
      <dsp:txXfrm rot="10800000">
        <a:off x="2910316" y="4292557"/>
        <a:ext cx="7860769" cy="1652571"/>
      </dsp:txXfrm>
    </dsp:sp>
    <dsp:sp modelId="{B7FF7D77-58F7-48B6-AF53-EA4A6063D5C0}">
      <dsp:nvSpPr>
        <dsp:cNvPr id="0" name=""/>
        <dsp:cNvSpPr/>
      </dsp:nvSpPr>
      <dsp:spPr>
        <a:xfrm>
          <a:off x="1670887" y="4292557"/>
          <a:ext cx="1652571" cy="1652571"/>
        </a:xfrm>
        <a:prstGeom prst="ellipse">
          <a:avLst/>
        </a:prstGeom>
        <a:blipFill>
          <a:blip xmlns:r="http://schemas.openxmlformats.org/officeDocument/2006/relationships" r:embed="rId3"/>
          <a:srcRect/>
          <a:stretch>
            <a:fillRect l="-46000" r="-4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4A9F0-8B2C-4D4F-BC2F-76C7A4ED068A}">
      <dsp:nvSpPr>
        <dsp:cNvPr id="0" name=""/>
        <dsp:cNvSpPr/>
      </dsp:nvSpPr>
      <dsp:spPr>
        <a:xfrm>
          <a:off x="0" y="3411"/>
          <a:ext cx="8851015" cy="16305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4C424D-0109-4E62-99EE-2DF318A4DDE4}">
      <dsp:nvSpPr>
        <dsp:cNvPr id="0" name=""/>
        <dsp:cNvSpPr/>
      </dsp:nvSpPr>
      <dsp:spPr>
        <a:xfrm>
          <a:off x="493250" y="370291"/>
          <a:ext cx="897695" cy="89681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B6F157-DCDB-4CEC-9B5D-904D624CCF79}">
      <dsp:nvSpPr>
        <dsp:cNvPr id="0" name=""/>
        <dsp:cNvSpPr/>
      </dsp:nvSpPr>
      <dsp:spPr>
        <a:xfrm>
          <a:off x="1884195" y="3411"/>
          <a:ext cx="6767182" cy="1632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38" tIns="172738" rIns="172738" bIns="172738" numCol="1" spcCol="1270" anchor="ctr" anchorCtr="0">
          <a:noAutofit/>
        </a:bodyPr>
        <a:lstStyle/>
        <a:p>
          <a:pPr marL="0" lvl="0" indent="0" algn="l" defTabSz="889000">
            <a:lnSpc>
              <a:spcPct val="100000"/>
            </a:lnSpc>
            <a:spcBef>
              <a:spcPct val="0"/>
            </a:spcBef>
            <a:spcAft>
              <a:spcPct val="35000"/>
            </a:spcAft>
            <a:buNone/>
          </a:pPr>
          <a:r>
            <a:rPr lang="en-US" sz="2000" kern="1200" dirty="0"/>
            <a:t>Objective 1. </a:t>
          </a:r>
          <a:r>
            <a:rPr lang="en-CA" sz="2000" kern="1200" dirty="0"/>
            <a:t>To explore how participants express and reflect their ecoliteracy and environmental perceptions through documented fumettivoice narratives in the context of sustainable waste management. </a:t>
          </a:r>
          <a:endParaRPr lang="en-US" sz="2000" kern="1200" dirty="0"/>
        </a:p>
      </dsp:txBody>
      <dsp:txXfrm>
        <a:off x="1884195" y="3411"/>
        <a:ext cx="6767182" cy="1632173"/>
      </dsp:txXfrm>
    </dsp:sp>
    <dsp:sp modelId="{E0BA366E-6ACD-4B4B-BBAA-A03E404CBA50}">
      <dsp:nvSpPr>
        <dsp:cNvPr id="0" name=""/>
        <dsp:cNvSpPr/>
      </dsp:nvSpPr>
      <dsp:spPr>
        <a:xfrm>
          <a:off x="0" y="1979199"/>
          <a:ext cx="8851015" cy="16305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376766-B090-47B0-A6CC-2D8DE84B9E28}">
      <dsp:nvSpPr>
        <dsp:cNvPr id="0" name=""/>
        <dsp:cNvSpPr/>
      </dsp:nvSpPr>
      <dsp:spPr>
        <a:xfrm>
          <a:off x="493250" y="2346080"/>
          <a:ext cx="897695" cy="89681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C3AEF1-3CAD-4029-BD49-9A71036DE2C5}">
      <dsp:nvSpPr>
        <dsp:cNvPr id="0" name=""/>
        <dsp:cNvSpPr/>
      </dsp:nvSpPr>
      <dsp:spPr>
        <a:xfrm>
          <a:off x="1884195" y="1979199"/>
          <a:ext cx="6767182" cy="1632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38" tIns="172738" rIns="172738" bIns="172738" numCol="1" spcCol="1270" anchor="ctr" anchorCtr="0">
          <a:noAutofit/>
        </a:bodyPr>
        <a:lstStyle/>
        <a:p>
          <a:pPr marL="0" lvl="0" indent="0" algn="l" defTabSz="889000">
            <a:lnSpc>
              <a:spcPct val="100000"/>
            </a:lnSpc>
            <a:spcBef>
              <a:spcPct val="0"/>
            </a:spcBef>
            <a:spcAft>
              <a:spcPct val="35000"/>
            </a:spcAft>
            <a:buNone/>
          </a:pPr>
          <a:r>
            <a:rPr lang="en-CA" sz="2000" kern="1200" dirty="0"/>
            <a:t>Objective 2. To analyze the discourses emerging in participants' fumetti regarding the political, social, and ecological dimensions of waste management and how these narratives illustrate processes of collective awareness and critical reflection.</a:t>
          </a:r>
          <a:endParaRPr lang="en-US" sz="2000" kern="1200" dirty="0"/>
        </a:p>
      </dsp:txBody>
      <dsp:txXfrm>
        <a:off x="1884195" y="1979199"/>
        <a:ext cx="6767182" cy="1632173"/>
      </dsp:txXfrm>
    </dsp:sp>
    <dsp:sp modelId="{8F7661CA-649F-4528-BF32-EEBBC6193E53}">
      <dsp:nvSpPr>
        <dsp:cNvPr id="0" name=""/>
        <dsp:cNvSpPr/>
      </dsp:nvSpPr>
      <dsp:spPr>
        <a:xfrm>
          <a:off x="0" y="3954988"/>
          <a:ext cx="8851015" cy="16305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86795-0276-4CAF-A29B-02974EA3981C}">
      <dsp:nvSpPr>
        <dsp:cNvPr id="0" name=""/>
        <dsp:cNvSpPr/>
      </dsp:nvSpPr>
      <dsp:spPr>
        <a:xfrm>
          <a:off x="493250" y="4321868"/>
          <a:ext cx="897695" cy="8968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C0EEAD-743F-441F-8A5A-E527AFD3B375}">
      <dsp:nvSpPr>
        <dsp:cNvPr id="0" name=""/>
        <dsp:cNvSpPr/>
      </dsp:nvSpPr>
      <dsp:spPr>
        <a:xfrm>
          <a:off x="1884195" y="3954988"/>
          <a:ext cx="6767182" cy="1632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38" tIns="172738" rIns="172738" bIns="172738" numCol="1" spcCol="1270" anchor="ctr" anchorCtr="0">
          <a:noAutofit/>
        </a:bodyPr>
        <a:lstStyle/>
        <a:p>
          <a:pPr marL="0" lvl="0" indent="0" algn="l" defTabSz="889000">
            <a:lnSpc>
              <a:spcPct val="100000"/>
            </a:lnSpc>
            <a:spcBef>
              <a:spcPct val="0"/>
            </a:spcBef>
            <a:spcAft>
              <a:spcPct val="35000"/>
            </a:spcAft>
            <a:buNone/>
          </a:pPr>
          <a:r>
            <a:rPr lang="en-US" sz="2000" kern="1200" dirty="0"/>
            <a:t>Objective 3. </a:t>
          </a:r>
          <a:r>
            <a:rPr lang="en-CA" sz="2000" kern="1200" dirty="0"/>
            <a:t>To investigate how participants document and reinterpret their experiences of ride-</a:t>
          </a:r>
          <a:r>
            <a:rPr lang="en-CA" sz="2000" kern="1200" dirty="0" err="1"/>
            <a:t>alongs</a:t>
          </a:r>
          <a:r>
            <a:rPr lang="en-CA" sz="2000" kern="1200" dirty="0"/>
            <a:t> with waste management processes through fumettivoice, and to reveal their understandings of collective responsibility and environmental action orientations.</a:t>
          </a:r>
          <a:endParaRPr lang="en-US" sz="2000" kern="1200" dirty="0"/>
        </a:p>
      </dsp:txBody>
      <dsp:txXfrm>
        <a:off x="1884195" y="3954988"/>
        <a:ext cx="6767182" cy="16321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6FEBD-D6EE-47A0-9528-45E0630676C9}">
      <dsp:nvSpPr>
        <dsp:cNvPr id="0" name=""/>
        <dsp:cNvSpPr/>
      </dsp:nvSpPr>
      <dsp:spPr>
        <a:xfrm rot="10800000">
          <a:off x="976407" y="949841"/>
          <a:ext cx="2584323" cy="1301877"/>
        </a:xfrm>
        <a:prstGeom prst="homePlat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092" tIns="80010" rIns="149352" bIns="80010" numCol="1" spcCol="1270" anchor="ctr" anchorCtr="0">
          <a:noAutofit/>
        </a:bodyPr>
        <a:lstStyle/>
        <a:p>
          <a:pPr marL="0" lvl="0" indent="0" algn="ctr" defTabSz="933450">
            <a:lnSpc>
              <a:spcPct val="90000"/>
            </a:lnSpc>
            <a:spcBef>
              <a:spcPct val="0"/>
            </a:spcBef>
            <a:spcAft>
              <a:spcPct val="35000"/>
            </a:spcAft>
            <a:buNone/>
          </a:pPr>
          <a:r>
            <a:rPr lang="en-CA" sz="2100" kern="1200" dirty="0"/>
            <a:t>A. Photography Basics</a:t>
          </a:r>
        </a:p>
      </dsp:txBody>
      <dsp:txXfrm rot="10800000">
        <a:off x="1301876" y="949841"/>
        <a:ext cx="2258854" cy="1301877"/>
      </dsp:txXfrm>
    </dsp:sp>
    <dsp:sp modelId="{C828B223-6281-43D4-84B9-2B33F5B2F399}">
      <dsp:nvSpPr>
        <dsp:cNvPr id="0" name=""/>
        <dsp:cNvSpPr/>
      </dsp:nvSpPr>
      <dsp:spPr>
        <a:xfrm>
          <a:off x="325469" y="949841"/>
          <a:ext cx="1301877" cy="130187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215705-648B-49A6-BDFD-C905EE8653E5}">
      <dsp:nvSpPr>
        <dsp:cNvPr id="0" name=""/>
        <dsp:cNvSpPr/>
      </dsp:nvSpPr>
      <dsp:spPr>
        <a:xfrm rot="10800000">
          <a:off x="976407" y="2640339"/>
          <a:ext cx="2584323" cy="1301877"/>
        </a:xfrm>
        <a:prstGeom prst="homePlat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092" tIns="80010" rIns="149352" bIns="80010" numCol="1" spcCol="1270" anchor="ctr" anchorCtr="0">
          <a:noAutofit/>
        </a:bodyPr>
        <a:lstStyle/>
        <a:p>
          <a:pPr marL="0" lvl="0" indent="0" algn="ctr" defTabSz="933450">
            <a:lnSpc>
              <a:spcPct val="90000"/>
            </a:lnSpc>
            <a:spcBef>
              <a:spcPct val="0"/>
            </a:spcBef>
            <a:spcAft>
              <a:spcPct val="35000"/>
            </a:spcAft>
            <a:buNone/>
          </a:pPr>
          <a:r>
            <a:rPr lang="en-CA" sz="2100" kern="1200" dirty="0"/>
            <a:t>B. Ethics &amp; Consent</a:t>
          </a:r>
        </a:p>
      </dsp:txBody>
      <dsp:txXfrm rot="10800000">
        <a:off x="1301876" y="2640339"/>
        <a:ext cx="2258854" cy="1301877"/>
      </dsp:txXfrm>
    </dsp:sp>
    <dsp:sp modelId="{334DADA0-E644-49EC-ADF9-ED139FCDF805}">
      <dsp:nvSpPr>
        <dsp:cNvPr id="0" name=""/>
        <dsp:cNvSpPr/>
      </dsp:nvSpPr>
      <dsp:spPr>
        <a:xfrm>
          <a:off x="325469" y="2640339"/>
          <a:ext cx="1301877" cy="1301877"/>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20451A-4DC4-47F6-83D7-EB79C027975C}">
      <dsp:nvSpPr>
        <dsp:cNvPr id="0" name=""/>
        <dsp:cNvSpPr/>
      </dsp:nvSpPr>
      <dsp:spPr>
        <a:xfrm rot="10800000">
          <a:off x="976407" y="4330836"/>
          <a:ext cx="2584323" cy="1301877"/>
        </a:xfrm>
        <a:prstGeom prst="homePlat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092" tIns="80010" rIns="149352" bIns="80010" numCol="1" spcCol="1270" anchor="ctr" anchorCtr="0">
          <a:noAutofit/>
        </a:bodyPr>
        <a:lstStyle/>
        <a:p>
          <a:pPr marL="0" lvl="0" indent="0" algn="ctr" defTabSz="933450">
            <a:lnSpc>
              <a:spcPct val="90000"/>
            </a:lnSpc>
            <a:spcBef>
              <a:spcPct val="0"/>
            </a:spcBef>
            <a:spcAft>
              <a:spcPct val="35000"/>
            </a:spcAft>
            <a:buNone/>
          </a:pPr>
          <a:r>
            <a:rPr lang="en-CA" sz="2100" kern="1200" dirty="0"/>
            <a:t>C. Project Expectations</a:t>
          </a:r>
        </a:p>
      </dsp:txBody>
      <dsp:txXfrm rot="10800000">
        <a:off x="1301876" y="4330836"/>
        <a:ext cx="2258854" cy="1301877"/>
      </dsp:txXfrm>
    </dsp:sp>
    <dsp:sp modelId="{6641E3E6-04AA-493A-8FFD-DF9C06E25DED}">
      <dsp:nvSpPr>
        <dsp:cNvPr id="0" name=""/>
        <dsp:cNvSpPr/>
      </dsp:nvSpPr>
      <dsp:spPr>
        <a:xfrm>
          <a:off x="325469" y="4330836"/>
          <a:ext cx="1301877" cy="1301877"/>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F3B06-70F9-41A6-8E37-6442D197922A}">
      <dsp:nvSpPr>
        <dsp:cNvPr id="0" name=""/>
        <dsp:cNvSpPr/>
      </dsp:nvSpPr>
      <dsp:spPr>
        <a:xfrm rot="10800000">
          <a:off x="976407" y="949841"/>
          <a:ext cx="2584323" cy="1301877"/>
        </a:xfrm>
        <a:prstGeom prst="homePlat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092" tIns="72390" rIns="135128" bIns="72390" numCol="1" spcCol="1270" anchor="ctr" anchorCtr="0">
          <a:noAutofit/>
        </a:bodyPr>
        <a:lstStyle/>
        <a:p>
          <a:pPr marL="0" lvl="0" indent="0" algn="ctr" defTabSz="844550">
            <a:lnSpc>
              <a:spcPct val="90000"/>
            </a:lnSpc>
            <a:spcBef>
              <a:spcPct val="0"/>
            </a:spcBef>
            <a:spcAft>
              <a:spcPct val="35000"/>
            </a:spcAft>
            <a:buNone/>
          </a:pPr>
          <a:r>
            <a:rPr lang="en-CA" sz="1900" kern="1200" dirty="0"/>
            <a:t>1. Capture the Experience (</a:t>
          </a:r>
          <a:r>
            <a:rPr lang="en-CA" sz="1900" i="1" kern="1200"/>
            <a:t>Photo and </a:t>
          </a:r>
          <a:r>
            <a:rPr lang="en-CA" sz="1900" i="1" kern="1200" dirty="0"/>
            <a:t>Narrative</a:t>
          </a:r>
          <a:r>
            <a:rPr lang="en-CA" sz="1900" kern="1200" dirty="0"/>
            <a:t>)</a:t>
          </a:r>
        </a:p>
      </dsp:txBody>
      <dsp:txXfrm rot="10800000">
        <a:off x="1301876" y="949841"/>
        <a:ext cx="2258854" cy="1301877"/>
      </dsp:txXfrm>
    </dsp:sp>
    <dsp:sp modelId="{90F912B8-DBF1-482D-88C1-1DF585898295}">
      <dsp:nvSpPr>
        <dsp:cNvPr id="0" name=""/>
        <dsp:cNvSpPr/>
      </dsp:nvSpPr>
      <dsp:spPr>
        <a:xfrm>
          <a:off x="325469" y="949841"/>
          <a:ext cx="1301877" cy="130187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3D158A-989C-4286-B84B-238CBC584382}">
      <dsp:nvSpPr>
        <dsp:cNvPr id="0" name=""/>
        <dsp:cNvSpPr/>
      </dsp:nvSpPr>
      <dsp:spPr>
        <a:xfrm rot="10800000">
          <a:off x="976407" y="2640339"/>
          <a:ext cx="2584323" cy="1301877"/>
        </a:xfrm>
        <a:prstGeom prst="homePlat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092" tIns="72390" rIns="135128" bIns="72390" numCol="1" spcCol="1270" anchor="ctr" anchorCtr="0">
          <a:noAutofit/>
        </a:bodyPr>
        <a:lstStyle/>
        <a:p>
          <a:pPr marL="0" lvl="0" indent="0" algn="ctr" defTabSz="844550">
            <a:lnSpc>
              <a:spcPct val="90000"/>
            </a:lnSpc>
            <a:spcBef>
              <a:spcPct val="0"/>
            </a:spcBef>
            <a:spcAft>
              <a:spcPct val="35000"/>
            </a:spcAft>
            <a:buNone/>
          </a:pPr>
          <a:r>
            <a:rPr lang="en-CA" sz="1900" kern="1200" dirty="0"/>
            <a:t>2. Document the Meaning (</a:t>
          </a:r>
          <a:r>
            <a:rPr lang="en-CA" sz="1900" kern="1200" dirty="0" err="1"/>
            <a:t>SHOWeD</a:t>
          </a:r>
          <a:r>
            <a:rPr lang="en-CA" sz="1900" kern="1200" dirty="0"/>
            <a:t> Method)</a:t>
          </a:r>
        </a:p>
      </dsp:txBody>
      <dsp:txXfrm rot="10800000">
        <a:off x="1301876" y="2640339"/>
        <a:ext cx="2258854" cy="1301877"/>
      </dsp:txXfrm>
    </dsp:sp>
    <dsp:sp modelId="{E54CB550-5477-4097-9915-0DF0589518E1}">
      <dsp:nvSpPr>
        <dsp:cNvPr id="0" name=""/>
        <dsp:cNvSpPr/>
      </dsp:nvSpPr>
      <dsp:spPr>
        <a:xfrm>
          <a:off x="325469" y="2640339"/>
          <a:ext cx="1301877" cy="130187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5F507C-2D85-46F5-9E54-6CF94892E86E}">
      <dsp:nvSpPr>
        <dsp:cNvPr id="0" name=""/>
        <dsp:cNvSpPr/>
      </dsp:nvSpPr>
      <dsp:spPr>
        <a:xfrm rot="10800000">
          <a:off x="976407" y="4330836"/>
          <a:ext cx="2584323" cy="1301877"/>
        </a:xfrm>
        <a:prstGeom prst="homePlat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092" tIns="72390" rIns="135128" bIns="72390" numCol="1" spcCol="1270" anchor="ctr" anchorCtr="0">
          <a:noAutofit/>
        </a:bodyPr>
        <a:lstStyle/>
        <a:p>
          <a:pPr marL="0" lvl="0" indent="0" algn="ctr" defTabSz="844550">
            <a:lnSpc>
              <a:spcPct val="90000"/>
            </a:lnSpc>
            <a:spcBef>
              <a:spcPct val="0"/>
            </a:spcBef>
            <a:spcAft>
              <a:spcPct val="35000"/>
            </a:spcAft>
            <a:buNone/>
          </a:pPr>
          <a:r>
            <a:rPr lang="en-CA" sz="1900" kern="1200" dirty="0"/>
            <a:t>3. Create the Fumetti Story</a:t>
          </a:r>
        </a:p>
      </dsp:txBody>
      <dsp:txXfrm rot="10800000">
        <a:off x="1301876" y="4330836"/>
        <a:ext cx="2258854" cy="1301877"/>
      </dsp:txXfrm>
    </dsp:sp>
    <dsp:sp modelId="{9073ED9E-A3A5-4205-9179-C17B30D916DD}">
      <dsp:nvSpPr>
        <dsp:cNvPr id="0" name=""/>
        <dsp:cNvSpPr/>
      </dsp:nvSpPr>
      <dsp:spPr>
        <a:xfrm>
          <a:off x="325469" y="4330836"/>
          <a:ext cx="1301877" cy="130187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02165-BB3B-4D9F-BFC8-30945F569DD8}">
      <dsp:nvSpPr>
        <dsp:cNvPr id="0" name=""/>
        <dsp:cNvSpPr/>
      </dsp:nvSpPr>
      <dsp:spPr>
        <a:xfrm>
          <a:off x="3832" y="0"/>
          <a:ext cx="4389409" cy="6719015"/>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CA" sz="2200" kern="1200" dirty="0"/>
            <a:t>Focus Groups 1A &amp; 1B – From Images &amp; Narratives to Themes </a:t>
          </a:r>
        </a:p>
        <a:p>
          <a:pPr marL="0" lvl="0" indent="0" algn="l" defTabSz="977900">
            <a:lnSpc>
              <a:spcPct val="90000"/>
            </a:lnSpc>
            <a:spcBef>
              <a:spcPct val="0"/>
            </a:spcBef>
            <a:spcAft>
              <a:spcPct val="35000"/>
            </a:spcAft>
            <a:buNone/>
          </a:pPr>
          <a:r>
            <a:rPr lang="en-CA" sz="2200" kern="1200" dirty="0"/>
            <a:t>(two three-hour sessions)</a:t>
          </a:r>
        </a:p>
        <a:p>
          <a:pPr marL="228600" lvl="1" indent="-228600" algn="l" defTabSz="977900">
            <a:lnSpc>
              <a:spcPct val="90000"/>
            </a:lnSpc>
            <a:spcBef>
              <a:spcPct val="0"/>
            </a:spcBef>
            <a:spcAft>
              <a:spcPct val="15000"/>
            </a:spcAft>
            <a:buFont typeface="Arial" panose="020B0604020202020204" pitchFamily="34" charset="0"/>
            <a:buChar char="•"/>
          </a:pPr>
          <a:r>
            <a:rPr lang="en-CA" sz="2200" i="0" kern="1200" dirty="0"/>
            <a:t>Share photos and narratives</a:t>
          </a:r>
        </a:p>
        <a:p>
          <a:pPr marL="228600" lvl="1" indent="-228600" algn="l" defTabSz="977900">
            <a:lnSpc>
              <a:spcPct val="90000"/>
            </a:lnSpc>
            <a:spcBef>
              <a:spcPct val="0"/>
            </a:spcBef>
            <a:spcAft>
              <a:spcPct val="15000"/>
            </a:spcAft>
            <a:buFont typeface="Arial" panose="020B0604020202020204" pitchFamily="34" charset="0"/>
            <a:buChar char="•"/>
          </a:pPr>
          <a:r>
            <a:rPr lang="en-CA" sz="2200" i="0" kern="1200" dirty="0"/>
            <a:t>Discuss initial themes</a:t>
          </a:r>
        </a:p>
        <a:p>
          <a:pPr marL="228600" lvl="1" indent="-228600" algn="l" defTabSz="977900">
            <a:lnSpc>
              <a:spcPct val="90000"/>
            </a:lnSpc>
            <a:spcBef>
              <a:spcPct val="0"/>
            </a:spcBef>
            <a:spcAft>
              <a:spcPct val="15000"/>
            </a:spcAft>
            <a:buFont typeface="Arial" panose="020B0604020202020204" pitchFamily="34" charset="0"/>
            <a:buChar char="•"/>
          </a:pPr>
          <a:r>
            <a:rPr lang="en-CA" sz="2200" i="0" kern="1200" dirty="0"/>
            <a:t>Create fumetti art and storyboard</a:t>
          </a:r>
        </a:p>
      </dsp:txBody>
      <dsp:txXfrm>
        <a:off x="3832" y="2687606"/>
        <a:ext cx="4389409" cy="2687606"/>
      </dsp:txXfrm>
    </dsp:sp>
    <dsp:sp modelId="{24A6BD10-5ECF-4B71-8663-BE6A98A959DA}">
      <dsp:nvSpPr>
        <dsp:cNvPr id="0" name=""/>
        <dsp:cNvSpPr/>
      </dsp:nvSpPr>
      <dsp:spPr>
        <a:xfrm>
          <a:off x="1079820" y="403140"/>
          <a:ext cx="2237431" cy="22374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58F7BF-AB60-44C6-875D-24DF4EB9BDDA}">
      <dsp:nvSpPr>
        <dsp:cNvPr id="0" name=""/>
        <dsp:cNvSpPr/>
      </dsp:nvSpPr>
      <dsp:spPr>
        <a:xfrm>
          <a:off x="4524923" y="0"/>
          <a:ext cx="4389409" cy="6719015"/>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CA" sz="2200" kern="1200" dirty="0"/>
            <a:t>Focus Groups 2A &amp; 2B – From Themes to Fumetti</a:t>
          </a:r>
        </a:p>
        <a:p>
          <a:pPr marL="0" lvl="0" indent="0" algn="l" defTabSz="977900">
            <a:lnSpc>
              <a:spcPct val="90000"/>
            </a:lnSpc>
            <a:spcBef>
              <a:spcPct val="0"/>
            </a:spcBef>
            <a:spcAft>
              <a:spcPct val="35000"/>
            </a:spcAft>
            <a:buNone/>
          </a:pPr>
          <a:r>
            <a:rPr lang="en-CA" sz="2200" kern="1200" dirty="0"/>
            <a:t>(two three-hour sessions)</a:t>
          </a:r>
        </a:p>
        <a:p>
          <a:pPr marL="228600" lvl="1" indent="-228600" algn="l" defTabSz="977900">
            <a:lnSpc>
              <a:spcPct val="90000"/>
            </a:lnSpc>
            <a:spcBef>
              <a:spcPct val="0"/>
            </a:spcBef>
            <a:spcAft>
              <a:spcPct val="15000"/>
            </a:spcAft>
            <a:buFont typeface="Arial" panose="020B0604020202020204" pitchFamily="34" charset="0"/>
            <a:buChar char="•"/>
          </a:pPr>
          <a:r>
            <a:rPr lang="en-CA" sz="2200" kern="1200" dirty="0"/>
            <a:t>Share fumetti art</a:t>
          </a:r>
        </a:p>
        <a:p>
          <a:pPr marL="228600" lvl="1" indent="-228600" algn="l" defTabSz="977900">
            <a:lnSpc>
              <a:spcPct val="90000"/>
            </a:lnSpc>
            <a:spcBef>
              <a:spcPct val="0"/>
            </a:spcBef>
            <a:spcAft>
              <a:spcPct val="15000"/>
            </a:spcAft>
            <a:buFont typeface="Arial" panose="020B0604020202020204" pitchFamily="34" charset="0"/>
            <a:buChar char="•"/>
          </a:pPr>
          <a:r>
            <a:rPr lang="en-CA" sz="2200" kern="1200" dirty="0"/>
            <a:t>Critically discuss key themes</a:t>
          </a:r>
        </a:p>
        <a:p>
          <a:pPr marL="228600" lvl="1" indent="-228600" algn="l" defTabSz="977900">
            <a:lnSpc>
              <a:spcPct val="90000"/>
            </a:lnSpc>
            <a:spcBef>
              <a:spcPct val="0"/>
            </a:spcBef>
            <a:spcAft>
              <a:spcPct val="15000"/>
            </a:spcAft>
            <a:buFont typeface="Arial" panose="020B0604020202020204" pitchFamily="34" charset="0"/>
            <a:buChar char="•"/>
          </a:pPr>
          <a:r>
            <a:rPr lang="en-CA" sz="2200" i="0" kern="1200" dirty="0"/>
            <a:t>Develop fumetti story</a:t>
          </a:r>
          <a:endParaRPr lang="en-CA" sz="2200" kern="1200" dirty="0"/>
        </a:p>
      </dsp:txBody>
      <dsp:txXfrm>
        <a:off x="4524923" y="2687606"/>
        <a:ext cx="4389409" cy="2687606"/>
      </dsp:txXfrm>
    </dsp:sp>
    <dsp:sp modelId="{2AF6FAFB-564F-42FD-8B5B-BE7FE3EE5600}">
      <dsp:nvSpPr>
        <dsp:cNvPr id="0" name=""/>
        <dsp:cNvSpPr/>
      </dsp:nvSpPr>
      <dsp:spPr>
        <a:xfrm>
          <a:off x="5600912" y="403140"/>
          <a:ext cx="2237431" cy="22374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D7C5C6-D5BF-44FD-A3CD-45965643A6EF}">
      <dsp:nvSpPr>
        <dsp:cNvPr id="0" name=""/>
        <dsp:cNvSpPr/>
      </dsp:nvSpPr>
      <dsp:spPr>
        <a:xfrm>
          <a:off x="356726" y="5375212"/>
          <a:ext cx="8204711" cy="1007852"/>
        </a:xfrm>
        <a:prstGeom prst="leftRightArrow">
          <a:avLst/>
        </a:prstGeom>
        <a:solidFill>
          <a:schemeClr val="accent3">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57B30-5D0E-4495-8CF4-F8A6C430498E}">
      <dsp:nvSpPr>
        <dsp:cNvPr id="0" name=""/>
        <dsp:cNvSpPr/>
      </dsp:nvSpPr>
      <dsp:spPr>
        <a:xfrm>
          <a:off x="4354" y="0"/>
          <a:ext cx="8909454" cy="766927"/>
        </a:xfrm>
        <a:prstGeom prst="homePlat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026" tIns="104013" rIns="52007" bIns="104013" numCol="1" spcCol="1270" anchor="ctr" anchorCtr="0">
          <a:noAutofit/>
        </a:bodyPr>
        <a:lstStyle/>
        <a:p>
          <a:pPr marL="0" lvl="0" indent="0" algn="ctr" defTabSz="1733550">
            <a:lnSpc>
              <a:spcPct val="90000"/>
            </a:lnSpc>
            <a:spcBef>
              <a:spcPct val="0"/>
            </a:spcBef>
            <a:spcAft>
              <a:spcPct val="35000"/>
            </a:spcAft>
            <a:buNone/>
          </a:pPr>
          <a:r>
            <a:rPr lang="en-CA" sz="3900" kern="1200" dirty="0"/>
            <a:t>Focus Group Sessions</a:t>
          </a:r>
        </a:p>
      </dsp:txBody>
      <dsp:txXfrm>
        <a:off x="4354" y="0"/>
        <a:ext cx="8717722" cy="766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E3CB1-972B-4257-A785-8318AA973869}">
      <dsp:nvSpPr>
        <dsp:cNvPr id="0" name=""/>
        <dsp:cNvSpPr/>
      </dsp:nvSpPr>
      <dsp:spPr>
        <a:xfrm>
          <a:off x="574041" y="631"/>
          <a:ext cx="2273846" cy="1566680"/>
        </a:xfrm>
        <a:prstGeom prst="roundRect">
          <a:avLst/>
        </a:prstGeom>
        <a:blipFill>
          <a:blip xmlns:r="http://schemas.openxmlformats.org/officeDocument/2006/relationships" r:embed="rId1"/>
          <a:srcRect/>
          <a:stretch>
            <a:fillRect t="-1000"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E7EBB8-D16D-4D1E-80E9-183E9468BFAF}">
      <dsp:nvSpPr>
        <dsp:cNvPr id="0" name=""/>
        <dsp:cNvSpPr/>
      </dsp:nvSpPr>
      <dsp:spPr>
        <a:xfrm>
          <a:off x="574041" y="1567311"/>
          <a:ext cx="2273846" cy="843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CA" sz="2200" kern="1200" dirty="0"/>
            <a:t>Current Mixed Media</a:t>
          </a:r>
        </a:p>
      </dsp:txBody>
      <dsp:txXfrm>
        <a:off x="574041" y="1567311"/>
        <a:ext cx="2273846" cy="843597"/>
      </dsp:txXfrm>
    </dsp:sp>
    <dsp:sp modelId="{576DC5AE-724B-4225-A7E1-04A4E766BAD3}">
      <dsp:nvSpPr>
        <dsp:cNvPr id="0" name=""/>
        <dsp:cNvSpPr/>
      </dsp:nvSpPr>
      <dsp:spPr>
        <a:xfrm>
          <a:off x="3075368" y="631"/>
          <a:ext cx="2273846" cy="1566680"/>
        </a:xfrm>
        <a:prstGeom prst="roundRect">
          <a:avLst/>
        </a:prstGeom>
        <a:blipFill dpi="0" rotWithShape="1">
          <a:blip xmlns:r="http://schemas.openxmlformats.org/officeDocument/2006/relationships" r:embed="rId2"/>
          <a:srcRect/>
          <a:stretch>
            <a:fillRect b="-15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E369E8-F337-4132-9B62-16A8EFEB0ED6}">
      <dsp:nvSpPr>
        <dsp:cNvPr id="0" name=""/>
        <dsp:cNvSpPr/>
      </dsp:nvSpPr>
      <dsp:spPr>
        <a:xfrm>
          <a:off x="3075368" y="1567311"/>
          <a:ext cx="2273846" cy="843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CA" sz="2200" kern="1200" dirty="0"/>
            <a:t>Theoretical Frameworks</a:t>
          </a:r>
        </a:p>
      </dsp:txBody>
      <dsp:txXfrm>
        <a:off x="3075368" y="1567311"/>
        <a:ext cx="2273846" cy="843597"/>
      </dsp:txXfrm>
    </dsp:sp>
    <dsp:sp modelId="{555F6470-B970-4964-8C20-8F946BCC835D}">
      <dsp:nvSpPr>
        <dsp:cNvPr id="0" name=""/>
        <dsp:cNvSpPr/>
      </dsp:nvSpPr>
      <dsp:spPr>
        <a:xfrm>
          <a:off x="5576695" y="631"/>
          <a:ext cx="2273846" cy="1566680"/>
        </a:xfrm>
        <a:prstGeom prst="roundRect">
          <a:avLst/>
        </a:prstGeom>
        <a:blipFill>
          <a:blip xmlns:r="http://schemas.openxmlformats.org/officeDocument/2006/relationships" r:embed="rId3"/>
          <a:srcRect/>
          <a:stretch>
            <a:fillRect t="-49000" b="-4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5A99AA-1596-4712-8818-A0CDB05CDDE8}">
      <dsp:nvSpPr>
        <dsp:cNvPr id="0" name=""/>
        <dsp:cNvSpPr/>
      </dsp:nvSpPr>
      <dsp:spPr>
        <a:xfrm>
          <a:off x="5576695" y="1567311"/>
          <a:ext cx="2273846" cy="843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CA" sz="2200" kern="1200" dirty="0"/>
            <a:t>Community-based Projects</a:t>
          </a:r>
        </a:p>
      </dsp:txBody>
      <dsp:txXfrm>
        <a:off x="5576695" y="1567311"/>
        <a:ext cx="2273846" cy="843597"/>
      </dsp:txXfrm>
    </dsp:sp>
    <dsp:sp modelId="{F3B1B763-7074-4F12-AC7C-FC568F363EB4}">
      <dsp:nvSpPr>
        <dsp:cNvPr id="0" name=""/>
        <dsp:cNvSpPr/>
      </dsp:nvSpPr>
      <dsp:spPr>
        <a:xfrm>
          <a:off x="574041" y="2638293"/>
          <a:ext cx="2273846" cy="1566680"/>
        </a:xfrm>
        <a:prstGeom prst="roundRect">
          <a:avLst/>
        </a:prstGeom>
        <a:blipFill dpi="0" rotWithShape="1">
          <a:blip xmlns:r="http://schemas.openxmlformats.org/officeDocument/2006/relationships" r:embed="rId4"/>
          <a:srcRect/>
          <a:stretch>
            <a:fillRect t="-11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CFADCA-D346-4846-8485-66BED51AF547}">
      <dsp:nvSpPr>
        <dsp:cNvPr id="0" name=""/>
        <dsp:cNvSpPr/>
      </dsp:nvSpPr>
      <dsp:spPr>
        <a:xfrm>
          <a:off x="574041" y="4204974"/>
          <a:ext cx="2273846" cy="843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CA" sz="2200" kern="1200" dirty="0"/>
            <a:t>Contextual Research Data</a:t>
          </a:r>
        </a:p>
      </dsp:txBody>
      <dsp:txXfrm>
        <a:off x="574041" y="4204974"/>
        <a:ext cx="2273846" cy="843597"/>
      </dsp:txXfrm>
    </dsp:sp>
    <dsp:sp modelId="{E29B9C4F-15C6-4CE7-8693-48FB2F0B2005}">
      <dsp:nvSpPr>
        <dsp:cNvPr id="0" name=""/>
        <dsp:cNvSpPr/>
      </dsp:nvSpPr>
      <dsp:spPr>
        <a:xfrm>
          <a:off x="3075368" y="2638293"/>
          <a:ext cx="2273846" cy="1566680"/>
        </a:xfrm>
        <a:prstGeom prst="roundRect">
          <a:avLst/>
        </a:prstGeom>
        <a:blipFill dpi="0" rotWithShape="1">
          <a:blip xmlns:r="http://schemas.openxmlformats.org/officeDocument/2006/relationships" r:embed="rId5"/>
          <a:srcRect/>
          <a:stretch>
            <a:fillRect t="2000"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416884-EDA5-452C-A3E2-D77F8FBC0025}">
      <dsp:nvSpPr>
        <dsp:cNvPr id="0" name=""/>
        <dsp:cNvSpPr/>
      </dsp:nvSpPr>
      <dsp:spPr>
        <a:xfrm>
          <a:off x="3075368" y="4204974"/>
          <a:ext cx="2273846" cy="843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CA" sz="2200" kern="1200" dirty="0"/>
            <a:t>Seminal Influential Texts</a:t>
          </a:r>
        </a:p>
      </dsp:txBody>
      <dsp:txXfrm>
        <a:off x="3075368" y="4204974"/>
        <a:ext cx="2273846" cy="843597"/>
      </dsp:txXfrm>
    </dsp:sp>
    <dsp:sp modelId="{97BB6894-4595-40BB-9786-C0FC89086665}">
      <dsp:nvSpPr>
        <dsp:cNvPr id="0" name=""/>
        <dsp:cNvSpPr/>
      </dsp:nvSpPr>
      <dsp:spPr>
        <a:xfrm>
          <a:off x="5576695" y="2638293"/>
          <a:ext cx="2273846" cy="1566680"/>
        </a:xfrm>
        <a:prstGeom prst="roundRect">
          <a:avLst/>
        </a:prstGeom>
        <a:blipFill dpi="0" rotWithShape="1">
          <a:blip xmlns:r="http://schemas.openxmlformats.org/officeDocument/2006/relationships" r:embed="rId6"/>
          <a:srcRect/>
          <a:stretch>
            <a:fillRect b="-2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07C522-5430-494B-BD27-2387171238CF}">
      <dsp:nvSpPr>
        <dsp:cNvPr id="0" name=""/>
        <dsp:cNvSpPr/>
      </dsp:nvSpPr>
      <dsp:spPr>
        <a:xfrm>
          <a:off x="5576695" y="4204974"/>
          <a:ext cx="2273846" cy="843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CA" sz="2200" kern="1200" dirty="0"/>
            <a:t>Subject Matter Experts</a:t>
          </a:r>
        </a:p>
      </dsp:txBody>
      <dsp:txXfrm>
        <a:off x="5576695" y="4204974"/>
        <a:ext cx="2273846" cy="8435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2BBF7-98F7-4967-8976-FA834776DB9E}">
      <dsp:nvSpPr>
        <dsp:cNvPr id="0" name=""/>
        <dsp:cNvSpPr/>
      </dsp:nvSpPr>
      <dsp:spPr>
        <a:xfrm>
          <a:off x="0" y="2918"/>
          <a:ext cx="4718785"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A2CF9D-CFBF-40E7-9F4B-F35B3E27AFDC}">
      <dsp:nvSpPr>
        <dsp:cNvPr id="0" name=""/>
        <dsp:cNvSpPr/>
      </dsp:nvSpPr>
      <dsp:spPr>
        <a:xfrm>
          <a:off x="0" y="2918"/>
          <a:ext cx="4718785" cy="199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CA" sz="4000" b="1" kern="1200"/>
            <a:t>Theoretical Framework: Ecopedagogy</a:t>
          </a:r>
          <a:endParaRPr lang="en-CA" sz="4000" i="1" kern="1200"/>
        </a:p>
      </dsp:txBody>
      <dsp:txXfrm>
        <a:off x="0" y="2918"/>
        <a:ext cx="4718785" cy="1990471"/>
      </dsp:txXfrm>
    </dsp:sp>
    <dsp:sp modelId="{5C8A67C8-2AA0-4674-9ABC-A250F5BC04FC}">
      <dsp:nvSpPr>
        <dsp:cNvPr id="0" name=""/>
        <dsp:cNvSpPr/>
      </dsp:nvSpPr>
      <dsp:spPr>
        <a:xfrm>
          <a:off x="0" y="1993390"/>
          <a:ext cx="4718785" cy="0"/>
        </a:xfrm>
        <a:prstGeom prst="line">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AC7EFD-8FEA-451A-B3A9-D98414E6BA74}">
      <dsp:nvSpPr>
        <dsp:cNvPr id="0" name=""/>
        <dsp:cNvSpPr/>
      </dsp:nvSpPr>
      <dsp:spPr>
        <a:xfrm>
          <a:off x="0" y="1993390"/>
          <a:ext cx="4718785" cy="199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CA" sz="4000" b="1" kern="1200" dirty="0"/>
            <a:t>Sustainable Development and Neoliberalism</a:t>
          </a:r>
          <a:endParaRPr lang="en-CA" sz="4000" i="1" kern="1200" dirty="0"/>
        </a:p>
      </dsp:txBody>
      <dsp:txXfrm>
        <a:off x="0" y="1993390"/>
        <a:ext cx="4718785" cy="1990471"/>
      </dsp:txXfrm>
    </dsp:sp>
    <dsp:sp modelId="{48D43AC7-2263-47C3-9E99-FE2DC6D43FA0}">
      <dsp:nvSpPr>
        <dsp:cNvPr id="0" name=""/>
        <dsp:cNvSpPr/>
      </dsp:nvSpPr>
      <dsp:spPr>
        <a:xfrm>
          <a:off x="0" y="3983862"/>
          <a:ext cx="4718785" cy="0"/>
        </a:xfrm>
        <a:prstGeom prst="line">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2D029-B3FF-4385-9CFD-E2677C4AFEB3}">
      <dsp:nvSpPr>
        <dsp:cNvPr id="0" name=""/>
        <dsp:cNvSpPr/>
      </dsp:nvSpPr>
      <dsp:spPr>
        <a:xfrm>
          <a:off x="0" y="3983862"/>
          <a:ext cx="4718785" cy="199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CA" sz="4000" b="1" kern="1200" dirty="0"/>
            <a:t>Wicked Problem Dimensions</a:t>
          </a:r>
          <a:endParaRPr lang="en-CA" sz="4000" i="1" kern="1200" dirty="0"/>
        </a:p>
      </dsp:txBody>
      <dsp:txXfrm>
        <a:off x="0" y="3983862"/>
        <a:ext cx="4718785" cy="19904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47043-E57A-4BD3-9D48-28574F4DD982}">
      <dsp:nvSpPr>
        <dsp:cNvPr id="0" name=""/>
        <dsp:cNvSpPr/>
      </dsp:nvSpPr>
      <dsp:spPr>
        <a:xfrm>
          <a:off x="0" y="0"/>
          <a:ext cx="8960828" cy="182405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i="1" kern="1200" dirty="0">
              <a:solidFill>
                <a:schemeClr val="tx1"/>
              </a:solidFill>
              <a:latin typeface="+mn-lt"/>
              <a:ea typeface="+mn-ea"/>
              <a:cs typeface="+mn-cs"/>
            </a:rPr>
            <a:t>Gap 1: </a:t>
          </a:r>
          <a:r>
            <a:rPr lang="en-CA" sz="3600" b="0" i="1" kern="1200" dirty="0"/>
            <a:t>Limited Integration of Ecopedagogy with Sustainable Development</a:t>
          </a:r>
        </a:p>
      </dsp:txBody>
      <dsp:txXfrm>
        <a:off x="1974571" y="0"/>
        <a:ext cx="6986256" cy="1824059"/>
      </dsp:txXfrm>
    </dsp:sp>
    <dsp:sp modelId="{054FE019-F0E2-4C66-AC3E-A6A7FC060CB2}">
      <dsp:nvSpPr>
        <dsp:cNvPr id="0" name=""/>
        <dsp:cNvSpPr/>
      </dsp:nvSpPr>
      <dsp:spPr>
        <a:xfrm>
          <a:off x="182405" y="182405"/>
          <a:ext cx="1792165" cy="1459247"/>
        </a:xfrm>
        <a:prstGeom prst="roundRect">
          <a:avLst>
            <a:gd name="adj" fmla="val 10000"/>
          </a:avLst>
        </a:prstGeom>
        <a:blipFill>
          <a:blip xmlns:r="http://schemas.openxmlformats.org/officeDocument/2006/relationships" r:embed="rId1"/>
          <a:srcRect/>
          <a:stretch>
            <a:fillRect t="-8000" b="-8000"/>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D65179-F87A-467F-A622-868DB9077CF9}">
      <dsp:nvSpPr>
        <dsp:cNvPr id="0" name=""/>
        <dsp:cNvSpPr/>
      </dsp:nvSpPr>
      <dsp:spPr>
        <a:xfrm>
          <a:off x="0" y="2006465"/>
          <a:ext cx="8960828" cy="182405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CA" sz="3600" b="0" i="1" kern="1200" dirty="0">
              <a:solidFill>
                <a:schemeClr val="tx1"/>
              </a:solidFill>
              <a:latin typeface="+mn-lt"/>
              <a:ea typeface="+mn-ea"/>
              <a:cs typeface="+mn-cs"/>
            </a:rPr>
            <a:t>Gap 2: </a:t>
          </a:r>
          <a:r>
            <a:rPr lang="en-CA" sz="3600" b="0" i="1" kern="1200" dirty="0"/>
            <a:t>Need for Critical Challenge to Neoliberal Educational Methods in Sustainability</a:t>
          </a:r>
        </a:p>
      </dsp:txBody>
      <dsp:txXfrm>
        <a:off x="1974571" y="2006465"/>
        <a:ext cx="6986256" cy="1824059"/>
      </dsp:txXfrm>
    </dsp:sp>
    <dsp:sp modelId="{111DA8F3-33E3-4F3E-8ABA-E3A62337445A}">
      <dsp:nvSpPr>
        <dsp:cNvPr id="0" name=""/>
        <dsp:cNvSpPr/>
      </dsp:nvSpPr>
      <dsp:spPr>
        <a:xfrm>
          <a:off x="182405" y="2188871"/>
          <a:ext cx="1792165" cy="1459247"/>
        </a:xfrm>
        <a:prstGeom prst="roundRect">
          <a:avLst>
            <a:gd name="adj" fmla="val 10000"/>
          </a:avLst>
        </a:prstGeom>
        <a:blipFill>
          <a:blip xmlns:r="http://schemas.openxmlformats.org/officeDocument/2006/relationships" r:embed="rId2"/>
          <a:srcRect/>
          <a:stretch>
            <a:fillRect t="-14000" b="-14000"/>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3588D3-136A-4743-9F07-167E78A39A1A}">
      <dsp:nvSpPr>
        <dsp:cNvPr id="0" name=""/>
        <dsp:cNvSpPr/>
      </dsp:nvSpPr>
      <dsp:spPr>
        <a:xfrm>
          <a:off x="0" y="4012931"/>
          <a:ext cx="8960828" cy="182405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i="1" kern="1200" dirty="0">
              <a:solidFill>
                <a:schemeClr val="tx1"/>
              </a:solidFill>
              <a:latin typeface="+mn-lt"/>
              <a:ea typeface="+mn-ea"/>
              <a:cs typeface="+mn-cs"/>
            </a:rPr>
            <a:t>Gap 3: </a:t>
          </a:r>
          <a:r>
            <a:rPr lang="en-CA" sz="3600" b="0" i="1" kern="1200" dirty="0"/>
            <a:t>Insufficient Research Linking Local Waste Management Practices to Global Frameworks</a:t>
          </a:r>
        </a:p>
      </dsp:txBody>
      <dsp:txXfrm>
        <a:off x="1974571" y="4012931"/>
        <a:ext cx="6986256" cy="1824059"/>
      </dsp:txXfrm>
    </dsp:sp>
    <dsp:sp modelId="{0C1531AB-4328-4422-ABCF-2E45F9906F55}">
      <dsp:nvSpPr>
        <dsp:cNvPr id="0" name=""/>
        <dsp:cNvSpPr/>
      </dsp:nvSpPr>
      <dsp:spPr>
        <a:xfrm>
          <a:off x="182405" y="4195337"/>
          <a:ext cx="1792165" cy="1459247"/>
        </a:xfrm>
        <a:prstGeom prst="roundRect">
          <a:avLst>
            <a:gd name="adj" fmla="val 10000"/>
          </a:avLst>
        </a:prstGeom>
        <a:blipFill>
          <a:blip xmlns:r="http://schemas.openxmlformats.org/officeDocument/2006/relationships" r:embed="rId3"/>
          <a:srcRect/>
          <a:stretch>
            <a:fillRect t="-12000" b="-12000"/>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09661-E25D-439C-B285-5EEC9BF4BAF9}">
      <dsp:nvSpPr>
        <dsp:cNvPr id="0" name=""/>
        <dsp:cNvSpPr/>
      </dsp:nvSpPr>
      <dsp:spPr>
        <a:xfrm>
          <a:off x="3836625" y="4259534"/>
          <a:ext cx="2770154" cy="1490980"/>
        </a:xfrm>
        <a:prstGeom prst="ellipse">
          <a:avLst/>
        </a:prstGeom>
        <a:solidFill>
          <a:schemeClr val="accent6">
            <a:lumMod val="20000"/>
            <a:lumOff val="8000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CA" sz="1700" b="1" kern="1200" dirty="0"/>
            <a:t>Guiding Philosophy (</a:t>
          </a:r>
          <a:r>
            <a:rPr lang="en-CA" sz="1700" b="1" i="0" kern="1200" dirty="0"/>
            <a:t>reality, knowledge, and values)</a:t>
          </a:r>
          <a:endParaRPr lang="en-CA" sz="1700" b="1" kern="1200" dirty="0"/>
        </a:p>
      </dsp:txBody>
      <dsp:txXfrm>
        <a:off x="4242305" y="4477883"/>
        <a:ext cx="1958794" cy="1054282"/>
      </dsp:txXfrm>
    </dsp:sp>
    <dsp:sp modelId="{BF37D366-A5D5-44DC-841C-8E3109DE01B1}">
      <dsp:nvSpPr>
        <dsp:cNvPr id="0" name=""/>
        <dsp:cNvSpPr/>
      </dsp:nvSpPr>
      <dsp:spPr>
        <a:xfrm rot="12900000">
          <a:off x="2025193" y="3232420"/>
          <a:ext cx="2457450" cy="78949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E2877E-AE1F-437A-BB5F-96A5A1287736}">
      <dsp:nvSpPr>
        <dsp:cNvPr id="0" name=""/>
        <dsp:cNvSpPr/>
      </dsp:nvSpPr>
      <dsp:spPr>
        <a:xfrm>
          <a:off x="931582" y="1869741"/>
          <a:ext cx="2631646" cy="210531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CA" sz="1800" b="1" u="none" kern="1200" dirty="0"/>
            <a:t>Ontology</a:t>
          </a:r>
          <a:r>
            <a:rPr lang="en-CA" sz="1800" kern="1200" dirty="0"/>
            <a:t> (</a:t>
          </a:r>
          <a:r>
            <a:rPr lang="en-US" sz="1800" u="none" kern="1200" dirty="0"/>
            <a:t>nature of reality and what exists</a:t>
          </a:r>
          <a:r>
            <a:rPr lang="en-CA" sz="1800" kern="1200" dirty="0"/>
            <a:t>) – </a:t>
          </a:r>
          <a:r>
            <a:rPr lang="en-CA" sz="1800" b="1" u="none" kern="1200" dirty="0"/>
            <a:t>social &amp; ecological realities </a:t>
          </a:r>
          <a:r>
            <a:rPr lang="en-CA" sz="1800" b="1" i="1" u="none" kern="1200" dirty="0"/>
            <a:t>are connected, constructed &amp; subjective</a:t>
          </a:r>
        </a:p>
      </dsp:txBody>
      <dsp:txXfrm>
        <a:off x="993245" y="1931404"/>
        <a:ext cx="2508320" cy="1981991"/>
      </dsp:txXfrm>
    </dsp:sp>
    <dsp:sp modelId="{B63C97B9-D38E-4AD0-A82A-E23741E30AAC}">
      <dsp:nvSpPr>
        <dsp:cNvPr id="0" name=""/>
        <dsp:cNvSpPr/>
      </dsp:nvSpPr>
      <dsp:spPr>
        <a:xfrm rot="16200000">
          <a:off x="3858325" y="2342709"/>
          <a:ext cx="2726755" cy="78949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D563A3-6DBE-4932-9151-7E0EEA457FBF}">
      <dsp:nvSpPr>
        <dsp:cNvPr id="0" name=""/>
        <dsp:cNvSpPr/>
      </dsp:nvSpPr>
      <dsp:spPr>
        <a:xfrm>
          <a:off x="3642741" y="321420"/>
          <a:ext cx="3157923" cy="210531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CA" sz="1800" b="1" u="none" kern="1200" dirty="0"/>
            <a:t>Epistemology</a:t>
          </a:r>
          <a:r>
            <a:rPr lang="en-CA" sz="1800" kern="1200" dirty="0"/>
            <a:t> (how do we know) – </a:t>
          </a:r>
          <a:r>
            <a:rPr lang="en-CA" sz="1800" b="1" u="none" kern="1200" dirty="0"/>
            <a:t>constructivist, focused</a:t>
          </a:r>
          <a:r>
            <a:rPr lang="en-CA" sz="1800" b="1" u="none" kern="1200"/>
            <a:t>, critical </a:t>
          </a:r>
          <a:r>
            <a:rPr lang="en-CA" sz="1800" b="1" u="none" kern="1200" dirty="0"/>
            <a:t>&amp; participatory</a:t>
          </a:r>
          <a:r>
            <a:rPr lang="en-CA" sz="1800" u="sng" kern="1200" dirty="0"/>
            <a:t> </a:t>
          </a:r>
          <a:r>
            <a:rPr lang="en-CA" sz="1800" kern="1200" dirty="0"/>
            <a:t>(</a:t>
          </a:r>
          <a:r>
            <a:rPr lang="en-CA" sz="1800" i="1" kern="1200" dirty="0"/>
            <a:t>knowledge co-created and actively constructed</a:t>
          </a:r>
          <a:r>
            <a:rPr lang="en-CA" sz="1800" kern="1200" dirty="0"/>
            <a:t>)</a:t>
          </a:r>
        </a:p>
      </dsp:txBody>
      <dsp:txXfrm>
        <a:off x="3704404" y="383083"/>
        <a:ext cx="3034597" cy="1981991"/>
      </dsp:txXfrm>
    </dsp:sp>
    <dsp:sp modelId="{DAC186AE-89B6-4686-AC1B-3FF6C2824FC4}">
      <dsp:nvSpPr>
        <dsp:cNvPr id="0" name=""/>
        <dsp:cNvSpPr/>
      </dsp:nvSpPr>
      <dsp:spPr>
        <a:xfrm rot="19500000">
          <a:off x="5960761" y="3232420"/>
          <a:ext cx="2457450" cy="78949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224127-2E90-41B5-BB56-4A996A6ADEF0}">
      <dsp:nvSpPr>
        <dsp:cNvPr id="0" name=""/>
        <dsp:cNvSpPr/>
      </dsp:nvSpPr>
      <dsp:spPr>
        <a:xfrm>
          <a:off x="6880176" y="1869741"/>
          <a:ext cx="2631646" cy="210531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CA" sz="1800" b="1" u="none" kern="1200" dirty="0"/>
            <a:t>Axiology</a:t>
          </a:r>
          <a:r>
            <a:rPr lang="en-CA" sz="1800" kern="1200" dirty="0"/>
            <a:t> (what do we value) – ethical obligations, values co-constructed, </a:t>
          </a:r>
          <a:r>
            <a:rPr lang="en-CA" sz="1800" b="1" i="1" u="none" kern="1200" dirty="0">
              <a:solidFill>
                <a:schemeClr val="tx1"/>
              </a:solidFill>
              <a:effectLst/>
              <a:latin typeface="+mn-lt"/>
              <a:ea typeface="+mn-ea"/>
              <a:cs typeface="+mn-cs"/>
            </a:rPr>
            <a:t>no research on us without us</a:t>
          </a:r>
          <a:endParaRPr lang="en-CA" sz="1800" b="1" i="1" u="none" kern="1200" dirty="0"/>
        </a:p>
      </dsp:txBody>
      <dsp:txXfrm>
        <a:off x="6941839" y="1931404"/>
        <a:ext cx="2508320" cy="19819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432C0-F14C-4AA2-9A78-A1A2A19D13B9}">
      <dsp:nvSpPr>
        <dsp:cNvPr id="0" name=""/>
        <dsp:cNvSpPr/>
      </dsp:nvSpPr>
      <dsp:spPr>
        <a:xfrm>
          <a:off x="0" y="0"/>
          <a:ext cx="9024558" cy="2313883"/>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C838AE-4431-4808-8F64-733F7E643656}">
      <dsp:nvSpPr>
        <dsp:cNvPr id="0" name=""/>
        <dsp:cNvSpPr/>
      </dsp:nvSpPr>
      <dsp:spPr>
        <a:xfrm>
          <a:off x="270736" y="308517"/>
          <a:ext cx="2650963" cy="1696848"/>
        </a:xfrm>
        <a:prstGeom prst="roundRect">
          <a:avLst>
            <a:gd name="adj" fmla="val 10000"/>
          </a:avLst>
        </a:prstGeom>
        <a:blipFill>
          <a:blip xmlns:r="http://schemas.openxmlformats.org/officeDocument/2006/relationships" r:embed="rId1">
            <a:extLst>
              <a:ext uri="{BEBA8EAE-BF5A-486C-A8C5-ECC9F3942E4B}">
                <a14:imgProps xmlns:a14="http://schemas.microsoft.com/office/drawing/2010/main">
                  <a14:imgLayer r:embed="rId2">
                    <a14:imgEffect>
                      <a14:artisticPencilGrayscale/>
                    </a14:imgEffect>
                  </a14:imgLayer>
                </a14:imgProps>
              </a:ext>
              <a:ext uri="{28A0092B-C50C-407E-A947-70E740481C1C}">
                <a14:useLocalDpi xmlns:a14="http://schemas.microsoft.com/office/drawing/2010/main" val="0"/>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F84671-44CD-4550-9B7A-E410649E7112}">
      <dsp:nvSpPr>
        <dsp:cNvPr id="0" name=""/>
        <dsp:cNvSpPr/>
      </dsp:nvSpPr>
      <dsp:spPr>
        <a:xfrm rot="10800000">
          <a:off x="270736" y="2313883"/>
          <a:ext cx="2650963" cy="2828080"/>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CA" sz="2000" kern="1200" dirty="0"/>
            <a:t>Co-researchers:</a:t>
          </a:r>
        </a:p>
        <a:p>
          <a:pPr marL="0" lvl="0" indent="0" algn="ctr" defTabSz="889000">
            <a:lnSpc>
              <a:spcPct val="90000"/>
            </a:lnSpc>
            <a:spcBef>
              <a:spcPct val="0"/>
            </a:spcBef>
            <a:spcAft>
              <a:spcPct val="35000"/>
            </a:spcAft>
            <a:buNone/>
          </a:pPr>
          <a:r>
            <a:rPr lang="en-CA" sz="2000" kern="1200" dirty="0"/>
            <a:t>UWinnipeg Campus Sustainability Office (6)</a:t>
          </a:r>
        </a:p>
        <a:p>
          <a:pPr marL="0" lvl="0" indent="0" algn="ctr" defTabSz="889000">
            <a:lnSpc>
              <a:spcPct val="90000"/>
            </a:lnSpc>
            <a:spcBef>
              <a:spcPct val="0"/>
            </a:spcBef>
            <a:spcAft>
              <a:spcPct val="35000"/>
            </a:spcAft>
            <a:buNone/>
          </a:pPr>
          <a:r>
            <a:rPr lang="en-CA" sz="2000" kern="1200" dirty="0"/>
            <a:t>(a) Leadership (1+)</a:t>
          </a:r>
        </a:p>
        <a:p>
          <a:pPr marL="0" lvl="0" indent="0" algn="ctr" defTabSz="889000">
            <a:lnSpc>
              <a:spcPct val="90000"/>
            </a:lnSpc>
            <a:spcBef>
              <a:spcPct val="0"/>
            </a:spcBef>
            <a:spcAft>
              <a:spcPct val="35000"/>
            </a:spcAft>
            <a:buNone/>
          </a:pPr>
          <a:r>
            <a:rPr lang="en-CA" sz="2000" kern="1200" dirty="0"/>
            <a:t>(b) Ambassador Students (3+)</a:t>
          </a:r>
        </a:p>
      </dsp:txBody>
      <dsp:txXfrm rot="10800000">
        <a:off x="352262" y="2313883"/>
        <a:ext cx="2487911" cy="2746554"/>
      </dsp:txXfrm>
    </dsp:sp>
    <dsp:sp modelId="{6108F9B8-43C4-455A-86C7-C54F1A2EF304}">
      <dsp:nvSpPr>
        <dsp:cNvPr id="0" name=""/>
        <dsp:cNvSpPr/>
      </dsp:nvSpPr>
      <dsp:spPr>
        <a:xfrm>
          <a:off x="3186797" y="308517"/>
          <a:ext cx="2650963" cy="1696848"/>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3374D1-3531-4C59-92C5-D8542E39EC4A}">
      <dsp:nvSpPr>
        <dsp:cNvPr id="0" name=""/>
        <dsp:cNvSpPr/>
      </dsp:nvSpPr>
      <dsp:spPr>
        <a:xfrm rot="10800000">
          <a:off x="3186797" y="2313883"/>
          <a:ext cx="2650963" cy="2828080"/>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CA" sz="2000" kern="1200" dirty="0"/>
            <a:t>Co-researchers:</a:t>
          </a:r>
        </a:p>
        <a:p>
          <a:pPr marL="0" lvl="0" indent="0" algn="ctr" defTabSz="889000">
            <a:lnSpc>
              <a:spcPct val="90000"/>
            </a:lnSpc>
            <a:spcBef>
              <a:spcPct val="0"/>
            </a:spcBef>
            <a:spcAft>
              <a:spcPct val="35000"/>
            </a:spcAft>
            <a:buNone/>
          </a:pPr>
          <a:r>
            <a:rPr lang="en-CA" sz="2000" kern="1200" dirty="0"/>
            <a:t>Compost Winnipeg (5)</a:t>
          </a:r>
        </a:p>
        <a:p>
          <a:pPr marL="0" lvl="0" indent="0" algn="ctr" defTabSz="889000">
            <a:lnSpc>
              <a:spcPct val="90000"/>
            </a:lnSpc>
            <a:spcBef>
              <a:spcPct val="0"/>
            </a:spcBef>
            <a:spcAft>
              <a:spcPct val="35000"/>
            </a:spcAft>
            <a:buNone/>
          </a:pPr>
          <a:r>
            <a:rPr lang="en-CA" sz="2000" kern="1200" dirty="0"/>
            <a:t>(a) Staff (2+)</a:t>
          </a:r>
        </a:p>
        <a:p>
          <a:pPr marL="0" lvl="0" indent="0" algn="ctr" defTabSz="889000">
            <a:lnSpc>
              <a:spcPct val="90000"/>
            </a:lnSpc>
            <a:spcBef>
              <a:spcPct val="0"/>
            </a:spcBef>
            <a:spcAft>
              <a:spcPct val="35000"/>
            </a:spcAft>
            <a:buNone/>
          </a:pPr>
          <a:r>
            <a:rPr lang="en-CA" sz="2000" kern="1200" dirty="0"/>
            <a:t>(b) Drivers (3+)</a:t>
          </a:r>
        </a:p>
      </dsp:txBody>
      <dsp:txXfrm rot="10800000">
        <a:off x="3268323" y="2313883"/>
        <a:ext cx="2487911" cy="2746554"/>
      </dsp:txXfrm>
    </dsp:sp>
    <dsp:sp modelId="{002F67D6-DEE6-4EB7-AA40-4E06F702CF6E}">
      <dsp:nvSpPr>
        <dsp:cNvPr id="0" name=""/>
        <dsp:cNvSpPr/>
      </dsp:nvSpPr>
      <dsp:spPr>
        <a:xfrm>
          <a:off x="6102857" y="308517"/>
          <a:ext cx="2650963" cy="1696848"/>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0" b="-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C0AA77-4D60-4E1D-9813-E7BC2FD23086}">
      <dsp:nvSpPr>
        <dsp:cNvPr id="0" name=""/>
        <dsp:cNvSpPr/>
      </dsp:nvSpPr>
      <dsp:spPr>
        <a:xfrm rot="10800000">
          <a:off x="6102857" y="2313883"/>
          <a:ext cx="2650963" cy="2828080"/>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CA" sz="2000" kern="1200" dirty="0"/>
            <a:t>Co-researchers: </a:t>
          </a:r>
        </a:p>
        <a:p>
          <a:pPr marL="0" lvl="0" indent="0" algn="ctr" defTabSz="889000">
            <a:lnSpc>
              <a:spcPct val="90000"/>
            </a:lnSpc>
            <a:spcBef>
              <a:spcPct val="0"/>
            </a:spcBef>
            <a:spcAft>
              <a:spcPct val="35000"/>
            </a:spcAft>
            <a:buNone/>
          </a:pPr>
          <a:r>
            <a:rPr lang="en-CA" sz="2000" kern="1200" dirty="0"/>
            <a:t>City of Winnipeg:</a:t>
          </a:r>
        </a:p>
        <a:p>
          <a:pPr marL="0" lvl="0" indent="0" algn="ctr" defTabSz="889000">
            <a:lnSpc>
              <a:spcPct val="90000"/>
            </a:lnSpc>
            <a:spcBef>
              <a:spcPct val="0"/>
            </a:spcBef>
            <a:spcAft>
              <a:spcPct val="35000"/>
            </a:spcAft>
            <a:buNone/>
          </a:pPr>
          <a:r>
            <a:rPr lang="en-CA" sz="2000" kern="1200" dirty="0"/>
            <a:t>Compost Project Manager (1+)</a:t>
          </a:r>
        </a:p>
      </dsp:txBody>
      <dsp:txXfrm rot="10800000">
        <a:off x="6184383" y="2313883"/>
        <a:ext cx="2487911" cy="27465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97F12-2DC1-4C39-BC8F-5C0BD3444392}">
      <dsp:nvSpPr>
        <dsp:cNvPr id="0" name=""/>
        <dsp:cNvSpPr/>
      </dsp:nvSpPr>
      <dsp:spPr>
        <a:xfrm>
          <a:off x="1838" y="0"/>
          <a:ext cx="2859686" cy="626012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CA" sz="3300" kern="1200" dirty="0"/>
            <a:t>Research Method 1: </a:t>
          </a:r>
          <a:br>
            <a:rPr lang="en-CA" sz="3300" kern="1200" dirty="0"/>
          </a:br>
          <a:r>
            <a:rPr lang="en-CA" sz="3300" kern="1200" dirty="0"/>
            <a:t>Ride-along</a:t>
          </a:r>
        </a:p>
      </dsp:txBody>
      <dsp:txXfrm>
        <a:off x="1838" y="2504049"/>
        <a:ext cx="2859686" cy="2504049"/>
      </dsp:txXfrm>
    </dsp:sp>
    <dsp:sp modelId="{AE6BAB12-B8D5-44B4-8863-5249FCCAC443}">
      <dsp:nvSpPr>
        <dsp:cNvPr id="0" name=""/>
        <dsp:cNvSpPr/>
      </dsp:nvSpPr>
      <dsp:spPr>
        <a:xfrm>
          <a:off x="389371" y="375607"/>
          <a:ext cx="2084620" cy="2084620"/>
        </a:xfrm>
        <a:prstGeom prst="ellipse">
          <a:avLst/>
        </a:prstGeom>
        <a:blipFill>
          <a:blip xmlns:r="http://schemas.openxmlformats.org/officeDocument/2006/relationships" r:embed="rId1"/>
          <a:srcRect/>
          <a:stretch>
            <a:fillRect l="-46000" r="-46000"/>
          </a:stretch>
        </a:blip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A298A0-E92F-4C32-BF24-FB2D5BAC6EC7}">
      <dsp:nvSpPr>
        <dsp:cNvPr id="0" name=""/>
        <dsp:cNvSpPr/>
      </dsp:nvSpPr>
      <dsp:spPr>
        <a:xfrm>
          <a:off x="2947315" y="0"/>
          <a:ext cx="2859686" cy="626012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CA" sz="3300" kern="1200" dirty="0"/>
            <a:t>Research Method 2: Fumettivoice </a:t>
          </a:r>
        </a:p>
      </dsp:txBody>
      <dsp:txXfrm>
        <a:off x="2947315" y="2504049"/>
        <a:ext cx="2859686" cy="2504049"/>
      </dsp:txXfrm>
    </dsp:sp>
    <dsp:sp modelId="{E5A89CA5-A0F0-44C6-8AA9-6B96A9829B67}">
      <dsp:nvSpPr>
        <dsp:cNvPr id="0" name=""/>
        <dsp:cNvSpPr/>
      </dsp:nvSpPr>
      <dsp:spPr>
        <a:xfrm>
          <a:off x="3334848" y="375607"/>
          <a:ext cx="2084620" cy="2084620"/>
        </a:xfrm>
        <a:prstGeom prst="ellipse">
          <a:avLst/>
        </a:prstGeom>
        <a:blipFill>
          <a:blip xmlns:r="http://schemas.openxmlformats.org/officeDocument/2006/relationships" r:embed="rId2"/>
          <a:srcRect/>
          <a:stretch>
            <a:fillRect l="-11000" r="-11000"/>
          </a:stretch>
        </a:blip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C86503-AA61-46A2-828F-FE0FCCEAE903}">
      <dsp:nvSpPr>
        <dsp:cNvPr id="0" name=""/>
        <dsp:cNvSpPr/>
      </dsp:nvSpPr>
      <dsp:spPr>
        <a:xfrm>
          <a:off x="5892793" y="0"/>
          <a:ext cx="2859686" cy="626012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Research Method 3: Focus Group</a:t>
          </a:r>
          <a:endParaRPr lang="en-CA" sz="3300" kern="1200" dirty="0"/>
        </a:p>
      </dsp:txBody>
      <dsp:txXfrm>
        <a:off x="5892793" y="2504049"/>
        <a:ext cx="2859686" cy="2504049"/>
      </dsp:txXfrm>
    </dsp:sp>
    <dsp:sp modelId="{A0B3F20C-2DCC-4A49-AB12-EB3E97A63B42}">
      <dsp:nvSpPr>
        <dsp:cNvPr id="0" name=""/>
        <dsp:cNvSpPr/>
      </dsp:nvSpPr>
      <dsp:spPr>
        <a:xfrm>
          <a:off x="6280326" y="375607"/>
          <a:ext cx="2084620" cy="2084620"/>
        </a:xfrm>
        <a:prstGeom prst="ellipse">
          <a:avLst/>
        </a:prstGeom>
        <a:blipFill>
          <a:blip xmlns:r="http://schemas.openxmlformats.org/officeDocument/2006/relationships" r:embed="rId3">
            <a:extLst>
              <a:ext uri="{BEBA8EAE-BF5A-486C-A8C5-ECC9F3942E4B}">
                <a14:imgProps xmlns:a14="http://schemas.microsoft.com/office/drawing/2010/main">
                  <a14:imgLayer r:embed="rId4">
                    <a14:imgEffect>
                      <a14:artisticGlowEdges/>
                    </a14:imgEffect>
                  </a14:imgLayer>
                </a14:imgProps>
              </a:ext>
            </a:extLst>
          </a:blip>
          <a:srcRect/>
          <a:stretch>
            <a:fillRect l="-26000" r="-26000"/>
          </a:stretch>
        </a:blip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B19519-CD61-407B-BDAA-5B893CE35B6A}">
      <dsp:nvSpPr>
        <dsp:cNvPr id="0" name=""/>
        <dsp:cNvSpPr/>
      </dsp:nvSpPr>
      <dsp:spPr>
        <a:xfrm>
          <a:off x="350172" y="4716245"/>
          <a:ext cx="8053972" cy="1543877"/>
        </a:xfrm>
        <a:prstGeom prst="leftRightArrow">
          <a:avLst/>
        </a:prstGeom>
        <a:solidFill>
          <a:schemeClr val="accent3">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05251-4C54-49A0-AFC6-C2C05B138244}">
      <dsp:nvSpPr>
        <dsp:cNvPr id="0" name=""/>
        <dsp:cNvSpPr/>
      </dsp:nvSpPr>
      <dsp:spPr>
        <a:xfrm>
          <a:off x="95365" y="1227"/>
          <a:ext cx="3415657" cy="216894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E0FDC41-32CA-4CD2-A4C8-DF185610B0F5}">
      <dsp:nvSpPr>
        <dsp:cNvPr id="0" name=""/>
        <dsp:cNvSpPr/>
      </dsp:nvSpPr>
      <dsp:spPr>
        <a:xfrm>
          <a:off x="474883" y="361769"/>
          <a:ext cx="3415657" cy="216894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‘Fumettivoice transforms participant photos, image analysis, and narratives into </a:t>
          </a:r>
          <a:r>
            <a:rPr lang="en-US" sz="2200" i="1" kern="1200" dirty="0"/>
            <a:t>fumetti</a:t>
          </a:r>
          <a:r>
            <a:rPr lang="en-US" sz="2200" kern="1200" dirty="0"/>
            <a:t>, an integrated photocomic story’.</a:t>
          </a:r>
        </a:p>
      </dsp:txBody>
      <dsp:txXfrm>
        <a:off x="538409" y="425295"/>
        <a:ext cx="3288605" cy="20418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27EE9-0B26-4DDA-9A1B-4591A146F8D6}">
      <dsp:nvSpPr>
        <dsp:cNvPr id="0" name=""/>
        <dsp:cNvSpPr/>
      </dsp:nvSpPr>
      <dsp:spPr>
        <a:xfrm>
          <a:off x="0" y="32490"/>
          <a:ext cx="435268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What do you </a:t>
          </a:r>
          <a:r>
            <a:rPr lang="en-US" sz="2100" b="1" u="none" kern="1200" dirty="0"/>
            <a:t>See</a:t>
          </a:r>
          <a:r>
            <a:rPr lang="en-US" sz="2100" kern="1200" dirty="0"/>
            <a:t> here?</a:t>
          </a:r>
        </a:p>
      </dsp:txBody>
      <dsp:txXfrm>
        <a:off x="25188" y="57678"/>
        <a:ext cx="4302304" cy="465594"/>
      </dsp:txXfrm>
    </dsp:sp>
    <dsp:sp modelId="{1CB7D14B-2750-438A-8744-F46C14C42A18}">
      <dsp:nvSpPr>
        <dsp:cNvPr id="0" name=""/>
        <dsp:cNvSpPr/>
      </dsp:nvSpPr>
      <dsp:spPr>
        <a:xfrm>
          <a:off x="0" y="608940"/>
          <a:ext cx="435268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What is really </a:t>
          </a:r>
          <a:r>
            <a:rPr lang="en-US" sz="2100" b="1" u="none" kern="1200" dirty="0"/>
            <a:t>Happening</a:t>
          </a:r>
          <a:r>
            <a:rPr lang="en-US" sz="2100" kern="1200" dirty="0"/>
            <a:t> here?</a:t>
          </a:r>
        </a:p>
      </dsp:txBody>
      <dsp:txXfrm>
        <a:off x="25188" y="634128"/>
        <a:ext cx="4302304" cy="465594"/>
      </dsp:txXfrm>
    </dsp:sp>
    <dsp:sp modelId="{0B45A491-D216-4558-94B5-6019814E6565}">
      <dsp:nvSpPr>
        <dsp:cNvPr id="0" name=""/>
        <dsp:cNvSpPr/>
      </dsp:nvSpPr>
      <dsp:spPr>
        <a:xfrm>
          <a:off x="0" y="1185390"/>
          <a:ext cx="435268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How does this relate to </a:t>
          </a:r>
          <a:r>
            <a:rPr lang="en-US" sz="2100" b="1" u="none" kern="1200" dirty="0"/>
            <a:t>Our</a:t>
          </a:r>
          <a:r>
            <a:rPr lang="en-US" sz="2100" kern="1200" dirty="0"/>
            <a:t> lives?</a:t>
          </a:r>
        </a:p>
      </dsp:txBody>
      <dsp:txXfrm>
        <a:off x="25188" y="1210578"/>
        <a:ext cx="4302304" cy="465594"/>
      </dsp:txXfrm>
    </dsp:sp>
    <dsp:sp modelId="{9CCA9C51-7F55-4101-943A-F4038C5A501A}">
      <dsp:nvSpPr>
        <dsp:cNvPr id="0" name=""/>
        <dsp:cNvSpPr/>
      </dsp:nvSpPr>
      <dsp:spPr>
        <a:xfrm>
          <a:off x="0" y="1761840"/>
          <a:ext cx="435268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u="none" kern="1200" dirty="0"/>
            <a:t>Why</a:t>
          </a:r>
          <a:r>
            <a:rPr lang="en-US" sz="2100" kern="1200" dirty="0"/>
            <a:t> does this situation </a:t>
          </a:r>
          <a:r>
            <a:rPr lang="en-US" sz="2100" b="1" u="none" kern="1200" dirty="0"/>
            <a:t>exist</a:t>
          </a:r>
          <a:r>
            <a:rPr lang="en-US" sz="2100" kern="1200" dirty="0"/>
            <a:t>?</a:t>
          </a:r>
        </a:p>
      </dsp:txBody>
      <dsp:txXfrm>
        <a:off x="25188" y="1787028"/>
        <a:ext cx="4302304" cy="465594"/>
      </dsp:txXfrm>
    </dsp:sp>
    <dsp:sp modelId="{1F73F81B-5F7A-4F21-8BC7-959A60061FB2}">
      <dsp:nvSpPr>
        <dsp:cNvPr id="0" name=""/>
        <dsp:cNvSpPr/>
      </dsp:nvSpPr>
      <dsp:spPr>
        <a:xfrm>
          <a:off x="0" y="2338290"/>
          <a:ext cx="435268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What can we </a:t>
          </a:r>
          <a:r>
            <a:rPr lang="en-US" sz="2100" b="1" u="none" kern="1200" dirty="0"/>
            <a:t>Do</a:t>
          </a:r>
          <a:r>
            <a:rPr lang="en-US" sz="2100" kern="1200" dirty="0"/>
            <a:t> about it?</a:t>
          </a:r>
        </a:p>
      </dsp:txBody>
      <dsp:txXfrm>
        <a:off x="25188" y="2363478"/>
        <a:ext cx="4302304" cy="46559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CA"/>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B72A00CE-AD73-425C-B58F-C743620977F6}" type="datetimeFigureOut">
              <a:rPr lang="en-CA" smtClean="0"/>
              <a:t>19-Nov-2025</a:t>
            </a:fld>
            <a:endParaRPr lang="en-CA"/>
          </a:p>
        </p:txBody>
      </p:sp>
      <p:sp>
        <p:nvSpPr>
          <p:cNvPr id="4" name="Slide Image Placeholder 3"/>
          <p:cNvSpPr>
            <a:spLocks noGrp="1" noRot="1" noChangeAspect="1"/>
          </p:cNvSpPr>
          <p:nvPr>
            <p:ph type="sldImg" idx="2"/>
          </p:nvPr>
        </p:nvSpPr>
        <p:spPr>
          <a:xfrm>
            <a:off x="1438275" y="1173163"/>
            <a:ext cx="4222750" cy="3167062"/>
          </a:xfrm>
          <a:prstGeom prst="rect">
            <a:avLst/>
          </a:prstGeom>
          <a:noFill/>
          <a:ln w="12700">
            <a:solidFill>
              <a:prstClr val="black"/>
            </a:solidFill>
          </a:ln>
        </p:spPr>
        <p:txBody>
          <a:bodyPr vert="horz" lIns="94192" tIns="47096" rIns="94192" bIns="47096" rtlCol="0" anchor="ctr"/>
          <a:lstStyle/>
          <a:p>
            <a:endParaRPr lang="en-CA"/>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CA"/>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9EBD735A-0A4F-4F31-8B34-48734B38BB23}" type="slidenum">
              <a:rPr lang="en-CA" smtClean="0"/>
              <a:t>‹#›</a:t>
            </a:fld>
            <a:endParaRPr lang="en-CA"/>
          </a:p>
        </p:txBody>
      </p:sp>
    </p:spTree>
    <p:extLst>
      <p:ext uri="{BB962C8B-B14F-4D97-AF65-F5344CB8AC3E}">
        <p14:creationId xmlns:p14="http://schemas.microsoft.com/office/powerpoint/2010/main" val="114396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This PhD research proposal "</a:t>
            </a:r>
            <a:r>
              <a:rPr lang="en-CA" sz="1200" i="1" kern="1200" dirty="0">
                <a:solidFill>
                  <a:schemeClr val="tx1"/>
                </a:solidFill>
                <a:effectLst/>
                <a:latin typeface="+mn-lt"/>
                <a:ea typeface="+mn-ea"/>
                <a:cs typeface="+mn-cs"/>
              </a:rPr>
              <a:t>Elegantly Wasted: Documenting Community Experiences of Sustainable Waste Management in Winnipeg</a:t>
            </a:r>
            <a:r>
              <a:rPr lang="en-CA" sz="1200" kern="1200" dirty="0">
                <a:solidFill>
                  <a:schemeClr val="tx1"/>
                </a:solidFill>
                <a:effectLst/>
                <a:latin typeface="+mn-lt"/>
                <a:ea typeface="+mn-ea"/>
                <a:cs typeface="+mn-cs"/>
              </a:rPr>
              <a:t>" articulates a complex, wicked problem linking local sustainable waste management with global frameworks. It incorporates innovative </a:t>
            </a:r>
          </a:p>
          <a:p>
            <a:r>
              <a:rPr lang="en-CA" sz="1200" kern="1200" dirty="0">
                <a:solidFill>
                  <a:schemeClr val="tx1"/>
                </a:solidFill>
                <a:effectLst/>
                <a:latin typeface="+mn-lt"/>
                <a:ea typeface="+mn-ea"/>
                <a:cs typeface="+mn-cs"/>
              </a:rPr>
              <a:t>arts-based and critical participatory action research methodologies, guided by the theoretical framework of ecopedagogy.</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EBD735A-0A4F-4F31-8B34-48734B38BB23}" type="slidenum">
              <a:rPr lang="en-CA" smtClean="0"/>
              <a:t>1</a:t>
            </a:fld>
            <a:endParaRPr lang="en-CA"/>
          </a:p>
        </p:txBody>
      </p:sp>
    </p:spTree>
    <p:extLst>
      <p:ext uri="{BB962C8B-B14F-4D97-AF65-F5344CB8AC3E}">
        <p14:creationId xmlns:p14="http://schemas.microsoft.com/office/powerpoint/2010/main" val="2316113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My research is guided by the theoretical framework of ecopedagogy, </a:t>
            </a:r>
            <a:r>
              <a:rPr lang="en-CA" u="sng" dirty="0"/>
              <a:t>which acknowledges that a critical approach to enhancing ecoliteracy skills is necessary to address the irreversible effects of human interference with today’s ecosystems</a:t>
            </a:r>
            <a:r>
              <a:rPr lang="en-CA" dirty="0"/>
              <a:t>, commonly referred to by </a:t>
            </a:r>
            <a:r>
              <a:rPr lang="en-CA" i="1" dirty="0"/>
              <a:t>de Pencier et al.</a:t>
            </a:r>
            <a:r>
              <a:rPr lang="en-CA" dirty="0"/>
              <a:t> (2023) as the Anthropocene Era.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 adopt a </a:t>
            </a:r>
            <a:r>
              <a:rPr lang="en-CA" sz="1200" b="1" kern="1200" dirty="0">
                <a:solidFill>
                  <a:schemeClr val="tx1"/>
                </a:solidFill>
                <a:effectLst/>
                <a:latin typeface="+mn-lt"/>
                <a:ea typeface="+mn-ea"/>
                <a:cs typeface="+mn-cs"/>
              </a:rPr>
              <a:t>critical qualitative research paradigm</a:t>
            </a:r>
            <a:r>
              <a:rPr lang="en-CA" sz="1200" kern="1200" dirty="0">
                <a:solidFill>
                  <a:schemeClr val="tx1"/>
                </a:solidFill>
                <a:effectLst/>
                <a:latin typeface="+mn-lt"/>
                <a:ea typeface="+mn-ea"/>
                <a:cs typeface="+mn-cs"/>
              </a:rPr>
              <a:t> deeply influenced by </a:t>
            </a:r>
            <a:r>
              <a:rPr lang="en-CA" sz="1200" b="1" kern="1200" dirty="0">
                <a:solidFill>
                  <a:schemeClr val="tx1"/>
                </a:solidFill>
                <a:effectLst/>
                <a:latin typeface="+mn-lt"/>
                <a:ea typeface="+mn-ea"/>
                <a:cs typeface="+mn-cs"/>
              </a:rPr>
              <a:t>ecopedagogy</a:t>
            </a:r>
            <a:r>
              <a:rPr lang="en-CA" sz="1200" kern="1200" dirty="0">
                <a:solidFill>
                  <a:schemeClr val="tx1"/>
                </a:solidFill>
                <a:effectLst/>
                <a:latin typeface="+mn-lt"/>
                <a:ea typeface="+mn-ea"/>
                <a:cs typeface="+mn-cs"/>
              </a:rPr>
              <a:t> as the philosophical and theoretical foundation. Ecopedagogy extends critical pedagogy into environmental education by promoting ecological literacy, social justice for all ecosystems, and critically examining power structures such as neoliberalism that perpetuate environmental injustice.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Ecopedagogy is an appropriate theoretical framework for this study according to the literature; however, it is not all-encompassing and continues to evolve. Initially considered a pedagogy for sustainable development, or an Earth pedagogy, ecopedagogy emphasizes the need to address imbalances between humans and nature critically (Antunes &amp; </a:t>
            </a:r>
            <a:r>
              <a:rPr lang="en-US" dirty="0" err="1"/>
              <a:t>Gadotti</a:t>
            </a:r>
            <a:r>
              <a:rPr lang="en-US" dirty="0"/>
              <a:t>,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As one of the early collaborators of the concepts of ecopedagogy in the late 1990s in Brazil, alongside Paulo Freire and Francisco Gutierrez, Moacir </a:t>
            </a:r>
            <a:r>
              <a:rPr lang="en-US" u="sng" dirty="0" err="1"/>
              <a:t>Gadotti</a:t>
            </a:r>
            <a:r>
              <a:rPr lang="en-US" u="sng" dirty="0"/>
              <a:t> (2011) suggests “(a) viewing human beings and nature holistically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(b) maintaining a balance between them so that sustainability can be attained. These are considered the fundamental beliefs of ecopedagogy” (p. 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According to Misiaszek (2020) and Kahn (2010), ecopedagogy can serve as a philosophical and practical lens to frame the ecological and environmental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injustices inherent in contemporary issues, such as the complex problem of sustainable waste management addressed in this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Critics of ecopedagogy argue that it is rigid, utopian, and not realistic (Jandrić &amp; Ford, 2022; The Schumacher Institute,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In the foreword to </a:t>
            </a:r>
            <a:r>
              <a:rPr lang="en-US" u="none" dirty="0" err="1"/>
              <a:t>Postdigital</a:t>
            </a:r>
            <a:r>
              <a:rPr lang="en-US" u="none" dirty="0"/>
              <a:t> ecopedagogies: Genealogies, contradictions,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and possible futures, McLaren (in Jandrić &amp; Ford, 2022) provides a caution: “Today’s ecological consciousness demands that we move away from ecopedagogical models that posit a compromise with neoliberal capitalism, or that do not recognize that socialism can sometimes be more </a:t>
            </a:r>
            <a:r>
              <a:rPr lang="en-US" u="none" dirty="0" err="1"/>
              <a:t>productivist</a:t>
            </a:r>
            <a:r>
              <a:rPr lang="en-US" u="none" dirty="0"/>
              <a:t> than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even the most despotic tendrils of capitalism” (p. xi).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Ecopedagogy builds on the fundamentals of critical pedagogy to foster ecoliteracy and encourage the appropriate action to address ecological justice (Hossain, 2024). Critical pedagogy is a robust framework for emancipatory learning, action-oriented to help liberate individuals from social oppression.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Misiaszek (2022) considers ecopedagogy “literacy education for reading and rereading human acts of environmental violence” (p. 2298) as a development of critical pedagogy. Ecopedagogy calls for human reflection and action on their influences on the ecosystem toward justice for the ecological environment (nature), social (human), and non-human elements. This uniqueness transforms a “systemic change in which relationships and structures are fundamentally altered, often contrasted with smaller-scale changes such as varying or refining existing relations” (Cornish et al., 2023, p. 12). </a:t>
            </a:r>
            <a:endParaRPr lang="en-CA" u="none" dirty="0"/>
          </a:p>
        </p:txBody>
      </p:sp>
      <p:sp>
        <p:nvSpPr>
          <p:cNvPr id="4" name="Slide Number Placeholder 3"/>
          <p:cNvSpPr>
            <a:spLocks noGrp="1"/>
          </p:cNvSpPr>
          <p:nvPr>
            <p:ph type="sldNum" sz="quarter" idx="5"/>
          </p:nvPr>
        </p:nvSpPr>
        <p:spPr/>
        <p:txBody>
          <a:bodyPr/>
          <a:lstStyle/>
          <a:p>
            <a:fld id="{9EBD735A-0A4F-4F31-8B34-48734B38BB23}" type="slidenum">
              <a:rPr lang="en-CA" smtClean="0"/>
              <a:t>11</a:t>
            </a:fld>
            <a:endParaRPr lang="en-CA"/>
          </a:p>
        </p:txBody>
      </p:sp>
    </p:spTree>
    <p:extLst>
      <p:ext uri="{BB962C8B-B14F-4D97-AF65-F5344CB8AC3E}">
        <p14:creationId xmlns:p14="http://schemas.microsoft.com/office/powerpoint/2010/main" val="2723086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The Origins of Sustainable Development</a:t>
            </a:r>
            <a:r>
              <a:rPr lang="en-US" dirty="0"/>
              <a:t>. </a:t>
            </a:r>
          </a:p>
          <a:p>
            <a:r>
              <a:rPr lang="en-US" dirty="0"/>
              <a:t>In the United States of America (USA), 22 April 22, 1970, was established as Earth Day, drawing 20 million activists and protesters to the streets due to environmental concerns (Yeo, 2024). This influenced a global mass environmental movement. Following Earth Day, the first significant international environmental conference, the UN Conference on the Human Environment, was held in Stockholm, Sweden, from June 5 to 16, 1972. This conference sparked the creation of global environmental awareness and policy, as well as the formation of the UNEP organization, the leading environmental authority within the UN (Grasso &amp; </a:t>
            </a:r>
            <a:r>
              <a:rPr lang="en-US" dirty="0" err="1"/>
              <a:t>Giugni</a:t>
            </a:r>
            <a:r>
              <a:rPr lang="en-US" dirty="0"/>
              <a:t>, 2022). Establishing the World Commission on Environment and Development (WCED) was also noteworthy. </a:t>
            </a:r>
          </a:p>
          <a:p>
            <a:endParaRPr lang="en-US" dirty="0"/>
          </a:p>
          <a:p>
            <a:r>
              <a:rPr lang="en-US" dirty="0"/>
              <a:t>The 1987 WCED report, Our Common Future, was the result of approximately four years of international coordination by a team of interdisciplinary specialists, who mapped a sustainable environmental future for the world. The 1987 UN report, published uniquely as a book by its chairperson, Gro Harlem Brundtland, proposed the concept of sustainable development, which remains familiar today (Brundtland, 1987; UN, 2025).</a:t>
            </a:r>
          </a:p>
          <a:p>
            <a:endParaRPr lang="en-US" dirty="0"/>
          </a:p>
          <a:p>
            <a:r>
              <a:rPr lang="en-US" dirty="0"/>
              <a:t>The 1992 Earth Summit in Rio de Janeiro, Brazil (and subsequently in 2012) promoted sustainable development globally, including the attendance of environmental non-governmental organizations. This was significant in its challenge and augmentation to governmental top-down perspectives on economic growth models (Grasso &amp; </a:t>
            </a:r>
            <a:r>
              <a:rPr lang="en-US" dirty="0" err="1"/>
              <a:t>Giugni</a:t>
            </a:r>
            <a:r>
              <a:rPr lang="en-US" dirty="0"/>
              <a:t>, 2022). </a:t>
            </a:r>
          </a:p>
          <a:p>
            <a:endParaRPr lang="en-US" dirty="0"/>
          </a:p>
          <a:p>
            <a:r>
              <a:rPr lang="en-US" dirty="0"/>
              <a:t>The 1997 international treaty to reduce greenhouse gases, known as the Kyoto Protocol, was made to reduce global warming due to human interference (Brittania, 2024). The Kyoto Protocol “was made by the authority and group members of UNFCCC in 1997 to ensure sustainable business and non-commercial practices within every field so that a higher degree of sustainable growth might be achieved” (Akhtar et al., 2024, p. 1849).</a:t>
            </a:r>
          </a:p>
          <a:p>
            <a:endParaRPr lang="en-US" dirty="0"/>
          </a:p>
          <a:p>
            <a:r>
              <a:rPr lang="en-US" dirty="0"/>
              <a:t>The next milestone for the UNFCCC was the 2015 Paris Agreement, so “that they might use innovative and creative techniques in their industrial and commercial practices to maximize sustainability across the globe without facing any resource shortage-related issues” (Akhtar et al., 2024, p. 1850).  </a:t>
            </a:r>
          </a:p>
          <a:p>
            <a:endParaRPr lang="en-US" dirty="0"/>
          </a:p>
          <a:p>
            <a:r>
              <a:rPr lang="en-US" dirty="0"/>
              <a:t>Sustainable development became operational in 2000 following several critical international engagements. The 1987 objectives were developed into eight Millennium Development Goals (MDGs) in 2000, which were to be achieved by 2015. Unfortunately, they failed due to a lack of global priority, target funding, politicized agendas, and difficult international cooperation (Mondini, 2019). Updated in 2015 and adjusted for a 2030 target date, the SDGs are essentially on a path similar to that of the original MDGs (Kopnina, 2020). </a:t>
            </a:r>
          </a:p>
          <a:p>
            <a:endParaRPr lang="en-US" dirty="0"/>
          </a:p>
          <a:p>
            <a:r>
              <a:rPr lang="en-US" u="sng" dirty="0"/>
              <a:t>The Environmental Challenges of Neoliberalism</a:t>
            </a:r>
            <a:r>
              <a:rPr lang="en-US" dirty="0"/>
              <a:t>. Alternative critical environmental frameworks, such as ecopedagogy and degrowth, struggle to reach communities and promote knowledge democracy due to the influence of political hegemony and neoliberalism (Fu, 2016; Kopnina, 2020; Thompson, 2022). Adkin (2022) writes about the crisis of hegemony of fossil capitalization that followed World War II, in which massive economic growth required the colonial access and exploitation of fossil fuels to support energy demand. Whether intended or not, the SDGs reinforce a hegemonic model in which resources and energy continue to be negotiated between higher- and lower-income nations (Misiaszek, 2022). </a:t>
            </a:r>
          </a:p>
          <a:p>
            <a:endParaRPr lang="en-US" dirty="0"/>
          </a:p>
          <a:p>
            <a:r>
              <a:rPr lang="en-US" u="sng" dirty="0"/>
              <a:t>The Impacts of Neoliberalism</a:t>
            </a:r>
            <a:r>
              <a:rPr lang="en-US" dirty="0"/>
              <a:t>. In a neoliberal environment, governments allow free markets to prevail, growth is expected, and private companies prioritize profits above all else. Secondary compliance with environmental regulations is a competing obstacle, as it conflicts with growth. According to Warlenius (2022), sustainable development presents a competing dilemma between desired consumption and maintaining a balance of waste.</a:t>
            </a:r>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12</a:t>
            </a:fld>
            <a:endParaRPr lang="en-CA"/>
          </a:p>
        </p:txBody>
      </p:sp>
    </p:spTree>
    <p:extLst>
      <p:ext uri="{BB962C8B-B14F-4D97-AF65-F5344CB8AC3E}">
        <p14:creationId xmlns:p14="http://schemas.microsoft.com/office/powerpoint/2010/main" val="643599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Wicked Problem Dimensions</a:t>
            </a:r>
            <a:r>
              <a:rPr lang="en-US" dirty="0"/>
              <a:t>. This proposal already outlines the history of a complex situation in which economic growth continues to exceed nature’s capacity to achieve balance. Waste is predicted to double by 2050, exceeding population growth, with little hope of a solution (UNEP, 2024). Waste management is a conflict between human consumption and nature’s resources, as evidenced by the most recent organic waste management assessment in Winnipeg, which represents global struggles (HDR Corporation, 2023). A key characteristic that makes this research’s problem wicked is the inability to change course due to low critical global ecoliteracy levels (Bainbridge, 2020).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t>Greenhouse Gas Emissions Ecoliteracy</a:t>
            </a:r>
            <a:r>
              <a:rPr lang="en-US" sz="1200" dirty="0"/>
              <a:t>. </a:t>
            </a:r>
            <a:r>
              <a:rPr lang="en-US" dirty="0"/>
              <a:t>According to the Prairie Climate Centre (2019), greenhouse gas contributions are necessary to maintain a healthy average surface temperature on Earth of approximately 15 °C through the greenhouse effect of maintaining the ability of the sun to warm the Earth above permanent freezing temperatures of about -18 °C, which is too cold to sustain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Carbon versus Methane</a:t>
            </a:r>
            <a:r>
              <a:rPr lang="en-US" dirty="0"/>
              <a:t>. Nordahl et al. (2023) research shows significant climate change ecoliteracy gaps in the science of managing carbon footprints and methane emissions. Carbon dioxide (CO2) emission management dominates global agendas; however, the more lethal methane (CH4) emissions from poorly managed organic waste have the most potential for improvement in this study. CH4 is a potent greenhouse gas that is </a:t>
            </a:r>
            <a:r>
              <a:rPr lang="en-US" dirty="0" err="1"/>
              <a:t>colourless</a:t>
            </a:r>
            <a:r>
              <a:rPr lang="en-US" dirty="0"/>
              <a:t>, </a:t>
            </a:r>
            <a:r>
              <a:rPr lang="en-US" dirty="0" err="1"/>
              <a:t>odourless</a:t>
            </a:r>
            <a:r>
              <a:rPr lang="en-US" dirty="0"/>
              <a:t>, and invisible to the naked eye. It is responsible for more than 25 percent of the global warming we are experiencing today. Due to its structure, CH4 traps more heat in the atmosphere per molecule than CO₂, making it 80 times more harmful to the atmosphere than CO₂ for 20 years after its release (UNEP, 2022, para. 1).</a:t>
            </a:r>
          </a:p>
          <a:p>
            <a:endParaRPr lang="en-CA" dirty="0"/>
          </a:p>
          <a:p>
            <a:r>
              <a:rPr lang="en-US" u="sng" dirty="0"/>
              <a:t>The Challenges of an Emphasis on Formal Learning Towards Ecoliteracy</a:t>
            </a:r>
            <a:r>
              <a:rPr lang="en-US" u="none" dirty="0"/>
              <a:t>. </a:t>
            </a:r>
            <a:r>
              <a:rPr lang="en-US" dirty="0"/>
              <a:t>Sterling (2024) describes efforts to transform EE as rhetoric in formal higher education, ignoring the need for profound modifications to an educational system that is ignorant of the realities of environmental violence. While formal global critical ecoliteracy and action is assessed as low, non-formal, and informal education are often being neglected as part of holistic environmental action (Bainbridge, 2020).</a:t>
            </a:r>
          </a:p>
          <a:p>
            <a:endParaRPr lang="en-US" dirty="0"/>
          </a:p>
          <a:p>
            <a:r>
              <a:rPr lang="en-US" dirty="0"/>
              <a:t>* “An ecopedagogy-based education system teaches students to sacrifice their self-interests, assigns obligations to the land and nonhuman beings, and overall changes the philosophy of sustaining what is 'money-making' only” (Hossain, 2024, p. 5). *</a:t>
            </a:r>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13</a:t>
            </a:fld>
            <a:endParaRPr lang="en-CA"/>
          </a:p>
        </p:txBody>
      </p:sp>
    </p:spTree>
    <p:extLst>
      <p:ext uri="{BB962C8B-B14F-4D97-AF65-F5344CB8AC3E}">
        <p14:creationId xmlns:p14="http://schemas.microsoft.com/office/powerpoint/2010/main" val="3934363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9593B-88AB-9903-9981-4EA60AF35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AC996-6E11-0D5E-9694-854953971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301CC-1A83-C763-3502-4D2AAF3D1070}"/>
              </a:ext>
            </a:extLst>
          </p:cNvPr>
          <p:cNvSpPr>
            <a:spLocks noGrp="1"/>
          </p:cNvSpPr>
          <p:nvPr>
            <p:ph type="body" idx="1"/>
          </p:nvPr>
        </p:nvSpPr>
        <p:spPr/>
        <p:txBody>
          <a:bodyPr/>
          <a:lstStyle/>
          <a:p>
            <a:r>
              <a:rPr lang="en-US" u="sng" dirty="0"/>
              <a:t>Gap 1: Limited Integration of Ecopedagogy with Sustainable Development</a:t>
            </a:r>
            <a:r>
              <a:rPr lang="en-US" dirty="0"/>
              <a:t>. Ecopedagogy has been reported as a credible and critical challenge to sustainable development, albeit with some limitations as previously noted. Both frameworks have extensive literature on their individual merits; however, a gap exists in integrating alternative models into the UN environmental agenda. There appears to be a reluctance to pursue alternative models to sustainable development, given its popularity and dominance in Western environmental agendas (Hickel, 2021; Kopnina, 2020).</a:t>
            </a:r>
          </a:p>
          <a:p>
            <a:endParaRPr lang="en-US" dirty="0"/>
          </a:p>
          <a:p>
            <a:r>
              <a:rPr lang="en-US" u="sng" dirty="0"/>
              <a:t>Gap 2: Need for Critical Challenge to Neoliberal Educational Methods in Sustainability</a:t>
            </a:r>
            <a:r>
              <a:rPr lang="en-US" dirty="0"/>
              <a:t>. Historical consumerism and exponential growth, under the guise of development, perpetuate free market paradigms that continue to challenge nations and the UN in their management. Waste is one indicator that the dominant environmental agenda of sustainable development, as outlined in the SDGs, is failing, as companies are not held reasonably accountable (Arora-Jonsson, 2023).</a:t>
            </a:r>
          </a:p>
          <a:p>
            <a:endParaRPr lang="en-US" dirty="0"/>
          </a:p>
          <a:p>
            <a:r>
              <a:rPr lang="en-US" u="sng" dirty="0"/>
              <a:t>Gap 3: Insufficient Research Linking Local Waste Management Practices to Global Frameworks</a:t>
            </a:r>
            <a:r>
              <a:rPr lang="en-US" dirty="0"/>
              <a:t>. Local communities require a deeper understanding of ecoliteracy to navigate the influences of hegemony and neoliberalism, particularly in waste management, where these forces have a direct impact as communities grow rapidly (Chen et al., 2024; Kopnina et al., 2024; Kowasch, 2024). The literature promotes alternative models to sustainable development, yet there appears to be a reluctance to adopt higher levels of ecoliteracy through alternative means. </a:t>
            </a:r>
            <a:endParaRPr lang="en-CA" dirty="0"/>
          </a:p>
        </p:txBody>
      </p:sp>
      <p:sp>
        <p:nvSpPr>
          <p:cNvPr id="4" name="Slide Number Placeholder 3">
            <a:extLst>
              <a:ext uri="{FF2B5EF4-FFF2-40B4-BE49-F238E27FC236}">
                <a16:creationId xmlns:a16="http://schemas.microsoft.com/office/drawing/2014/main" id="{E6A38FA8-BD43-46C2-C075-4D93C9C21E61}"/>
              </a:ext>
            </a:extLst>
          </p:cNvPr>
          <p:cNvSpPr>
            <a:spLocks noGrp="1"/>
          </p:cNvSpPr>
          <p:nvPr>
            <p:ph type="sldNum" sz="quarter" idx="5"/>
          </p:nvPr>
        </p:nvSpPr>
        <p:spPr/>
        <p:txBody>
          <a:bodyPr/>
          <a:lstStyle/>
          <a:p>
            <a:fld id="{9EBD735A-0A4F-4F31-8B34-48734B38BB23}" type="slidenum">
              <a:rPr lang="en-CA" smtClean="0"/>
              <a:t>14</a:t>
            </a:fld>
            <a:endParaRPr lang="en-CA"/>
          </a:p>
        </p:txBody>
      </p:sp>
    </p:spTree>
    <p:extLst>
      <p:ext uri="{BB962C8B-B14F-4D97-AF65-F5344CB8AC3E}">
        <p14:creationId xmlns:p14="http://schemas.microsoft.com/office/powerpoint/2010/main" val="312740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D62BE-8AC0-950A-92FF-D0BC096D2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EA87D-FB6B-A990-B851-CB8A0CF7D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0D262-2588-F1DC-9DF6-3E511D079850}"/>
              </a:ext>
            </a:extLst>
          </p:cNvPr>
          <p:cNvSpPr>
            <a:spLocks noGrp="1"/>
          </p:cNvSpPr>
          <p:nvPr>
            <p:ph type="body" idx="1"/>
          </p:nvPr>
        </p:nvSpPr>
        <p:spPr/>
        <p:txBody>
          <a:bodyPr/>
          <a:lstStyle/>
          <a:p>
            <a:pPr lvl="1"/>
            <a:r>
              <a:rPr lang="en-CA" sz="1200" kern="1200" dirty="0">
                <a:solidFill>
                  <a:schemeClr val="tx1"/>
                </a:solidFill>
                <a:effectLst/>
                <a:latin typeface="+mn-lt"/>
                <a:ea typeface="+mn-ea"/>
                <a:cs typeface="+mn-cs"/>
              </a:rPr>
              <a:t>The Merriam-Webster dictionary defines </a:t>
            </a:r>
            <a:r>
              <a:rPr lang="en-CA" sz="1200" i="1" kern="1200" dirty="0">
                <a:solidFill>
                  <a:schemeClr val="tx1"/>
                </a:solidFill>
                <a:effectLst/>
                <a:latin typeface="+mn-lt"/>
                <a:ea typeface="+mn-ea"/>
                <a:cs typeface="+mn-cs"/>
              </a:rPr>
              <a:t>ontology </a:t>
            </a:r>
            <a:r>
              <a:rPr lang="en-CA" sz="1200" kern="1200" dirty="0">
                <a:solidFill>
                  <a:schemeClr val="tx1"/>
                </a:solidFill>
                <a:effectLst/>
                <a:latin typeface="+mn-lt"/>
                <a:ea typeface="+mn-ea"/>
                <a:cs typeface="+mn-cs"/>
              </a:rPr>
              <a:t>as: “a branch of metaphysics concerned with the nature and relations of being; and a particular theory about the nature of being or the kinds of things that have existence” (Merriam-Webster, 2025c). </a:t>
            </a:r>
          </a:p>
          <a:p>
            <a:pPr lvl="1"/>
            <a:endParaRPr lang="en-CA" sz="12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The ontology of this study considers social and ecological realities as interconnected, complex, and shaped by hegemonic power relations, necessitating critical consciousness and transformative action in sustainable waste management from the local to the global scale.</a:t>
            </a:r>
          </a:p>
          <a:p>
            <a:pPr lvl="1"/>
            <a:endParaRPr lang="en-CA" sz="12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Epistemology is defined as “the study or a theory of the nature and grounds of knowledge, especially with reference to its limits and validity” (Merriam-Webster, 2025b). </a:t>
            </a:r>
          </a:p>
          <a:p>
            <a:pPr lvl="1"/>
            <a:endParaRPr lang="en-CA" sz="12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Epistemologically, this study’s research paradigm is constructivist and participatory—knowledge is co-created with University of Winnipeg community research participants, valuing their lived experience and situated knowledges. </a:t>
            </a:r>
          </a:p>
          <a:p>
            <a:pPr lvl="1"/>
            <a:endParaRPr lang="en-CA" sz="12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Axiology is defined as “the study of the nature, types, and criteria of values and of value judgments especially in ethics” (Merriam-Webster, 2025a). </a:t>
            </a:r>
          </a:p>
          <a:p>
            <a:pPr lvl="1"/>
            <a:endParaRPr lang="en-CA" sz="12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Axiology, in the context of this study, refers to my foundational belief that more critical and participatory qualitative research on waste management is required to represent the perspectives of the communities most affected (Fine &amp; Torre, 2021), following the “</a:t>
            </a:r>
            <a:r>
              <a:rPr lang="en-CA" sz="1200" i="1" kern="1200" dirty="0">
                <a:solidFill>
                  <a:schemeClr val="tx1"/>
                </a:solidFill>
                <a:effectLst/>
                <a:latin typeface="+mn-lt"/>
                <a:ea typeface="+mn-ea"/>
                <a:cs typeface="+mn-cs"/>
              </a:rPr>
              <a:t>no research on us without us</a:t>
            </a:r>
            <a:r>
              <a:rPr lang="en-CA" sz="1200" kern="1200" dirty="0">
                <a:solidFill>
                  <a:schemeClr val="tx1"/>
                </a:solidFill>
                <a:effectLst/>
                <a:latin typeface="+mn-lt"/>
                <a:ea typeface="+mn-ea"/>
                <a:cs typeface="+mn-cs"/>
              </a:rPr>
              <a:t>“ philosophy.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a:extLst>
              <a:ext uri="{FF2B5EF4-FFF2-40B4-BE49-F238E27FC236}">
                <a16:creationId xmlns:a16="http://schemas.microsoft.com/office/drawing/2014/main" id="{7755B2DA-04EB-4483-B81C-76FBC4AD7AA7}"/>
              </a:ext>
            </a:extLst>
          </p:cNvPr>
          <p:cNvSpPr>
            <a:spLocks noGrp="1"/>
          </p:cNvSpPr>
          <p:nvPr>
            <p:ph type="sldNum" sz="quarter" idx="5"/>
          </p:nvPr>
        </p:nvSpPr>
        <p:spPr/>
        <p:txBody>
          <a:bodyPr/>
          <a:lstStyle/>
          <a:p>
            <a:fld id="{9EBD735A-0A4F-4F31-8B34-48734B38BB23}" type="slidenum">
              <a:rPr lang="en-CA" smtClean="0"/>
              <a:t>15</a:t>
            </a:fld>
            <a:endParaRPr lang="en-CA"/>
          </a:p>
        </p:txBody>
      </p:sp>
    </p:spTree>
    <p:extLst>
      <p:ext uri="{BB962C8B-B14F-4D97-AF65-F5344CB8AC3E}">
        <p14:creationId xmlns:p14="http://schemas.microsoft.com/office/powerpoint/2010/main" val="90096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C5910-7655-19E7-7FA0-6E7080E76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610F7-EDFE-E388-D45F-83EE6C4BF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9EBC5-9230-44A9-7496-463DCED93DC2}"/>
              </a:ext>
            </a:extLst>
          </p:cNvPr>
          <p:cNvSpPr>
            <a:spLocks noGrp="1"/>
          </p:cNvSpPr>
          <p:nvPr>
            <p:ph type="body" idx="1"/>
          </p:nvPr>
        </p:nvSpPr>
        <p:spPr/>
        <p:txBody>
          <a:bodyPr/>
          <a:lstStyle/>
          <a:p>
            <a:r>
              <a:rPr lang="en-CA" dirty="0"/>
              <a:t>This image depicts the broader </a:t>
            </a:r>
            <a:r>
              <a:rPr lang="en-CA" i="1" dirty="0"/>
              <a:t>methodology </a:t>
            </a:r>
            <a:r>
              <a:rPr lang="en-CA" i="0" dirty="0"/>
              <a:t>of this study. </a:t>
            </a:r>
          </a:p>
          <a:p>
            <a:endParaRPr lang="en-CA" sz="1200" i="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Overall, my research integrates critical theory, participatory methods, and arts-based visual research within an ecopedagogical framework to investigate the wicked problem of sustainable waste management with a focus on community empowerment and social justice. This study adopts a “</a:t>
            </a:r>
            <a:r>
              <a:rPr lang="en-CA" sz="1200" i="1" kern="1200" dirty="0">
                <a:solidFill>
                  <a:schemeClr val="tx1"/>
                </a:solidFill>
                <a:effectLst/>
                <a:latin typeface="+mn-lt"/>
                <a:ea typeface="+mn-ea"/>
                <a:cs typeface="+mn-cs"/>
              </a:rPr>
              <a:t>no research on us without us</a:t>
            </a:r>
            <a:r>
              <a:rPr lang="en-CA" sz="1200" kern="1200" dirty="0">
                <a:solidFill>
                  <a:schemeClr val="tx1"/>
                </a:solidFill>
                <a:effectLst/>
                <a:latin typeface="+mn-lt"/>
                <a:ea typeface="+mn-ea"/>
                <a:cs typeface="+mn-cs"/>
              </a:rPr>
              <a:t>” stance for the University of Winnipeg waste community.</a:t>
            </a:r>
          </a:p>
          <a:p>
            <a:endParaRPr lang="en-CA" i="0" dirty="0"/>
          </a:p>
          <a:p>
            <a:endParaRPr lang="en-CA"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Methodologically, my research uses an </a:t>
            </a:r>
            <a:r>
              <a:rPr lang="en-CA" sz="1200" b="1" kern="1200" dirty="0">
                <a:solidFill>
                  <a:schemeClr val="tx1"/>
                </a:solidFill>
                <a:effectLst/>
                <a:latin typeface="+mn-lt"/>
                <a:ea typeface="+mn-ea"/>
                <a:cs typeface="+mn-cs"/>
              </a:rPr>
              <a:t>arts-based participatory paradigm</a:t>
            </a:r>
            <a:r>
              <a:rPr lang="en-CA" sz="1200" kern="1200" dirty="0">
                <a:solidFill>
                  <a:schemeClr val="tx1"/>
                </a:solidFill>
                <a:effectLst/>
                <a:latin typeface="+mn-lt"/>
                <a:ea typeface="+mn-ea"/>
                <a:cs typeface="+mn-cs"/>
              </a:rPr>
              <a:t>, specifically integrating </a:t>
            </a:r>
            <a:r>
              <a:rPr lang="en-CA" sz="1200" b="1" kern="1200" dirty="0">
                <a:solidFill>
                  <a:schemeClr val="tx1"/>
                </a:solidFill>
                <a:effectLst/>
                <a:latin typeface="+mn-lt"/>
                <a:ea typeface="+mn-ea"/>
                <a:cs typeface="+mn-cs"/>
              </a:rPr>
              <a:t>Arts-Based Research (ABR)</a:t>
            </a:r>
            <a:r>
              <a:rPr lang="en-CA" sz="1200" kern="1200" dirty="0">
                <a:solidFill>
                  <a:schemeClr val="tx1"/>
                </a:solidFill>
                <a:effectLst/>
                <a:latin typeface="+mn-lt"/>
                <a:ea typeface="+mn-ea"/>
                <a:cs typeface="+mn-cs"/>
              </a:rPr>
              <a:t> and </a:t>
            </a:r>
            <a:r>
              <a:rPr lang="en-CA" sz="1200" b="1" kern="1200" dirty="0">
                <a:solidFill>
                  <a:schemeClr val="tx1"/>
                </a:solidFill>
                <a:effectLst/>
                <a:latin typeface="+mn-lt"/>
                <a:ea typeface="+mn-ea"/>
                <a:cs typeface="+mn-cs"/>
              </a:rPr>
              <a:t>Critical Participatory Action Research (CPAR)</a:t>
            </a:r>
            <a:r>
              <a:rPr lang="en-CA" sz="1200" kern="1200" dirty="0">
                <a:solidFill>
                  <a:schemeClr val="tx1"/>
                </a:solidFill>
                <a:effectLst/>
                <a:latin typeface="+mn-lt"/>
                <a:ea typeface="+mn-ea"/>
                <a:cs typeface="+mn-cs"/>
              </a:rPr>
              <a:t>. ABR engages participants as co-researchers through creative, visual methods—in my case, the novel fumettivoice method combining photovoice with photo-comic storytelling. CPAR emphasizes collaborative research aimed at documenting, challenging, and transforming social and ecological injustices, fostering collective empowerment and social change.</a:t>
            </a:r>
            <a:endParaRPr lang="en-CA" dirty="0"/>
          </a:p>
        </p:txBody>
      </p:sp>
      <p:sp>
        <p:nvSpPr>
          <p:cNvPr id="4" name="Slide Number Placeholder 3">
            <a:extLst>
              <a:ext uri="{FF2B5EF4-FFF2-40B4-BE49-F238E27FC236}">
                <a16:creationId xmlns:a16="http://schemas.microsoft.com/office/drawing/2014/main" id="{1C62A8CD-7203-A3A7-DE24-0DB8438C8952}"/>
              </a:ext>
            </a:extLst>
          </p:cNvPr>
          <p:cNvSpPr>
            <a:spLocks noGrp="1"/>
          </p:cNvSpPr>
          <p:nvPr>
            <p:ph type="sldNum" sz="quarter" idx="5"/>
          </p:nvPr>
        </p:nvSpPr>
        <p:spPr/>
        <p:txBody>
          <a:bodyPr/>
          <a:lstStyle/>
          <a:p>
            <a:fld id="{9EBD735A-0A4F-4F31-8B34-48734B38BB23}" type="slidenum">
              <a:rPr lang="en-CA" smtClean="0"/>
              <a:t>16</a:t>
            </a:fld>
            <a:endParaRPr lang="en-CA"/>
          </a:p>
        </p:txBody>
      </p:sp>
    </p:spTree>
    <p:extLst>
      <p:ext uri="{BB962C8B-B14F-4D97-AF65-F5344CB8AC3E}">
        <p14:creationId xmlns:p14="http://schemas.microsoft.com/office/powerpoint/2010/main" val="2558581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E88D1-A18C-848C-E8D6-F7566872F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07830-C562-649A-EDAC-BAB9739BE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BEE8BF-8138-CFB2-7BC5-AC9C236A37B1}"/>
              </a:ext>
            </a:extLst>
          </p:cNvPr>
          <p:cNvSpPr>
            <a:spLocks noGrp="1"/>
          </p:cNvSpPr>
          <p:nvPr>
            <p:ph type="body" idx="1"/>
          </p:nvPr>
        </p:nvSpPr>
        <p:spPr/>
        <p:txBody>
          <a:bodyPr/>
          <a:lstStyle/>
          <a:p>
            <a:pPr defTabSz="941923">
              <a:defRPr/>
            </a:pPr>
            <a:r>
              <a:rPr lang="en-CA" sz="1900" dirty="0">
                <a:latin typeface="Calibri" panose="020F0502020204030204" pitchFamily="34" charset="0"/>
                <a:ea typeface="Calibri" panose="020F0502020204030204" pitchFamily="34" charset="0"/>
                <a:cs typeface="Arial" panose="020B0604020202020204" pitchFamily="34" charset="0"/>
              </a:rPr>
              <a:t>Arts-based research (ABR) is “a participatory research practice that connects embodied, visual literacy to more traditional academic research practices in higher education (Burnard et al., 2018; Jagodzinski &amp; Wallin, 2013), through which any art form/s are used to generate, interpret or communicate research knowledge (Knowles &amp; Cole, 2008; Parsons &amp; Boydell, 2012)” </a:t>
            </a:r>
            <a:r>
              <a:rPr lang="en-CA" sz="1900" dirty="0">
                <a:latin typeface="Calibri" panose="020F0502020204030204" pitchFamily="34" charset="0"/>
                <a:ea typeface="Calibri" panose="020F0502020204030204" pitchFamily="34" charset="0"/>
                <a:cs typeface="Calibri" panose="020F0502020204030204" pitchFamily="34" charset="0"/>
              </a:rPr>
              <a:t>(as cited in Morris &amp; Paris, 2022, p. 99)</a:t>
            </a:r>
            <a:r>
              <a:rPr lang="en-CA" sz="1900" dirty="0">
                <a:latin typeface="Calibri" panose="020F0502020204030204" pitchFamily="34" charset="0"/>
                <a:ea typeface="Calibri" panose="020F0502020204030204" pitchFamily="34" charset="0"/>
                <a:cs typeface="Arial" panose="020B0604020202020204" pitchFamily="34" charset="0"/>
              </a:rPr>
              <a:t>. </a:t>
            </a:r>
            <a:r>
              <a:rPr lang="en-CA" dirty="0">
                <a:latin typeface="Calibri" panose="020F0502020204030204" pitchFamily="34" charset="0"/>
                <a:ea typeface="Calibri" panose="020F0502020204030204" pitchFamily="34" charset="0"/>
                <a:cs typeface="Arial" panose="020B0604020202020204" pitchFamily="34" charset="0"/>
              </a:rPr>
              <a:t>“</a:t>
            </a:r>
            <a:r>
              <a:rPr lang="en-CA" u="sng" dirty="0">
                <a:latin typeface="Calibri" panose="020F0502020204030204" pitchFamily="34" charset="0"/>
                <a:ea typeface="Calibri" panose="020F0502020204030204" pitchFamily="34" charset="0"/>
                <a:cs typeface="Arial" panose="020B0604020202020204" pitchFamily="34" charset="0"/>
              </a:rPr>
              <a:t>The greatest potential of ABR is its ability to advance public scholarship and thus be useful</a:t>
            </a:r>
            <a:r>
              <a:rPr lang="en-CA" dirty="0">
                <a:latin typeface="Calibri" panose="020F0502020204030204" pitchFamily="34" charset="0"/>
                <a:ea typeface="Calibri" panose="020F0502020204030204" pitchFamily="34" charset="0"/>
                <a:cs typeface="Arial" panose="020B0604020202020204" pitchFamily="34" charset="0"/>
              </a:rPr>
              <a:t>” (Leavy, 2020, p. 32). </a:t>
            </a:r>
          </a:p>
          <a:p>
            <a:endParaRPr lang="en-CA" dirty="0">
              <a:latin typeface="Calibri" panose="020F0502020204030204" pitchFamily="34" charset="0"/>
              <a:ea typeface="Calibri" panose="020F0502020204030204" pitchFamily="34" charset="0"/>
              <a:cs typeface="Arial" panose="020B0604020202020204" pitchFamily="34" charset="0"/>
            </a:endParaRPr>
          </a:p>
          <a:p>
            <a:pPr defTabSz="941923">
              <a:defRPr/>
            </a:pPr>
            <a:r>
              <a:rPr lang="en-CA" sz="1900" dirty="0">
                <a:latin typeface="Calibri" panose="020F0502020204030204" pitchFamily="34" charset="0"/>
                <a:ea typeface="Calibri" panose="020F0502020204030204" pitchFamily="34" charset="0"/>
                <a:cs typeface="Arial" panose="020B0604020202020204" pitchFamily="34" charset="0"/>
              </a:rPr>
              <a:t>Critical Participatory Action Research (CPAR) - CPAR is a “</a:t>
            </a:r>
            <a:r>
              <a:rPr lang="en-CA" sz="1900" u="sng" dirty="0">
                <a:latin typeface="Calibri" panose="020F0502020204030204" pitchFamily="34" charset="0"/>
                <a:ea typeface="Calibri" panose="020F0502020204030204" pitchFamily="34" charset="0"/>
                <a:cs typeface="Arial" panose="020B0604020202020204" pitchFamily="34" charset="0"/>
              </a:rPr>
              <a:t>framework for engaging research with communities interested in documenting, challenging, and transforming conditions of social injustice</a:t>
            </a:r>
            <a:r>
              <a:rPr lang="en-CA" sz="1900" dirty="0">
                <a:latin typeface="Calibri" panose="020F0502020204030204" pitchFamily="34" charset="0"/>
                <a:ea typeface="Calibri" panose="020F0502020204030204" pitchFamily="34" charset="0"/>
                <a:cs typeface="Arial" panose="020B0604020202020204" pitchFamily="34" charset="0"/>
              </a:rPr>
              <a:t>” </a:t>
            </a:r>
            <a:r>
              <a:rPr lang="en-CA" sz="1900" dirty="0">
                <a:latin typeface="Calibri" panose="020F0502020204030204" pitchFamily="34" charset="0"/>
                <a:ea typeface="Calibri" panose="020F0502020204030204" pitchFamily="34" charset="0"/>
                <a:cs typeface="Calibri" panose="020F0502020204030204" pitchFamily="34" charset="0"/>
              </a:rPr>
              <a:t>(Fine &amp; Torre, 2021, p. 3)</a:t>
            </a:r>
            <a:r>
              <a:rPr lang="en-CA" sz="1900" dirty="0">
                <a:latin typeface="Calibri" panose="020F0502020204030204" pitchFamily="34" charset="0"/>
                <a:ea typeface="Calibri" panose="020F0502020204030204" pitchFamily="34" charset="0"/>
                <a:cs typeface="Arial" panose="020B0604020202020204" pitchFamily="34" charset="0"/>
              </a:rPr>
              <a:t>. </a:t>
            </a:r>
          </a:p>
          <a:p>
            <a:pPr defTabSz="941923">
              <a:defRPr/>
            </a:pPr>
            <a:endParaRPr lang="en-CA" sz="1900" dirty="0">
              <a:latin typeface="Calibri" panose="020F0502020204030204" pitchFamily="34" charset="0"/>
              <a:ea typeface="Calibri" panose="020F0502020204030204" pitchFamily="34" charset="0"/>
              <a:cs typeface="Arial" panose="020B0604020202020204" pitchFamily="34" charset="0"/>
            </a:endParaRPr>
          </a:p>
          <a:p>
            <a:pPr defTabSz="941923">
              <a:defRPr/>
            </a:pPr>
            <a:r>
              <a:rPr lang="en-CA" dirty="0">
                <a:latin typeface="Calibri" panose="020F0502020204030204" pitchFamily="34" charset="0"/>
                <a:ea typeface="Calibri" panose="020F0502020204030204" pitchFamily="34" charset="0"/>
                <a:cs typeface="Arial" panose="020B0604020202020204" pitchFamily="34" charset="0"/>
              </a:rPr>
              <a:t>CPAR is a complementary research methodology to ABR for social justice</a:t>
            </a:r>
            <a:r>
              <a:rPr lang="en-US" dirty="0">
                <a:latin typeface="Calibri" panose="020F0502020204030204" pitchFamily="34" charset="0"/>
                <a:ea typeface="Calibri" panose="020F0502020204030204" pitchFamily="34" charset="0"/>
                <a:cs typeface="Arial" panose="020B0604020202020204" pitchFamily="34" charset="0"/>
              </a:rPr>
              <a:t>, encouraging a grassroots approach where participants become co-researchers within their own </a:t>
            </a:r>
            <a:r>
              <a:rPr lang="en-CA" dirty="0">
                <a:latin typeface="Calibri" panose="020F0502020204030204" pitchFamily="34" charset="0"/>
                <a:ea typeface="Calibri" panose="020F0502020204030204" pitchFamily="34" charset="0"/>
                <a:cs typeface="Arial" panose="020B0604020202020204" pitchFamily="34" charset="0"/>
              </a:rPr>
              <a:t>environment. CPAR includes “the role of the relationship between education and social change; a commitment to participation; a commitment to revealing the disempowerment and injustice created in industrialized societies; and the inclusion of critical friends in the research group” </a:t>
            </a:r>
            <a:r>
              <a:rPr lang="en-CA" dirty="0">
                <a:latin typeface="Calibri" panose="020F0502020204030204" pitchFamily="34" charset="0"/>
                <a:ea typeface="Calibri" panose="020F0502020204030204" pitchFamily="34" charset="0"/>
              </a:rPr>
              <a:t>(Bodziński-Guzik &amp; Stożek, 2024, p. 2)</a:t>
            </a:r>
            <a:r>
              <a:rPr lang="en-CA" dirty="0">
                <a:latin typeface="Calibri" panose="020F0502020204030204" pitchFamily="34" charset="0"/>
                <a:ea typeface="Calibri" panose="020F0502020204030204" pitchFamily="34" charset="0"/>
                <a:cs typeface="Arial" panose="020B0604020202020204" pitchFamily="34" charset="0"/>
              </a:rPr>
              <a:t>.</a:t>
            </a:r>
          </a:p>
          <a:p>
            <a:pPr defTabSz="941923">
              <a:defRPr/>
            </a:pPr>
            <a:endParaRPr lang="en-CA" dirty="0">
              <a:latin typeface="Calibri" panose="020F0502020204030204" pitchFamily="34" charset="0"/>
              <a:ea typeface="Calibri" panose="020F0502020204030204" pitchFamily="34" charset="0"/>
              <a:cs typeface="Arial" panose="020B0604020202020204" pitchFamily="34" charset="0"/>
            </a:endParaRPr>
          </a:p>
          <a:p>
            <a:pPr lvl="0"/>
            <a:r>
              <a:rPr lang="en-CA" sz="1200" kern="1200" dirty="0">
                <a:solidFill>
                  <a:schemeClr val="tx1"/>
                </a:solidFill>
                <a:effectLst/>
                <a:latin typeface="+mn-lt"/>
                <a:ea typeface="+mn-ea"/>
                <a:cs typeface="+mn-cs"/>
              </a:rPr>
              <a:t>The integration of ecopedagogy, ABR and CPAR supports documenting critical ecoliteracy and can empower communities.</a:t>
            </a:r>
            <a:endParaRPr lang="en-CA" dirty="0"/>
          </a:p>
        </p:txBody>
      </p:sp>
      <p:sp>
        <p:nvSpPr>
          <p:cNvPr id="4" name="Slide Number Placeholder 3">
            <a:extLst>
              <a:ext uri="{FF2B5EF4-FFF2-40B4-BE49-F238E27FC236}">
                <a16:creationId xmlns:a16="http://schemas.microsoft.com/office/drawing/2014/main" id="{152B34CC-CA2F-2472-9EA6-A960F4E91582}"/>
              </a:ext>
            </a:extLst>
          </p:cNvPr>
          <p:cNvSpPr>
            <a:spLocks noGrp="1"/>
          </p:cNvSpPr>
          <p:nvPr>
            <p:ph type="sldNum" sz="quarter" idx="5"/>
          </p:nvPr>
        </p:nvSpPr>
        <p:spPr/>
        <p:txBody>
          <a:bodyPr/>
          <a:lstStyle/>
          <a:p>
            <a:fld id="{9EBD735A-0A4F-4F31-8B34-48734B38BB23}" type="slidenum">
              <a:rPr lang="en-CA" smtClean="0"/>
              <a:t>17</a:t>
            </a:fld>
            <a:endParaRPr lang="en-CA"/>
          </a:p>
        </p:txBody>
      </p:sp>
    </p:spTree>
    <p:extLst>
      <p:ext uri="{BB962C8B-B14F-4D97-AF65-F5344CB8AC3E}">
        <p14:creationId xmlns:p14="http://schemas.microsoft.com/office/powerpoint/2010/main" val="4198164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CA" sz="1900" dirty="0">
                <a:latin typeface="Calibri" panose="020F0502020204030204" pitchFamily="34" charset="0"/>
                <a:ea typeface="Calibri" panose="020F0502020204030204" pitchFamily="34" charset="0"/>
                <a:cs typeface="Arial" panose="020B0604020202020204" pitchFamily="34" charset="0"/>
              </a:rPr>
              <a:t>Arts-based research (ABR) is “a participatory research practice that connects embodied, visual literacy to more traditional academic research practices in higher education (Burnard et al., 2018; Jagodzinski &amp; Wallin, 2013), through which any art form/s are used to generate, interpret or communicate research knowledge (Knowles &amp; Cole, 2008; Parsons &amp; Boydell, 2012)” </a:t>
            </a:r>
            <a:r>
              <a:rPr lang="en-CA" sz="1900" dirty="0">
                <a:latin typeface="Calibri" panose="020F0502020204030204" pitchFamily="34" charset="0"/>
                <a:ea typeface="Calibri" panose="020F0502020204030204" pitchFamily="34" charset="0"/>
                <a:cs typeface="Calibri" panose="020F0502020204030204" pitchFamily="34" charset="0"/>
              </a:rPr>
              <a:t>(as cited in Morris &amp; Paris, 2022, p. 99)</a:t>
            </a:r>
            <a:r>
              <a:rPr lang="en-CA" sz="1900" dirty="0">
                <a:latin typeface="Calibri" panose="020F0502020204030204" pitchFamily="34" charset="0"/>
                <a:ea typeface="Calibri" panose="020F0502020204030204" pitchFamily="34" charset="0"/>
                <a:cs typeface="Arial" panose="020B0604020202020204" pitchFamily="34" charset="0"/>
              </a:rPr>
              <a:t>. </a:t>
            </a:r>
            <a:r>
              <a:rPr lang="en-CA" dirty="0">
                <a:latin typeface="Calibri" panose="020F0502020204030204" pitchFamily="34" charset="0"/>
                <a:ea typeface="Calibri" panose="020F0502020204030204" pitchFamily="34" charset="0"/>
                <a:cs typeface="Arial" panose="020B0604020202020204" pitchFamily="34" charset="0"/>
              </a:rPr>
              <a:t>“</a:t>
            </a:r>
            <a:r>
              <a:rPr lang="en-CA" u="sng" dirty="0">
                <a:latin typeface="Calibri" panose="020F0502020204030204" pitchFamily="34" charset="0"/>
                <a:ea typeface="Calibri" panose="020F0502020204030204" pitchFamily="34" charset="0"/>
                <a:cs typeface="Arial" panose="020B0604020202020204" pitchFamily="34" charset="0"/>
              </a:rPr>
              <a:t>The greatest potential of ABR is its ability to advance public scholarship and thus be useful</a:t>
            </a:r>
            <a:r>
              <a:rPr lang="en-CA" dirty="0">
                <a:latin typeface="Calibri" panose="020F0502020204030204" pitchFamily="34" charset="0"/>
                <a:ea typeface="Calibri" panose="020F0502020204030204" pitchFamily="34" charset="0"/>
                <a:cs typeface="Arial" panose="020B0604020202020204" pitchFamily="34" charset="0"/>
              </a:rPr>
              <a:t>” (Leavy, 2020, p. 32). </a:t>
            </a:r>
          </a:p>
          <a:p>
            <a:endParaRPr lang="en-CA" dirty="0">
              <a:latin typeface="Calibri" panose="020F0502020204030204" pitchFamily="34" charset="0"/>
              <a:ea typeface="Calibri" panose="020F0502020204030204" pitchFamily="34" charset="0"/>
              <a:cs typeface="Arial" panose="020B0604020202020204" pitchFamily="34" charset="0"/>
            </a:endParaRPr>
          </a:p>
          <a:p>
            <a:pPr defTabSz="941923">
              <a:defRPr/>
            </a:pPr>
            <a:r>
              <a:rPr lang="en-CA" sz="1900" dirty="0">
                <a:latin typeface="Calibri" panose="020F0502020204030204" pitchFamily="34" charset="0"/>
                <a:ea typeface="Calibri" panose="020F0502020204030204" pitchFamily="34" charset="0"/>
                <a:cs typeface="Arial" panose="020B0604020202020204" pitchFamily="34" charset="0"/>
              </a:rPr>
              <a:t>Critical Participatory Action Research (CPAR) - CPAR is a “</a:t>
            </a:r>
            <a:r>
              <a:rPr lang="en-CA" sz="1900" u="sng" dirty="0">
                <a:latin typeface="Calibri" panose="020F0502020204030204" pitchFamily="34" charset="0"/>
                <a:ea typeface="Calibri" panose="020F0502020204030204" pitchFamily="34" charset="0"/>
                <a:cs typeface="Arial" panose="020B0604020202020204" pitchFamily="34" charset="0"/>
              </a:rPr>
              <a:t>framework for engaging research with communities interested in documenting, challenging, and transforming conditions of social injustice</a:t>
            </a:r>
            <a:r>
              <a:rPr lang="en-CA" sz="1900" dirty="0">
                <a:latin typeface="Calibri" panose="020F0502020204030204" pitchFamily="34" charset="0"/>
                <a:ea typeface="Calibri" panose="020F0502020204030204" pitchFamily="34" charset="0"/>
                <a:cs typeface="Arial" panose="020B0604020202020204" pitchFamily="34" charset="0"/>
              </a:rPr>
              <a:t>” </a:t>
            </a:r>
            <a:r>
              <a:rPr lang="en-CA" sz="1900" dirty="0">
                <a:latin typeface="Calibri" panose="020F0502020204030204" pitchFamily="34" charset="0"/>
                <a:ea typeface="Calibri" panose="020F0502020204030204" pitchFamily="34" charset="0"/>
                <a:cs typeface="Calibri" panose="020F0502020204030204" pitchFamily="34" charset="0"/>
              </a:rPr>
              <a:t>(Fine &amp; Torre, 2021, p. 3)</a:t>
            </a:r>
            <a:r>
              <a:rPr lang="en-CA" sz="1900" dirty="0">
                <a:latin typeface="Calibri" panose="020F0502020204030204" pitchFamily="34" charset="0"/>
                <a:ea typeface="Calibri" panose="020F0502020204030204" pitchFamily="34" charset="0"/>
                <a:cs typeface="Arial" panose="020B0604020202020204" pitchFamily="34" charset="0"/>
              </a:rPr>
              <a:t>. </a:t>
            </a:r>
          </a:p>
          <a:p>
            <a:pPr defTabSz="941923">
              <a:defRPr/>
            </a:pPr>
            <a:endParaRPr lang="en-CA" sz="1900" dirty="0">
              <a:latin typeface="Calibri" panose="020F0502020204030204" pitchFamily="34" charset="0"/>
              <a:ea typeface="Calibri" panose="020F0502020204030204" pitchFamily="34" charset="0"/>
              <a:cs typeface="Arial" panose="020B0604020202020204" pitchFamily="34" charset="0"/>
            </a:endParaRPr>
          </a:p>
          <a:p>
            <a:pPr defTabSz="941923">
              <a:defRPr/>
            </a:pPr>
            <a:r>
              <a:rPr lang="en-CA" dirty="0">
                <a:latin typeface="Calibri" panose="020F0502020204030204" pitchFamily="34" charset="0"/>
                <a:ea typeface="Calibri" panose="020F0502020204030204" pitchFamily="34" charset="0"/>
                <a:cs typeface="Arial" panose="020B0604020202020204" pitchFamily="34" charset="0"/>
              </a:rPr>
              <a:t>CPAR is a complementary research methodology to ABR for social justice</a:t>
            </a:r>
            <a:r>
              <a:rPr lang="en-US" dirty="0">
                <a:latin typeface="Calibri" panose="020F0502020204030204" pitchFamily="34" charset="0"/>
                <a:ea typeface="Calibri" panose="020F0502020204030204" pitchFamily="34" charset="0"/>
                <a:cs typeface="Arial" panose="020B0604020202020204" pitchFamily="34" charset="0"/>
              </a:rPr>
              <a:t>, encouraging a grassroots approach where participants become co-researchers within their own </a:t>
            </a:r>
            <a:r>
              <a:rPr lang="en-CA" dirty="0">
                <a:latin typeface="Calibri" panose="020F0502020204030204" pitchFamily="34" charset="0"/>
                <a:ea typeface="Calibri" panose="020F0502020204030204" pitchFamily="34" charset="0"/>
                <a:cs typeface="Arial" panose="020B0604020202020204" pitchFamily="34" charset="0"/>
              </a:rPr>
              <a:t>environment. CPAR includes “the role of the relationship between education and social change; a commitment to participation; a commitment to revealing the disempowerment and injustice created in industrialized societies; and the inclusion of critical friends in the research group” </a:t>
            </a:r>
            <a:r>
              <a:rPr lang="en-CA" dirty="0">
                <a:latin typeface="Calibri" panose="020F0502020204030204" pitchFamily="34" charset="0"/>
                <a:ea typeface="Calibri" panose="020F0502020204030204" pitchFamily="34" charset="0"/>
              </a:rPr>
              <a:t>(Bodziński-Guzik &amp; Stożek, 2024, p. 2)</a:t>
            </a:r>
            <a:r>
              <a:rPr lang="en-CA" dirty="0">
                <a:latin typeface="Calibri" panose="020F0502020204030204" pitchFamily="34" charset="0"/>
                <a:ea typeface="Calibri" panose="020F0502020204030204" pitchFamily="34" charset="0"/>
                <a:cs typeface="Arial" panose="020B0604020202020204" pitchFamily="34" charset="0"/>
              </a:rPr>
              <a:t>.</a:t>
            </a:r>
          </a:p>
          <a:p>
            <a:pPr defTabSz="941923">
              <a:defRPr/>
            </a:pPr>
            <a:endParaRPr lang="en-CA" dirty="0">
              <a:latin typeface="Calibri" panose="020F0502020204030204" pitchFamily="34" charset="0"/>
              <a:ea typeface="Calibri" panose="020F0502020204030204" pitchFamily="34" charset="0"/>
              <a:cs typeface="Arial" panose="020B0604020202020204" pitchFamily="34" charset="0"/>
            </a:endParaRPr>
          </a:p>
          <a:p>
            <a:pPr lvl="0"/>
            <a:r>
              <a:rPr lang="en-CA" sz="1200" kern="1200" dirty="0">
                <a:solidFill>
                  <a:schemeClr val="tx1"/>
                </a:solidFill>
                <a:effectLst/>
                <a:latin typeface="+mn-lt"/>
                <a:ea typeface="+mn-ea"/>
                <a:cs typeface="+mn-cs"/>
              </a:rPr>
              <a:t>The integration of ecopedagogy, ABR and CPAR supports documenting critical ecoliteracy and can empower communities.</a:t>
            </a:r>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18</a:t>
            </a:fld>
            <a:endParaRPr lang="en-CA"/>
          </a:p>
        </p:txBody>
      </p:sp>
    </p:spTree>
    <p:extLst>
      <p:ext uri="{BB962C8B-B14F-4D97-AF65-F5344CB8AC3E}">
        <p14:creationId xmlns:p14="http://schemas.microsoft.com/office/powerpoint/2010/main" val="2201375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05338-F059-CB3C-A029-E78D56848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66AA1-80DB-5A74-C389-300E68752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8C14B-6634-B734-815E-E4864B3485E7}"/>
              </a:ext>
            </a:extLst>
          </p:cNvPr>
          <p:cNvSpPr>
            <a:spLocks noGrp="1"/>
          </p:cNvSpPr>
          <p:nvPr>
            <p:ph type="body" idx="1"/>
          </p:nvPr>
        </p:nvSpPr>
        <p:spPr/>
        <p:txBody>
          <a:bodyPr/>
          <a:lstStyle/>
          <a:p>
            <a:pPr defTabSz="941923">
              <a:defRPr/>
            </a:pPr>
            <a:r>
              <a:rPr lang="en-CA" sz="1900" dirty="0">
                <a:latin typeface="Calibri" panose="020F0502020204030204" pitchFamily="34" charset="0"/>
                <a:ea typeface="Calibri" panose="020F0502020204030204" pitchFamily="34" charset="0"/>
                <a:cs typeface="Arial" panose="020B0604020202020204" pitchFamily="34" charset="0"/>
              </a:rPr>
              <a:t>Arts-based research (ABR) is “a participatory research practice that connects embodied, visual literacy to more traditional academic research practices in higher education (Burnard et al., 2018; Jagodzinski &amp; Wallin, 2013), through which any art form/s are used to generate, interpret or communicate research knowledge (Knowles &amp; Cole, 2008; Parsons &amp; Boydell, 2012)” </a:t>
            </a:r>
            <a:r>
              <a:rPr lang="en-CA" sz="1900" dirty="0">
                <a:latin typeface="Calibri" panose="020F0502020204030204" pitchFamily="34" charset="0"/>
                <a:ea typeface="Calibri" panose="020F0502020204030204" pitchFamily="34" charset="0"/>
                <a:cs typeface="Calibri" panose="020F0502020204030204" pitchFamily="34" charset="0"/>
              </a:rPr>
              <a:t>(as cited in Morris &amp; Paris, 2022, p. 99)</a:t>
            </a:r>
            <a:r>
              <a:rPr lang="en-CA" sz="1900" dirty="0">
                <a:latin typeface="Calibri" panose="020F0502020204030204" pitchFamily="34" charset="0"/>
                <a:ea typeface="Calibri" panose="020F0502020204030204" pitchFamily="34" charset="0"/>
                <a:cs typeface="Arial" panose="020B0604020202020204" pitchFamily="34" charset="0"/>
              </a:rPr>
              <a:t>. </a:t>
            </a:r>
            <a:r>
              <a:rPr lang="en-CA" dirty="0">
                <a:latin typeface="Calibri" panose="020F0502020204030204" pitchFamily="34" charset="0"/>
                <a:ea typeface="Calibri" panose="020F0502020204030204" pitchFamily="34" charset="0"/>
                <a:cs typeface="Arial" panose="020B0604020202020204" pitchFamily="34" charset="0"/>
              </a:rPr>
              <a:t>“</a:t>
            </a:r>
            <a:r>
              <a:rPr lang="en-CA" u="sng" dirty="0">
                <a:latin typeface="Calibri" panose="020F0502020204030204" pitchFamily="34" charset="0"/>
                <a:ea typeface="Calibri" panose="020F0502020204030204" pitchFamily="34" charset="0"/>
                <a:cs typeface="Arial" panose="020B0604020202020204" pitchFamily="34" charset="0"/>
              </a:rPr>
              <a:t>The greatest potential of ABR is its ability to advance public scholarship and thus be useful</a:t>
            </a:r>
            <a:r>
              <a:rPr lang="en-CA" dirty="0">
                <a:latin typeface="Calibri" panose="020F0502020204030204" pitchFamily="34" charset="0"/>
                <a:ea typeface="Calibri" panose="020F0502020204030204" pitchFamily="34" charset="0"/>
                <a:cs typeface="Arial" panose="020B0604020202020204" pitchFamily="34" charset="0"/>
              </a:rPr>
              <a:t>” (Leavy, 2020, p. 32). </a:t>
            </a:r>
          </a:p>
          <a:p>
            <a:endParaRPr lang="en-CA" dirty="0">
              <a:latin typeface="Calibri" panose="020F0502020204030204" pitchFamily="34" charset="0"/>
              <a:ea typeface="Calibri" panose="020F0502020204030204" pitchFamily="34" charset="0"/>
              <a:cs typeface="Arial" panose="020B0604020202020204" pitchFamily="34" charset="0"/>
            </a:endParaRPr>
          </a:p>
          <a:p>
            <a:pPr defTabSz="941923">
              <a:defRPr/>
            </a:pPr>
            <a:r>
              <a:rPr lang="en-CA" sz="1900" dirty="0">
                <a:latin typeface="Calibri" panose="020F0502020204030204" pitchFamily="34" charset="0"/>
                <a:ea typeface="Calibri" panose="020F0502020204030204" pitchFamily="34" charset="0"/>
                <a:cs typeface="Arial" panose="020B0604020202020204" pitchFamily="34" charset="0"/>
              </a:rPr>
              <a:t>Critical Participatory Action Research (CPAR) - CPAR is a “</a:t>
            </a:r>
            <a:r>
              <a:rPr lang="en-CA" sz="1900" u="sng" dirty="0">
                <a:latin typeface="Calibri" panose="020F0502020204030204" pitchFamily="34" charset="0"/>
                <a:ea typeface="Calibri" panose="020F0502020204030204" pitchFamily="34" charset="0"/>
                <a:cs typeface="Arial" panose="020B0604020202020204" pitchFamily="34" charset="0"/>
              </a:rPr>
              <a:t>framework for engaging research with communities interested in documenting, challenging, and transforming conditions of social injustice</a:t>
            </a:r>
            <a:r>
              <a:rPr lang="en-CA" sz="1900" dirty="0">
                <a:latin typeface="Calibri" panose="020F0502020204030204" pitchFamily="34" charset="0"/>
                <a:ea typeface="Calibri" panose="020F0502020204030204" pitchFamily="34" charset="0"/>
                <a:cs typeface="Arial" panose="020B0604020202020204" pitchFamily="34" charset="0"/>
              </a:rPr>
              <a:t>” </a:t>
            </a:r>
            <a:r>
              <a:rPr lang="en-CA" sz="1900" dirty="0">
                <a:latin typeface="Calibri" panose="020F0502020204030204" pitchFamily="34" charset="0"/>
                <a:ea typeface="Calibri" panose="020F0502020204030204" pitchFamily="34" charset="0"/>
                <a:cs typeface="Calibri" panose="020F0502020204030204" pitchFamily="34" charset="0"/>
              </a:rPr>
              <a:t>(Fine &amp; Torre, 2021, p. 3)</a:t>
            </a:r>
            <a:r>
              <a:rPr lang="en-CA" sz="1900" dirty="0">
                <a:latin typeface="Calibri" panose="020F0502020204030204" pitchFamily="34" charset="0"/>
                <a:ea typeface="Calibri" panose="020F0502020204030204" pitchFamily="34" charset="0"/>
                <a:cs typeface="Arial" panose="020B0604020202020204" pitchFamily="34" charset="0"/>
              </a:rPr>
              <a:t>. </a:t>
            </a:r>
          </a:p>
          <a:p>
            <a:pPr defTabSz="941923">
              <a:defRPr/>
            </a:pPr>
            <a:endParaRPr lang="en-CA" sz="1900" dirty="0">
              <a:latin typeface="Calibri" panose="020F0502020204030204" pitchFamily="34" charset="0"/>
              <a:ea typeface="Calibri" panose="020F0502020204030204" pitchFamily="34" charset="0"/>
              <a:cs typeface="Arial" panose="020B0604020202020204" pitchFamily="34" charset="0"/>
            </a:endParaRPr>
          </a:p>
          <a:p>
            <a:pPr defTabSz="941923">
              <a:defRPr/>
            </a:pPr>
            <a:r>
              <a:rPr lang="en-CA" dirty="0">
                <a:latin typeface="Calibri" panose="020F0502020204030204" pitchFamily="34" charset="0"/>
                <a:ea typeface="Calibri" panose="020F0502020204030204" pitchFamily="34" charset="0"/>
                <a:cs typeface="Arial" panose="020B0604020202020204" pitchFamily="34" charset="0"/>
              </a:rPr>
              <a:t>CPAR is a complementary research methodology to ABR for social justice</a:t>
            </a:r>
            <a:r>
              <a:rPr lang="en-US" dirty="0">
                <a:latin typeface="Calibri" panose="020F0502020204030204" pitchFamily="34" charset="0"/>
                <a:ea typeface="Calibri" panose="020F0502020204030204" pitchFamily="34" charset="0"/>
                <a:cs typeface="Arial" panose="020B0604020202020204" pitchFamily="34" charset="0"/>
              </a:rPr>
              <a:t>, encouraging a grassroots approach where participants become co-researchers within their own </a:t>
            </a:r>
            <a:r>
              <a:rPr lang="en-CA" dirty="0">
                <a:latin typeface="Calibri" panose="020F0502020204030204" pitchFamily="34" charset="0"/>
                <a:ea typeface="Calibri" panose="020F0502020204030204" pitchFamily="34" charset="0"/>
                <a:cs typeface="Arial" panose="020B0604020202020204" pitchFamily="34" charset="0"/>
              </a:rPr>
              <a:t>environment. CPAR includes “the role of the relationship between education and social change; a commitment to participation; a commitment to revealing the disempowerment and injustice created in industrialized societies; and the inclusion of critical friends in the research group” </a:t>
            </a:r>
            <a:r>
              <a:rPr lang="en-CA" dirty="0">
                <a:latin typeface="Calibri" panose="020F0502020204030204" pitchFamily="34" charset="0"/>
                <a:ea typeface="Calibri" panose="020F0502020204030204" pitchFamily="34" charset="0"/>
              </a:rPr>
              <a:t>(Bodziński-Guzik &amp; Stożek, 2024, p. 2)</a:t>
            </a:r>
            <a:r>
              <a:rPr lang="en-CA" dirty="0">
                <a:latin typeface="Calibri" panose="020F0502020204030204" pitchFamily="34" charset="0"/>
                <a:ea typeface="Calibri" panose="020F0502020204030204" pitchFamily="34" charset="0"/>
                <a:cs typeface="Arial" panose="020B0604020202020204" pitchFamily="34" charset="0"/>
              </a:rPr>
              <a:t>.</a:t>
            </a:r>
          </a:p>
          <a:p>
            <a:pPr defTabSz="941923">
              <a:defRPr/>
            </a:pPr>
            <a:endParaRPr lang="en-CA" dirty="0">
              <a:latin typeface="Calibri" panose="020F0502020204030204" pitchFamily="34" charset="0"/>
              <a:ea typeface="Calibri" panose="020F0502020204030204" pitchFamily="34" charset="0"/>
              <a:cs typeface="Arial" panose="020B0604020202020204" pitchFamily="34" charset="0"/>
            </a:endParaRPr>
          </a:p>
          <a:p>
            <a:pPr lvl="0"/>
            <a:r>
              <a:rPr lang="en-CA" sz="1200" kern="1200" dirty="0">
                <a:solidFill>
                  <a:schemeClr val="tx1"/>
                </a:solidFill>
                <a:effectLst/>
                <a:latin typeface="+mn-lt"/>
                <a:ea typeface="+mn-ea"/>
                <a:cs typeface="+mn-cs"/>
              </a:rPr>
              <a:t>The integration of ecopedagogy, ABR and CPAR supports documenting critical ecoliteracy and can empower communities.</a:t>
            </a:r>
            <a:endParaRPr lang="en-CA" dirty="0"/>
          </a:p>
        </p:txBody>
      </p:sp>
      <p:sp>
        <p:nvSpPr>
          <p:cNvPr id="4" name="Slide Number Placeholder 3">
            <a:extLst>
              <a:ext uri="{FF2B5EF4-FFF2-40B4-BE49-F238E27FC236}">
                <a16:creationId xmlns:a16="http://schemas.microsoft.com/office/drawing/2014/main" id="{CC08E2ED-5DA3-EF15-7393-ACEB7517CC32}"/>
              </a:ext>
            </a:extLst>
          </p:cNvPr>
          <p:cNvSpPr>
            <a:spLocks noGrp="1"/>
          </p:cNvSpPr>
          <p:nvPr>
            <p:ph type="sldNum" sz="quarter" idx="5"/>
          </p:nvPr>
        </p:nvSpPr>
        <p:spPr/>
        <p:txBody>
          <a:bodyPr/>
          <a:lstStyle/>
          <a:p>
            <a:fld id="{9EBD735A-0A4F-4F31-8B34-48734B38BB23}" type="slidenum">
              <a:rPr lang="en-CA" smtClean="0"/>
              <a:t>19</a:t>
            </a:fld>
            <a:endParaRPr lang="en-CA"/>
          </a:p>
        </p:txBody>
      </p:sp>
    </p:spTree>
    <p:extLst>
      <p:ext uri="{BB962C8B-B14F-4D97-AF65-F5344CB8AC3E}">
        <p14:creationId xmlns:p14="http://schemas.microsoft.com/office/powerpoint/2010/main" val="1754564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 participants will continue to be paid via approval from their stakeholder </a:t>
            </a:r>
            <a:r>
              <a:rPr lang="en-CA" dirty="0" err="1"/>
              <a:t>oprganizations</a:t>
            </a:r>
            <a:r>
              <a:rPr lang="en-CA" dirty="0"/>
              <a:t>, with a $50 research compensation for expenses, paid at the beginning of the study.</a:t>
            </a:r>
          </a:p>
        </p:txBody>
      </p:sp>
      <p:sp>
        <p:nvSpPr>
          <p:cNvPr id="4" name="Slide Number Placeholder 3"/>
          <p:cNvSpPr>
            <a:spLocks noGrp="1"/>
          </p:cNvSpPr>
          <p:nvPr>
            <p:ph type="sldNum" sz="quarter" idx="5"/>
          </p:nvPr>
        </p:nvSpPr>
        <p:spPr/>
        <p:txBody>
          <a:bodyPr/>
          <a:lstStyle/>
          <a:p>
            <a:fld id="{9EBD735A-0A4F-4F31-8B34-48734B38BB23}" type="slidenum">
              <a:rPr lang="en-CA" smtClean="0"/>
              <a:t>20</a:t>
            </a:fld>
            <a:endParaRPr lang="en-CA"/>
          </a:p>
        </p:txBody>
      </p:sp>
    </p:spTree>
    <p:extLst>
      <p:ext uri="{BB962C8B-B14F-4D97-AF65-F5344CB8AC3E}">
        <p14:creationId xmlns:p14="http://schemas.microsoft.com/office/powerpoint/2010/main" val="1156319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2</a:t>
            </a:fld>
            <a:endParaRPr lang="en-CA"/>
          </a:p>
        </p:txBody>
      </p:sp>
    </p:spTree>
    <p:extLst>
      <p:ext uri="{BB962C8B-B14F-4D97-AF65-F5344CB8AC3E}">
        <p14:creationId xmlns:p14="http://schemas.microsoft.com/office/powerpoint/2010/main" val="674377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According to Pollock et al., a third-culture kid is someone raised during the formative years of their youth in a non-passport country to at least one of their parents, often moving frequently and returning to foreign countries to live and work. </a:t>
            </a:r>
          </a:p>
          <a:p>
            <a:endParaRPr lang="en-CA" dirty="0"/>
          </a:p>
          <a:p>
            <a:r>
              <a:rPr lang="en-CA" dirty="0"/>
              <a:t>SO WHAT? What of my </a:t>
            </a:r>
            <a:r>
              <a:rPr lang="en-CA" i="1" dirty="0"/>
              <a:t>principal investigator</a:t>
            </a:r>
            <a:r>
              <a:rPr lang="en-CA" dirty="0"/>
              <a:t> positionality as it affects the study?</a:t>
            </a:r>
          </a:p>
        </p:txBody>
      </p:sp>
      <p:sp>
        <p:nvSpPr>
          <p:cNvPr id="4" name="Slide Number Placeholder 3"/>
          <p:cNvSpPr>
            <a:spLocks noGrp="1"/>
          </p:cNvSpPr>
          <p:nvPr>
            <p:ph type="sldNum" sz="quarter" idx="5"/>
          </p:nvPr>
        </p:nvSpPr>
        <p:spPr/>
        <p:txBody>
          <a:bodyPr/>
          <a:lstStyle/>
          <a:p>
            <a:fld id="{9EBD735A-0A4F-4F31-8B34-48734B38BB23}" type="slidenum">
              <a:rPr lang="en-CA" smtClean="0"/>
              <a:t>21</a:t>
            </a:fld>
            <a:endParaRPr lang="en-CA"/>
          </a:p>
        </p:txBody>
      </p:sp>
    </p:spTree>
    <p:extLst>
      <p:ext uri="{BB962C8B-B14F-4D97-AF65-F5344CB8AC3E}">
        <p14:creationId xmlns:p14="http://schemas.microsoft.com/office/powerpoint/2010/main" val="3031115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CD186-211C-D075-E731-A0D4B611B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CB00F-1D54-A709-A426-228627F20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A74D8-E90E-416F-BE5E-ACEC4808A0F3}"/>
              </a:ext>
            </a:extLst>
          </p:cNvPr>
          <p:cNvSpPr>
            <a:spLocks noGrp="1"/>
          </p:cNvSpPr>
          <p:nvPr>
            <p:ph type="body" idx="1"/>
          </p:nvPr>
        </p:nvSpPr>
        <p:spPr/>
        <p:txBody>
          <a:bodyPr/>
          <a:lstStyle/>
          <a:p>
            <a:pPr defTabSz="961547">
              <a:spcBef>
                <a:spcPct val="0"/>
              </a:spcBef>
              <a:spcAft>
                <a:spcPct val="35000"/>
              </a:spcAft>
              <a:defRPr/>
            </a:pPr>
            <a:r>
              <a:rPr lang="en-US" i="1" u="sng" dirty="0">
                <a:latin typeface="Calibri" panose="020F0502020204030204" pitchFamily="34" charset="0"/>
                <a:ea typeface="Calibri" panose="020F0502020204030204" pitchFamily="34" charset="0"/>
                <a:cs typeface="Arial" panose="020B0604020202020204" pitchFamily="34" charset="0"/>
              </a:rPr>
              <a:t>Ride-along</a:t>
            </a:r>
            <a:r>
              <a:rPr lang="en-US" dirty="0">
                <a:latin typeface="Calibri" panose="020F0502020204030204" pitchFamily="34" charset="0"/>
                <a:ea typeface="Calibri" panose="020F0502020204030204" pitchFamily="34" charset="0"/>
                <a:cs typeface="Arial" panose="020B0604020202020204" pitchFamily="34" charset="0"/>
              </a:rPr>
              <a:t> involves researchers accompanying participants during their journeys or daily activities, typically using various modes of transportation such as vehicles. It can also involve</a:t>
            </a:r>
            <a:r>
              <a:rPr lang="en-CA" dirty="0">
                <a:latin typeface="Calibri" panose="020F0502020204030204" pitchFamily="34" charset="0"/>
                <a:ea typeface="Calibri" panose="020F0502020204030204" pitchFamily="34" charset="0"/>
                <a:cs typeface="Arial" panose="020B0604020202020204" pitchFamily="34" charset="0"/>
              </a:rPr>
              <a:t> accompanying a participant whose activities are static, such as sitting at a booth with them and answering questions.</a:t>
            </a:r>
            <a:endParaRPr lang="en-CA" dirty="0"/>
          </a:p>
        </p:txBody>
      </p:sp>
      <p:sp>
        <p:nvSpPr>
          <p:cNvPr id="4" name="Slide Number Placeholder 3">
            <a:extLst>
              <a:ext uri="{FF2B5EF4-FFF2-40B4-BE49-F238E27FC236}">
                <a16:creationId xmlns:a16="http://schemas.microsoft.com/office/drawing/2014/main" id="{3FFFA68C-D2DE-8A33-8979-C42AB3693FE9}"/>
              </a:ext>
            </a:extLst>
          </p:cNvPr>
          <p:cNvSpPr>
            <a:spLocks noGrp="1"/>
          </p:cNvSpPr>
          <p:nvPr>
            <p:ph type="sldNum" sz="quarter" idx="5"/>
          </p:nvPr>
        </p:nvSpPr>
        <p:spPr/>
        <p:txBody>
          <a:bodyPr/>
          <a:lstStyle/>
          <a:p>
            <a:fld id="{9EBD735A-0A4F-4F31-8B34-48734B38BB23}" type="slidenum">
              <a:rPr lang="en-CA" smtClean="0"/>
              <a:t>23</a:t>
            </a:fld>
            <a:endParaRPr lang="en-CA"/>
          </a:p>
        </p:txBody>
      </p:sp>
    </p:spTree>
    <p:extLst>
      <p:ext uri="{BB962C8B-B14F-4D97-AF65-F5344CB8AC3E}">
        <p14:creationId xmlns:p14="http://schemas.microsoft.com/office/powerpoint/2010/main" val="3995500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10632-F951-4A4F-1243-1DE2C2EDF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0A84E-9023-48B7-BCC9-D7D831F01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A25B8-371D-81CE-D1B8-1DBEFA5A38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7CC93E3-C63E-3335-2F00-9AA48B64667B}"/>
              </a:ext>
            </a:extLst>
          </p:cNvPr>
          <p:cNvSpPr>
            <a:spLocks noGrp="1"/>
          </p:cNvSpPr>
          <p:nvPr>
            <p:ph type="sldNum" sz="quarter" idx="5"/>
          </p:nvPr>
        </p:nvSpPr>
        <p:spPr/>
        <p:txBody>
          <a:bodyPr/>
          <a:lstStyle/>
          <a:p>
            <a:fld id="{9EBD735A-0A4F-4F31-8B34-48734B38BB23}" type="slidenum">
              <a:rPr lang="en-CA" smtClean="0"/>
              <a:t>24</a:t>
            </a:fld>
            <a:endParaRPr lang="en-CA"/>
          </a:p>
        </p:txBody>
      </p:sp>
    </p:spTree>
    <p:extLst>
      <p:ext uri="{BB962C8B-B14F-4D97-AF65-F5344CB8AC3E}">
        <p14:creationId xmlns:p14="http://schemas.microsoft.com/office/powerpoint/2010/main" val="3097288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596D5-8A7C-6121-D837-02D294C78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8CC46-A6EA-47D6-1AC4-74C091586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0E583E-10A0-3996-6E86-ED8E33DA7B08}"/>
              </a:ext>
            </a:extLst>
          </p:cNvPr>
          <p:cNvSpPr>
            <a:spLocks noGrp="1"/>
          </p:cNvSpPr>
          <p:nvPr>
            <p:ph type="body" idx="1"/>
          </p:nvPr>
        </p:nvSpPr>
        <p:spPr/>
        <p:txBody>
          <a:bodyPr/>
          <a:lstStyle/>
          <a:p>
            <a:r>
              <a:rPr lang="en-US" b="0" i="0" dirty="0">
                <a:solidFill>
                  <a:srgbClr val="2E2E2E"/>
                </a:solidFill>
                <a:effectLst/>
                <a:latin typeface="Open Sans" panose="020B0606030504020204" pitchFamily="34" charset="0"/>
              </a:rPr>
              <a:t>A focus group is a form of qualitative research conducted in a group interview format. The focus group typically consists of a group of participants and a researcher who serves as the moderator for discussions among the group members. In focus groups, there is not always the usual exchange of questions and answers between the researcher and the group that one would commonly envision in an interview setting. Rather, the researcher often ensures that specific topics of research interest are discussed by the entire group in hopes of exploring and </a:t>
            </a:r>
            <a:r>
              <a:rPr lang="en-US" b="0" i="0" u="sng" dirty="0">
                <a:solidFill>
                  <a:srgbClr val="2E2E2E"/>
                </a:solidFill>
                <a:effectLst/>
                <a:latin typeface="Open Sans" panose="020B0606030504020204" pitchFamily="34" charset="0"/>
              </a:rPr>
              <a:t>documenting</a:t>
            </a:r>
            <a:r>
              <a:rPr lang="en-US" b="0" i="0" dirty="0">
                <a:solidFill>
                  <a:srgbClr val="2E2E2E"/>
                </a:solidFill>
                <a:effectLst/>
                <a:latin typeface="Open Sans" panose="020B0606030504020204" pitchFamily="34" charset="0"/>
              </a:rPr>
              <a:t> data and self-disclosure that might otherwise be withheld in the traditional researcher-interviewee environment. </a:t>
            </a:r>
            <a:endParaRPr lang="en-CA" dirty="0"/>
          </a:p>
        </p:txBody>
      </p:sp>
      <p:sp>
        <p:nvSpPr>
          <p:cNvPr id="4" name="Slide Number Placeholder 3">
            <a:extLst>
              <a:ext uri="{FF2B5EF4-FFF2-40B4-BE49-F238E27FC236}">
                <a16:creationId xmlns:a16="http://schemas.microsoft.com/office/drawing/2014/main" id="{06D408F0-2562-CE4B-3102-2171E65BD4F6}"/>
              </a:ext>
            </a:extLst>
          </p:cNvPr>
          <p:cNvSpPr>
            <a:spLocks noGrp="1"/>
          </p:cNvSpPr>
          <p:nvPr>
            <p:ph type="sldNum" sz="quarter" idx="5"/>
          </p:nvPr>
        </p:nvSpPr>
        <p:spPr/>
        <p:txBody>
          <a:bodyPr/>
          <a:lstStyle/>
          <a:p>
            <a:fld id="{9EBD735A-0A4F-4F31-8B34-48734B38BB23}" type="slidenum">
              <a:rPr lang="en-CA" smtClean="0"/>
              <a:t>25</a:t>
            </a:fld>
            <a:endParaRPr lang="en-CA"/>
          </a:p>
        </p:txBody>
      </p:sp>
    </p:spTree>
    <p:extLst>
      <p:ext uri="{BB962C8B-B14F-4D97-AF65-F5344CB8AC3E}">
        <p14:creationId xmlns:p14="http://schemas.microsoft.com/office/powerpoint/2010/main" val="3469864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6B9AE-AF46-D124-B663-996226455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A34D5-2306-0FE0-7E67-5316E97EC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DECE38-FE91-5BA0-410F-67728BDDE35E}"/>
              </a:ext>
            </a:extLst>
          </p:cNvPr>
          <p:cNvSpPr>
            <a:spLocks noGrp="1"/>
          </p:cNvSpPr>
          <p:nvPr>
            <p:ph type="body" idx="1"/>
          </p:nvPr>
        </p:nvSpPr>
        <p:spPr/>
        <p:txBody>
          <a:bodyPr/>
          <a:lstStyle/>
          <a:p>
            <a:pPr defTabSz="941923">
              <a:defRPr/>
            </a:pPr>
            <a:r>
              <a:rPr lang="en-US" dirty="0"/>
              <a:t>The </a:t>
            </a:r>
            <a:r>
              <a:rPr lang="en-US" u="sng" dirty="0" err="1"/>
              <a:t>SHOWeD</a:t>
            </a:r>
            <a:r>
              <a:rPr lang="en-US" u="sng" dirty="0"/>
              <a:t> method</a:t>
            </a:r>
            <a:r>
              <a:rPr lang="en-US" dirty="0"/>
              <a:t> of image analysis was authored by Caroline Wang and Mary Ann Burris. They introduced this technique as part of their development of the photovoice methodology in the 1990s. The </a:t>
            </a:r>
            <a:r>
              <a:rPr lang="en-US" dirty="0" err="1"/>
              <a:t>SHOWeD</a:t>
            </a:r>
            <a:r>
              <a:rPr lang="en-US" dirty="0"/>
              <a:t> method is a structured approach that facilitates discussion and critical analysis of photographs, supporting participants in reflecting on and interpreting images within participatory research settings.</a:t>
            </a:r>
            <a:endParaRPr lang="en-CA" dirty="0"/>
          </a:p>
        </p:txBody>
      </p:sp>
      <p:sp>
        <p:nvSpPr>
          <p:cNvPr id="4" name="Slide Number Placeholder 3">
            <a:extLst>
              <a:ext uri="{FF2B5EF4-FFF2-40B4-BE49-F238E27FC236}">
                <a16:creationId xmlns:a16="http://schemas.microsoft.com/office/drawing/2014/main" id="{47F3740C-9120-9A1C-AB89-C3FDE237930D}"/>
              </a:ext>
            </a:extLst>
          </p:cNvPr>
          <p:cNvSpPr>
            <a:spLocks noGrp="1"/>
          </p:cNvSpPr>
          <p:nvPr>
            <p:ph type="sldNum" sz="quarter" idx="5"/>
          </p:nvPr>
        </p:nvSpPr>
        <p:spPr/>
        <p:txBody>
          <a:bodyPr/>
          <a:lstStyle/>
          <a:p>
            <a:fld id="{9EBD735A-0A4F-4F31-8B34-48734B38BB23}" type="slidenum">
              <a:rPr lang="en-CA" smtClean="0"/>
              <a:t>27</a:t>
            </a:fld>
            <a:endParaRPr lang="en-CA"/>
          </a:p>
        </p:txBody>
      </p:sp>
    </p:spTree>
    <p:extLst>
      <p:ext uri="{BB962C8B-B14F-4D97-AF65-F5344CB8AC3E}">
        <p14:creationId xmlns:p14="http://schemas.microsoft.com/office/powerpoint/2010/main" val="467049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project’s data will be analyzed using Multimodal Critical Discourse Analysis (MCDA), an expansion of Fairclough’s (2013) CDA. MCDA is an “emerging method, grounded in linguistic and visual communication scholarship, of identifying how different modes of communication—text, speech, image, sound - are used to achieve political purposes” (Machin, 2013, as cited in Joy et al., 2024, p. 1). MCDA’s approach to data analysis broadens the angle on what constitutes </a:t>
            </a:r>
            <a:r>
              <a:rPr lang="en-CA" sz="1200" i="1" kern="1200" dirty="0">
                <a:solidFill>
                  <a:schemeClr val="tx1"/>
                </a:solidFill>
                <a:effectLst/>
                <a:latin typeface="+mn-lt"/>
                <a:ea typeface="+mn-ea"/>
                <a:cs typeface="+mn-cs"/>
              </a:rPr>
              <a:t>discourse </a:t>
            </a:r>
            <a:r>
              <a:rPr lang="en-CA" sz="1200" kern="1200" dirty="0">
                <a:solidFill>
                  <a:schemeClr val="tx1"/>
                </a:solidFill>
                <a:effectLst/>
                <a:latin typeface="+mn-lt"/>
                <a:ea typeface="+mn-ea"/>
                <a:cs typeface="+mn-cs"/>
              </a:rPr>
              <a:t>(Liu et al., 2024). The core of the analysis remains CDA, albeit with a more inclusive outlook on data sources, such as fumettivoice, and the final fumetti story.</a:t>
            </a:r>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28</a:t>
            </a:fld>
            <a:endParaRPr lang="en-CA"/>
          </a:p>
        </p:txBody>
      </p:sp>
    </p:spTree>
    <p:extLst>
      <p:ext uri="{BB962C8B-B14F-4D97-AF65-F5344CB8AC3E}">
        <p14:creationId xmlns:p14="http://schemas.microsoft.com/office/powerpoint/2010/main" val="2251055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24E30-7A07-4CF0-E4F7-C0D76F7A6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31994-072F-D7C9-7E75-E39E60E8D1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9458F-D5CE-212C-4CAD-A8523EA6A968}"/>
              </a:ext>
            </a:extLst>
          </p:cNvPr>
          <p:cNvSpPr>
            <a:spLocks noGrp="1"/>
          </p:cNvSpPr>
          <p:nvPr>
            <p:ph type="body" idx="1"/>
          </p:nvPr>
        </p:nvSpPr>
        <p:spPr/>
        <p:txBody>
          <a:bodyPr/>
          <a:lstStyle/>
          <a:p>
            <a:r>
              <a:rPr lang="en-US" u="sng" dirty="0"/>
              <a:t>Trustworthiness and Rigor</a:t>
            </a:r>
            <a:r>
              <a:rPr lang="en-US" dirty="0"/>
              <a:t>. </a:t>
            </a:r>
            <a:r>
              <a:rPr lang="en-US" i="1" dirty="0"/>
              <a:t>Worthy</a:t>
            </a:r>
            <a:r>
              <a:rPr lang="en-US" dirty="0"/>
              <a:t> qualitative research studies differ both philosophically and methodologically from well-established quantitative study evaluation criteria, which emphasize validity and reliability, where measurement is a core component (Yadav, 2022). Qualitative studies are often evaluated based on the concepts of trustworthiness and rigor (albeit contested in academia) in projects to reflect “confidence in its probable success” (Merriam &amp; Tisdell, 2015, p. 237). This means that a study’s </a:t>
            </a:r>
            <a:r>
              <a:rPr lang="en-US" dirty="0" err="1"/>
              <a:t>calibre</a:t>
            </a:r>
            <a:r>
              <a:rPr lang="en-US" dirty="0"/>
              <a:t> is dependent on achieving its objectives within a customized set of evaluation criteria, considering the highest ethical standards possible.</a:t>
            </a:r>
          </a:p>
          <a:p>
            <a:endParaRPr lang="en-US" dirty="0"/>
          </a:p>
          <a:p>
            <a:r>
              <a:rPr lang="en-US" dirty="0"/>
              <a:t>This study aims high, with research objectives within a theoretical framework focused on ecological justice, a bold new research method, and multiple interdisciplinary research methodologies that insist on collaboration with participants. Huffman (2023) encourages researchers in social justice projects, such as community waste management, to be fundamentally ethical towards people, and maintain standards of research scholarship that are “</a:t>
            </a:r>
            <a:r>
              <a:rPr lang="en-US" u="sng" dirty="0"/>
              <a:t>rigorous, innovative, creative, insightful, useful, beautiful, and perhaps even profound</a:t>
            </a:r>
            <a:r>
              <a:rPr lang="en-US" dirty="0"/>
              <a:t>” (p. 91).</a:t>
            </a:r>
            <a:endParaRPr lang="en-CA" dirty="0"/>
          </a:p>
        </p:txBody>
      </p:sp>
      <p:sp>
        <p:nvSpPr>
          <p:cNvPr id="4" name="Slide Number Placeholder 3">
            <a:extLst>
              <a:ext uri="{FF2B5EF4-FFF2-40B4-BE49-F238E27FC236}">
                <a16:creationId xmlns:a16="http://schemas.microsoft.com/office/drawing/2014/main" id="{9729181A-2F08-F16A-D8C2-874DA5316567}"/>
              </a:ext>
            </a:extLst>
          </p:cNvPr>
          <p:cNvSpPr>
            <a:spLocks noGrp="1"/>
          </p:cNvSpPr>
          <p:nvPr>
            <p:ph type="sldNum" sz="quarter" idx="5"/>
          </p:nvPr>
        </p:nvSpPr>
        <p:spPr/>
        <p:txBody>
          <a:bodyPr/>
          <a:lstStyle/>
          <a:p>
            <a:fld id="{9EBD735A-0A4F-4F31-8B34-48734B38BB23}" type="slidenum">
              <a:rPr lang="en-CA" smtClean="0"/>
              <a:t>29</a:t>
            </a:fld>
            <a:endParaRPr lang="en-CA"/>
          </a:p>
        </p:txBody>
      </p:sp>
    </p:spTree>
    <p:extLst>
      <p:ext uri="{BB962C8B-B14F-4D97-AF65-F5344CB8AC3E}">
        <p14:creationId xmlns:p14="http://schemas.microsoft.com/office/powerpoint/2010/main" val="1169754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4834E-9531-9508-22FD-6C5481D25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2543A-5469-906B-86B1-2B49B550F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21F8C3-2900-9120-B890-B392325B4550}"/>
              </a:ext>
            </a:extLst>
          </p:cNvPr>
          <p:cNvSpPr>
            <a:spLocks noGrp="1"/>
          </p:cNvSpPr>
          <p:nvPr>
            <p:ph type="body" idx="1"/>
          </p:nvPr>
        </p:nvSpPr>
        <p:spPr/>
        <p:txBody>
          <a:bodyPr/>
          <a:lstStyle/>
          <a:p>
            <a:pPr marL="0" marR="0" lvl="0" indent="0" algn="l" defTabSz="941923" rtl="0" eaLnBrk="1" fontAlgn="auto" latinLnBrk="0" hangingPunct="1">
              <a:lnSpc>
                <a:spcPct val="100000"/>
              </a:lnSpc>
              <a:spcBef>
                <a:spcPts val="0"/>
              </a:spcBef>
              <a:spcAft>
                <a:spcPts val="0"/>
              </a:spcAft>
              <a:buClrTx/>
              <a:buSzTx/>
              <a:buFontTx/>
              <a:buNone/>
              <a:tabLst/>
              <a:defRPr/>
            </a:pPr>
            <a:r>
              <a:rPr lang="en-CA" dirty="0"/>
              <a:t>Winnipeg can consider the metaphor of being </a:t>
            </a:r>
            <a:r>
              <a:rPr lang="en-CA" i="1" dirty="0"/>
              <a:t>elegantly wasted. ‘</a:t>
            </a:r>
            <a:r>
              <a:rPr lang="en-CA" dirty="0"/>
              <a:t>Elegantly wasted' captures the paradox of being aware of environmental destruction yet failing to act, a theme central to this research on waste management. The city has sufficient knowledge and talent to enhance sustainability while challenging dominant, unsustainable environmental agenda patterns, such as blindly following the Sustainable Development Goals. This study aims to answer the following research question: </a:t>
            </a:r>
            <a:r>
              <a:rPr lang="en-CA" sz="1200" kern="1200" dirty="0">
                <a:solidFill>
                  <a:schemeClr val="tx1"/>
                </a:solidFill>
                <a:effectLst/>
                <a:latin typeface="+mn-lt"/>
                <a:ea typeface="+mn-ea"/>
                <a:cs typeface="+mn-cs"/>
              </a:rPr>
              <a:t>“</a:t>
            </a:r>
            <a:r>
              <a:rPr lang="en-CA" sz="1200" i="1" kern="1200" dirty="0">
                <a:solidFill>
                  <a:schemeClr val="tx1"/>
                </a:solidFill>
                <a:effectLst/>
                <a:latin typeface="+mn-lt"/>
                <a:ea typeface="+mn-ea"/>
                <a:cs typeface="+mn-cs"/>
              </a:rPr>
              <a:t>How do community members experience, understand, and document sustainability through their involvement in local waste management initiatives in Winnipeg?</a:t>
            </a:r>
            <a:r>
              <a:rPr lang="en-CA" sz="1200" kern="1200" dirty="0">
                <a:solidFill>
                  <a:schemeClr val="tx1"/>
                </a:solidFill>
                <a:effectLst/>
                <a:latin typeface="+mn-lt"/>
                <a:ea typeface="+mn-ea"/>
                <a:cs typeface="+mn-cs"/>
              </a:rPr>
              <a:t>” </a:t>
            </a:r>
            <a:r>
              <a:rPr lang="en-CA" dirty="0"/>
              <a:t>*The answer rests somewhere in the messy portion as participants explore and document this wicked problem.</a:t>
            </a:r>
          </a:p>
          <a:p>
            <a:pPr marL="0" marR="0" lvl="0" indent="0" algn="l" defTabSz="941923" rtl="0" eaLnBrk="1" fontAlgn="auto" latinLnBrk="0" hangingPunct="1">
              <a:lnSpc>
                <a:spcPct val="100000"/>
              </a:lnSpc>
              <a:spcBef>
                <a:spcPts val="0"/>
              </a:spcBef>
              <a:spcAft>
                <a:spcPts val="0"/>
              </a:spcAft>
              <a:buClrTx/>
              <a:buSzTx/>
              <a:buFontTx/>
              <a:buNone/>
              <a:tabLst/>
              <a:defRPr/>
            </a:pPr>
            <a:endParaRPr lang="en-CA" dirty="0"/>
          </a:p>
          <a:p>
            <a:pPr lvl="0"/>
            <a:r>
              <a:rPr lang="en-CA" sz="1200" kern="1200" dirty="0">
                <a:solidFill>
                  <a:schemeClr val="tx1"/>
                </a:solidFill>
                <a:effectLst/>
                <a:latin typeface="+mn-lt"/>
                <a:ea typeface="+mn-ea"/>
                <a:cs typeface="+mn-cs"/>
              </a:rPr>
              <a:t>This study can advance participatory and visual qualitative methods, generating educational and policy-relevant insights for campus sustainability, while empowering community voices in environmental action.</a:t>
            </a:r>
          </a:p>
        </p:txBody>
      </p:sp>
      <p:sp>
        <p:nvSpPr>
          <p:cNvPr id="4" name="Slide Number Placeholder 3">
            <a:extLst>
              <a:ext uri="{FF2B5EF4-FFF2-40B4-BE49-F238E27FC236}">
                <a16:creationId xmlns:a16="http://schemas.microsoft.com/office/drawing/2014/main" id="{945E7E2A-BF0F-ED32-DFC1-FA7AF2EBD114}"/>
              </a:ext>
            </a:extLst>
          </p:cNvPr>
          <p:cNvSpPr>
            <a:spLocks noGrp="1"/>
          </p:cNvSpPr>
          <p:nvPr>
            <p:ph type="sldNum" sz="quarter" idx="5"/>
          </p:nvPr>
        </p:nvSpPr>
        <p:spPr/>
        <p:txBody>
          <a:bodyPr/>
          <a:lstStyle/>
          <a:p>
            <a:fld id="{9EBD735A-0A4F-4F31-8B34-48734B38BB23}" type="slidenum">
              <a:rPr lang="en-CA" smtClean="0"/>
              <a:t>33</a:t>
            </a:fld>
            <a:endParaRPr lang="en-CA"/>
          </a:p>
        </p:txBody>
      </p:sp>
    </p:spTree>
    <p:extLst>
      <p:ext uri="{BB962C8B-B14F-4D97-AF65-F5344CB8AC3E}">
        <p14:creationId xmlns:p14="http://schemas.microsoft.com/office/powerpoint/2010/main" val="698633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39</a:t>
            </a:fld>
            <a:endParaRPr lang="en-CA"/>
          </a:p>
        </p:txBody>
      </p:sp>
    </p:spTree>
    <p:extLst>
      <p:ext uri="{BB962C8B-B14F-4D97-AF65-F5344CB8AC3E}">
        <p14:creationId xmlns:p14="http://schemas.microsoft.com/office/powerpoint/2010/main" val="3401856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41</a:t>
            </a:fld>
            <a:endParaRPr lang="en-CA"/>
          </a:p>
        </p:txBody>
      </p:sp>
    </p:spTree>
    <p:extLst>
      <p:ext uri="{BB962C8B-B14F-4D97-AF65-F5344CB8AC3E}">
        <p14:creationId xmlns:p14="http://schemas.microsoft.com/office/powerpoint/2010/main" val="3358249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3</a:t>
            </a:fld>
            <a:endParaRPr lang="en-CA"/>
          </a:p>
        </p:txBody>
      </p:sp>
    </p:spTree>
    <p:extLst>
      <p:ext uri="{BB962C8B-B14F-4D97-AF65-F5344CB8AC3E}">
        <p14:creationId xmlns:p14="http://schemas.microsoft.com/office/powerpoint/2010/main" val="2315020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effectLst/>
                <a:latin typeface="fkGroteskNeue"/>
              </a:rPr>
              <a:t>Conduct training sessions covering: The basics of photography, Research ethics and obtaining consent for photos, The purpose and expectations of the project.</a:t>
            </a:r>
          </a:p>
          <a:p>
            <a:pPr marL="294351" indent="-294351">
              <a:buFont typeface="Arial" panose="020B0604020202020204" pitchFamily="34" charset="0"/>
              <a:buChar char="•"/>
            </a:pPr>
            <a:endParaRPr lang="en-US" b="0" i="0" dirty="0">
              <a:effectLst/>
              <a:latin typeface="fkGroteskNeue"/>
            </a:endParaRPr>
          </a:p>
          <a:p>
            <a:pPr algn="l">
              <a:buFont typeface="Arial" panose="020B0604020202020204" pitchFamily="34" charset="0"/>
              <a:buChar char="•"/>
            </a:pPr>
            <a:r>
              <a:rPr lang="en-US" b="0" i="0" dirty="0">
                <a:effectLst/>
                <a:latin typeface="fkGroteskNeue"/>
              </a:rPr>
              <a:t>Photo-Discussion Sessions: Facilitate group workshops where participants present their photos and share stories or interpretations behind them. Use structured prompts, such as the </a:t>
            </a:r>
            <a:r>
              <a:rPr lang="en-US" b="0" i="0" dirty="0" err="1">
                <a:effectLst/>
                <a:latin typeface="fkGroteskNeue"/>
              </a:rPr>
              <a:t>SHOWeD</a:t>
            </a:r>
            <a:r>
              <a:rPr lang="en-US" b="0" i="0" dirty="0">
                <a:effectLst/>
                <a:latin typeface="fkGroteskNeue"/>
              </a:rPr>
              <a:t> method, participants will do a visual analysis of their own images TO DEVELOP deeper narratives that will develop into fumetti (i.e. fumettivoice):</a:t>
            </a:r>
          </a:p>
          <a:p>
            <a:pPr marL="765313" lvl="1" indent="-294351">
              <a:buFont typeface="Arial" panose="020B0604020202020204" pitchFamily="34" charset="0"/>
              <a:buChar char="•"/>
            </a:pPr>
            <a:r>
              <a:rPr lang="en-US" b="0" i="0" dirty="0">
                <a:effectLst/>
                <a:latin typeface="fkGroteskNeue"/>
              </a:rPr>
              <a:t>What do you </a:t>
            </a:r>
            <a:r>
              <a:rPr lang="en-US" b="0" i="0" u="sng" dirty="0">
                <a:effectLst/>
                <a:latin typeface="fkGroteskNeue"/>
              </a:rPr>
              <a:t>See</a:t>
            </a:r>
            <a:r>
              <a:rPr lang="en-US" b="0" i="0" dirty="0">
                <a:effectLst/>
                <a:latin typeface="fkGroteskNeue"/>
              </a:rPr>
              <a:t> here?</a:t>
            </a:r>
          </a:p>
          <a:p>
            <a:pPr marL="765313" lvl="1" indent="-294351">
              <a:buFont typeface="Arial" panose="020B0604020202020204" pitchFamily="34" charset="0"/>
              <a:buChar char="•"/>
            </a:pPr>
            <a:r>
              <a:rPr lang="en-US" b="0" i="0" dirty="0">
                <a:effectLst/>
                <a:latin typeface="fkGroteskNeue"/>
              </a:rPr>
              <a:t>What is really </a:t>
            </a:r>
            <a:r>
              <a:rPr lang="en-US" b="0" i="0" u="sng" dirty="0">
                <a:effectLst/>
                <a:latin typeface="fkGroteskNeue"/>
              </a:rPr>
              <a:t>Happening</a:t>
            </a:r>
            <a:r>
              <a:rPr lang="en-US" b="0" i="0" dirty="0">
                <a:effectLst/>
                <a:latin typeface="fkGroteskNeue"/>
              </a:rPr>
              <a:t> here?</a:t>
            </a:r>
          </a:p>
          <a:p>
            <a:pPr marL="765313" lvl="1" indent="-294351">
              <a:buFont typeface="Arial" panose="020B0604020202020204" pitchFamily="34" charset="0"/>
              <a:buChar char="•"/>
            </a:pPr>
            <a:r>
              <a:rPr lang="en-US" b="0" i="0" dirty="0">
                <a:effectLst/>
                <a:latin typeface="fkGroteskNeue"/>
              </a:rPr>
              <a:t>How does this relate to </a:t>
            </a:r>
            <a:r>
              <a:rPr lang="en-US" b="0" i="0" u="sng" dirty="0">
                <a:effectLst/>
                <a:latin typeface="fkGroteskNeue"/>
              </a:rPr>
              <a:t>Our</a:t>
            </a:r>
            <a:r>
              <a:rPr lang="en-US" b="0" i="0" dirty="0">
                <a:effectLst/>
                <a:latin typeface="fkGroteskNeue"/>
              </a:rPr>
              <a:t> lives?</a:t>
            </a:r>
          </a:p>
          <a:p>
            <a:pPr marL="765313" lvl="1" indent="-294351">
              <a:buFont typeface="Arial" panose="020B0604020202020204" pitchFamily="34" charset="0"/>
              <a:buChar char="•"/>
            </a:pPr>
            <a:r>
              <a:rPr lang="en-US" b="0" i="0" u="sng" dirty="0">
                <a:effectLst/>
                <a:latin typeface="fkGroteskNeue"/>
              </a:rPr>
              <a:t>Why</a:t>
            </a:r>
            <a:r>
              <a:rPr lang="en-US" b="0" i="0" dirty="0">
                <a:effectLst/>
                <a:latin typeface="fkGroteskNeue"/>
              </a:rPr>
              <a:t> does this situation </a:t>
            </a:r>
            <a:r>
              <a:rPr lang="en-US" b="0" i="0" u="sng" dirty="0">
                <a:effectLst/>
                <a:latin typeface="fkGroteskNeue"/>
              </a:rPr>
              <a:t>e</a:t>
            </a:r>
            <a:r>
              <a:rPr lang="en-US" b="0" i="0" dirty="0">
                <a:effectLst/>
                <a:latin typeface="fkGroteskNeue"/>
              </a:rPr>
              <a:t>xist?</a:t>
            </a:r>
          </a:p>
          <a:p>
            <a:pPr marL="765313" lvl="1" indent="-294351">
              <a:buFont typeface="Arial" panose="020B0604020202020204" pitchFamily="34" charset="0"/>
              <a:buChar char="•"/>
            </a:pPr>
            <a:r>
              <a:rPr lang="en-US" b="0" i="0" dirty="0">
                <a:effectLst/>
                <a:latin typeface="fkGroteskNeue"/>
              </a:rPr>
              <a:t>What can we </a:t>
            </a:r>
            <a:r>
              <a:rPr lang="en-US" b="0" i="0" u="sng" dirty="0">
                <a:effectLst/>
                <a:latin typeface="fkGroteskNeue"/>
              </a:rPr>
              <a:t>Do</a:t>
            </a:r>
            <a:r>
              <a:rPr lang="en-US" b="0" i="0" dirty="0">
                <a:effectLst/>
                <a:latin typeface="fkGroteskNeue"/>
              </a:rPr>
              <a:t> about it?</a:t>
            </a:r>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42</a:t>
            </a:fld>
            <a:endParaRPr lang="en-CA"/>
          </a:p>
        </p:txBody>
      </p:sp>
    </p:spTree>
    <p:extLst>
      <p:ext uri="{BB962C8B-B14F-4D97-AF65-F5344CB8AC3E}">
        <p14:creationId xmlns:p14="http://schemas.microsoft.com/office/powerpoint/2010/main" val="998332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effectLst/>
                <a:latin typeface="fkGroteskNeue"/>
              </a:rPr>
              <a:t>The </a:t>
            </a:r>
            <a:r>
              <a:rPr lang="en-US" b="0" i="0" dirty="0" err="1">
                <a:effectLst/>
                <a:latin typeface="fkGroteskNeue"/>
              </a:rPr>
              <a:t>SHOWed</a:t>
            </a:r>
            <a:r>
              <a:rPr lang="en-US" b="0" i="0" dirty="0">
                <a:effectLst/>
                <a:latin typeface="fkGroteskNeue"/>
              </a:rPr>
              <a:t> method of image analysis was authored by Caroline Wang and Mary Ann Burris. They introduced this technique as part of their development of the photovoice methodology in the 1990s. The </a:t>
            </a:r>
            <a:r>
              <a:rPr lang="en-US" b="0" i="0" dirty="0" err="1">
                <a:effectLst/>
                <a:latin typeface="fkGroteskNeue"/>
              </a:rPr>
              <a:t>SHOWed</a:t>
            </a:r>
            <a:r>
              <a:rPr lang="en-US" b="0" i="0" dirty="0">
                <a:effectLst/>
                <a:latin typeface="fkGroteskNeue"/>
              </a:rPr>
              <a:t> method is a structured approach that facilitates discussion and critical analysis of photographs, supporting participants in reflecting on and interpreting images within participatory research settings.</a:t>
            </a:r>
          </a:p>
          <a:p>
            <a:pPr algn="l">
              <a:buFont typeface="Arial" panose="020B0604020202020204" pitchFamily="34" charset="0"/>
              <a:buChar char="•"/>
            </a:pPr>
            <a:endParaRPr lang="en-US" b="0" i="0" dirty="0">
              <a:effectLst/>
              <a:latin typeface="fkGroteskNeue"/>
            </a:endParaRPr>
          </a:p>
          <a:p>
            <a:pPr algn="l">
              <a:buFont typeface="Arial" panose="020B0604020202020204" pitchFamily="34" charset="0"/>
              <a:buChar char="•"/>
            </a:pPr>
            <a:r>
              <a:rPr lang="en-US" b="0" i="0" dirty="0">
                <a:effectLst/>
                <a:latin typeface="fkGroteskNeue"/>
              </a:rPr>
              <a:t>Photo-Discussion Sessions: Facilitate group workshops where participants present their photos and share stories or interpretations behind them. Use structured prompts, such as the SHOWED method, participants will do a visual analysis of their own images TO DEVELOP deeper narratives that will develop into fumetti (i.e. fumettivoice):</a:t>
            </a:r>
          </a:p>
          <a:p>
            <a:pPr marL="765313" lvl="1" indent="-294351">
              <a:buFont typeface="Arial" panose="020B0604020202020204" pitchFamily="34" charset="0"/>
              <a:buChar char="•"/>
            </a:pPr>
            <a:r>
              <a:rPr lang="en-US" b="0" i="0" dirty="0">
                <a:effectLst/>
                <a:latin typeface="fkGroteskNeue"/>
              </a:rPr>
              <a:t>What do you </a:t>
            </a:r>
            <a:r>
              <a:rPr lang="en-US" b="0" i="0" u="sng" dirty="0">
                <a:effectLst/>
                <a:latin typeface="fkGroteskNeue"/>
              </a:rPr>
              <a:t>See</a:t>
            </a:r>
            <a:r>
              <a:rPr lang="en-US" b="0" i="0" dirty="0">
                <a:effectLst/>
                <a:latin typeface="fkGroteskNeue"/>
              </a:rPr>
              <a:t> here?</a:t>
            </a:r>
          </a:p>
          <a:p>
            <a:pPr marL="765313" lvl="1" indent="-294351">
              <a:buFont typeface="Arial" panose="020B0604020202020204" pitchFamily="34" charset="0"/>
              <a:buChar char="•"/>
            </a:pPr>
            <a:r>
              <a:rPr lang="en-US" b="0" i="0" dirty="0">
                <a:effectLst/>
                <a:latin typeface="fkGroteskNeue"/>
              </a:rPr>
              <a:t>What is really </a:t>
            </a:r>
            <a:r>
              <a:rPr lang="en-US" b="0" i="0" u="sng" dirty="0">
                <a:effectLst/>
                <a:latin typeface="fkGroteskNeue"/>
              </a:rPr>
              <a:t>Happening</a:t>
            </a:r>
            <a:r>
              <a:rPr lang="en-US" b="0" i="0" dirty="0">
                <a:effectLst/>
                <a:latin typeface="fkGroteskNeue"/>
              </a:rPr>
              <a:t> here?</a:t>
            </a:r>
          </a:p>
          <a:p>
            <a:pPr marL="765313" lvl="1" indent="-294351">
              <a:buFont typeface="Arial" panose="020B0604020202020204" pitchFamily="34" charset="0"/>
              <a:buChar char="•"/>
            </a:pPr>
            <a:r>
              <a:rPr lang="en-US" b="0" i="0" dirty="0">
                <a:effectLst/>
                <a:latin typeface="fkGroteskNeue"/>
              </a:rPr>
              <a:t>How does this relate to </a:t>
            </a:r>
            <a:r>
              <a:rPr lang="en-US" b="0" i="0" u="sng" dirty="0">
                <a:effectLst/>
                <a:latin typeface="fkGroteskNeue"/>
              </a:rPr>
              <a:t>Our</a:t>
            </a:r>
            <a:r>
              <a:rPr lang="en-US" b="0" i="0" dirty="0">
                <a:effectLst/>
                <a:latin typeface="fkGroteskNeue"/>
              </a:rPr>
              <a:t> lives?</a:t>
            </a:r>
          </a:p>
          <a:p>
            <a:pPr marL="765313" lvl="1" indent="-294351">
              <a:buFont typeface="Arial" panose="020B0604020202020204" pitchFamily="34" charset="0"/>
              <a:buChar char="•"/>
            </a:pPr>
            <a:r>
              <a:rPr lang="en-US" b="0" i="0" u="sng" dirty="0">
                <a:effectLst/>
                <a:latin typeface="fkGroteskNeue"/>
              </a:rPr>
              <a:t>Why</a:t>
            </a:r>
            <a:r>
              <a:rPr lang="en-US" b="0" i="0" dirty="0">
                <a:effectLst/>
                <a:latin typeface="fkGroteskNeue"/>
              </a:rPr>
              <a:t> does this situation </a:t>
            </a:r>
            <a:r>
              <a:rPr lang="en-US" b="0" i="0" u="sng" dirty="0">
                <a:effectLst/>
                <a:latin typeface="fkGroteskNeue"/>
              </a:rPr>
              <a:t>e</a:t>
            </a:r>
            <a:r>
              <a:rPr lang="en-US" b="0" i="0" dirty="0">
                <a:effectLst/>
                <a:latin typeface="fkGroteskNeue"/>
              </a:rPr>
              <a:t>xist?</a:t>
            </a:r>
          </a:p>
          <a:p>
            <a:pPr marL="765313" lvl="1" indent="-294351">
              <a:buFont typeface="Arial" panose="020B0604020202020204" pitchFamily="34" charset="0"/>
              <a:buChar char="•"/>
            </a:pPr>
            <a:r>
              <a:rPr lang="en-US" b="0" i="0" dirty="0">
                <a:effectLst/>
                <a:latin typeface="fkGroteskNeue"/>
              </a:rPr>
              <a:t>What can we </a:t>
            </a:r>
            <a:r>
              <a:rPr lang="en-US" b="0" i="0" u="sng" dirty="0">
                <a:effectLst/>
                <a:latin typeface="fkGroteskNeue"/>
              </a:rPr>
              <a:t>Do</a:t>
            </a:r>
            <a:r>
              <a:rPr lang="en-US" b="0" i="0" dirty="0">
                <a:effectLst/>
                <a:latin typeface="fkGroteskNeue"/>
              </a:rPr>
              <a:t> about it?</a:t>
            </a:r>
          </a:p>
        </p:txBody>
      </p:sp>
      <p:sp>
        <p:nvSpPr>
          <p:cNvPr id="4" name="Slide Number Placeholder 3"/>
          <p:cNvSpPr>
            <a:spLocks noGrp="1"/>
          </p:cNvSpPr>
          <p:nvPr>
            <p:ph type="sldNum" sz="quarter" idx="5"/>
          </p:nvPr>
        </p:nvSpPr>
        <p:spPr/>
        <p:txBody>
          <a:bodyPr/>
          <a:lstStyle/>
          <a:p>
            <a:fld id="{9EBD735A-0A4F-4F31-8B34-48734B38BB23}" type="slidenum">
              <a:rPr lang="en-CA" smtClean="0"/>
              <a:t>44</a:t>
            </a:fld>
            <a:endParaRPr lang="en-CA"/>
          </a:p>
        </p:txBody>
      </p:sp>
    </p:spTree>
    <p:extLst>
      <p:ext uri="{BB962C8B-B14F-4D97-AF65-F5344CB8AC3E}">
        <p14:creationId xmlns:p14="http://schemas.microsoft.com/office/powerpoint/2010/main" val="565623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F5836-87CD-2F64-49ED-C6BA63AA9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F322E-2D56-302D-36D1-5119713E4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2920D5-3BB7-AC22-9346-DEF30A1D9B6C}"/>
              </a:ext>
            </a:extLst>
          </p:cNvPr>
          <p:cNvSpPr>
            <a:spLocks noGrp="1"/>
          </p:cNvSpPr>
          <p:nvPr>
            <p:ph type="body" idx="1"/>
          </p:nvPr>
        </p:nvSpPr>
        <p:spPr/>
        <p:txBody>
          <a:bodyPr/>
          <a:lstStyle/>
          <a:p>
            <a:r>
              <a:rPr lang="en-US" u="sng" dirty="0"/>
              <a:t>Trustworthiness and Rigor</a:t>
            </a:r>
            <a:r>
              <a:rPr lang="en-US" dirty="0"/>
              <a:t>. </a:t>
            </a:r>
            <a:r>
              <a:rPr lang="en-US" i="1" dirty="0"/>
              <a:t>Worthy</a:t>
            </a:r>
            <a:r>
              <a:rPr lang="en-US" dirty="0"/>
              <a:t> qualitative research studies differ both philosophically and methodologically from well-established quantitative study evaluation criteria, which emphasize validity and reliability, where measurement is a core component (Yadav, 2022). Qualitative studies are often evaluated based on the concepts of trustworthiness and rigor (albeit contested in academia) in projects to reflect “confidence in its probable success” (Merriam &amp; Tisdell, 2015, p. 237). This means that a study’s </a:t>
            </a:r>
            <a:r>
              <a:rPr lang="en-US" dirty="0" err="1"/>
              <a:t>calibre</a:t>
            </a:r>
            <a:r>
              <a:rPr lang="en-US" dirty="0"/>
              <a:t> is dependent on achieving its objectives within a customized set of evaluation criteria, considering the highest ethical standards possible.</a:t>
            </a:r>
          </a:p>
          <a:p>
            <a:endParaRPr lang="en-US" dirty="0"/>
          </a:p>
          <a:p>
            <a:r>
              <a:rPr lang="en-US" dirty="0"/>
              <a:t>This study aims high, with research objectives within a theoretical framework focused on ecological justice, a bold new research method, and multiple interdisciplinary research methodologies that insist on collaboration with participants. Huffman (2023) encourages researchers in social justice projects, such as community waste management, to be fundamentally ethical towards people, and maintain standards of research scholarship that are “</a:t>
            </a:r>
            <a:r>
              <a:rPr lang="en-US" u="sng" dirty="0"/>
              <a:t>rigorous, innovative, creative, insightful, useful, beautiful, and perhaps even profound</a:t>
            </a:r>
            <a:r>
              <a:rPr lang="en-US" dirty="0"/>
              <a:t>” (p. 91).</a:t>
            </a:r>
            <a:endParaRPr lang="en-CA" dirty="0"/>
          </a:p>
        </p:txBody>
      </p:sp>
      <p:sp>
        <p:nvSpPr>
          <p:cNvPr id="4" name="Slide Number Placeholder 3">
            <a:extLst>
              <a:ext uri="{FF2B5EF4-FFF2-40B4-BE49-F238E27FC236}">
                <a16:creationId xmlns:a16="http://schemas.microsoft.com/office/drawing/2014/main" id="{F44EF4E0-F661-1823-F21C-FB77CECE5424}"/>
              </a:ext>
            </a:extLst>
          </p:cNvPr>
          <p:cNvSpPr>
            <a:spLocks noGrp="1"/>
          </p:cNvSpPr>
          <p:nvPr>
            <p:ph type="sldNum" sz="quarter" idx="5"/>
          </p:nvPr>
        </p:nvSpPr>
        <p:spPr/>
        <p:txBody>
          <a:bodyPr/>
          <a:lstStyle/>
          <a:p>
            <a:fld id="{9EBD735A-0A4F-4F31-8B34-48734B38BB23}" type="slidenum">
              <a:rPr lang="en-CA" smtClean="0"/>
              <a:t>47</a:t>
            </a:fld>
            <a:endParaRPr lang="en-CA"/>
          </a:p>
        </p:txBody>
      </p:sp>
    </p:spTree>
    <p:extLst>
      <p:ext uri="{BB962C8B-B14F-4D97-AF65-F5344CB8AC3E}">
        <p14:creationId xmlns:p14="http://schemas.microsoft.com/office/powerpoint/2010/main" val="319920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9EBD735A-0A4F-4F31-8B34-48734B38BB23}" type="slidenum">
              <a:rPr lang="en-CA" smtClean="0"/>
              <a:t>4</a:t>
            </a:fld>
            <a:endParaRPr lang="en-CA"/>
          </a:p>
        </p:txBody>
      </p:sp>
    </p:spTree>
    <p:extLst>
      <p:ext uri="{BB962C8B-B14F-4D97-AF65-F5344CB8AC3E}">
        <p14:creationId xmlns:p14="http://schemas.microsoft.com/office/powerpoint/2010/main" val="300076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 generated by Perplexity.AI, 2025</a:t>
            </a:r>
          </a:p>
          <a:p>
            <a:endParaRPr lang="en-US" i="0" dirty="0"/>
          </a:p>
          <a:p>
            <a:r>
              <a:rPr lang="en-US" i="0" dirty="0"/>
              <a:t>As you have access to the formal proposal in depth, I will only highlight the key aspects throughout the presentation.  </a:t>
            </a:r>
            <a:endParaRPr lang="en-US" i="1" dirty="0"/>
          </a:p>
          <a:p>
            <a:endParaRPr lang="en-US" i="1" dirty="0"/>
          </a:p>
          <a:p>
            <a:r>
              <a:rPr lang="en-US" i="1" dirty="0"/>
              <a:t>Global sustainable waste management practices represent the </a:t>
            </a:r>
            <a:r>
              <a:rPr lang="en-US" i="1" u="sng" dirty="0"/>
              <a:t>wicked problem</a:t>
            </a:r>
            <a:r>
              <a:rPr lang="en-US" i="1" dirty="0"/>
              <a:t> of an imbalance between nature's ecosystems and human economic growth. </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According to Bainbridge (2020), a </a:t>
            </a:r>
            <a:r>
              <a:rPr lang="en-CA" sz="1200" i="1" u="sng" kern="1200" dirty="0">
                <a:solidFill>
                  <a:schemeClr val="tx1"/>
                </a:solidFill>
                <a:effectLst/>
                <a:latin typeface="+mn-lt"/>
                <a:ea typeface="+mn-ea"/>
                <a:cs typeface="+mn-cs"/>
              </a:rPr>
              <a:t>wicked problem</a:t>
            </a:r>
            <a:r>
              <a:rPr lang="en-CA" sz="1200" kern="1200" dirty="0">
                <a:solidFill>
                  <a:schemeClr val="tx1"/>
                </a:solidFill>
                <a:effectLst/>
                <a:latin typeface="+mn-lt"/>
                <a:ea typeface="+mn-ea"/>
                <a:cs typeface="+mn-cs"/>
              </a:rPr>
              <a:t> is a “social issue which is difficult or impossible to fix because of the different rights and perspectives of all the interested parties involved” (p. 738).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Current global waste management practices are deemed insufficient by the United Nations for the current population, with predictions that waste will double by 2050, exceeding the direct correlation of population growth (UNEP, 2024). For instance, humans produce a staggering two trillion kilograms of municipal solid waste annually, which is expected to increase with changing consumption patterns (Giurea et al., 2024). Despite an international agreement to address the environment, pollution remains high, and surrounding ecosystems are suffering alarmingly. Humans (and other species) risk extinction, yet somehow, life continues as usual (de Pencier et al., 2023). The knowledge of environmental degradation is omnipresent and overwhelming.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dominant global environmental agenda is called </a:t>
            </a:r>
            <a:r>
              <a:rPr lang="en-CA" sz="1200" i="1" kern="1200" dirty="0">
                <a:solidFill>
                  <a:schemeClr val="tx1"/>
                </a:solidFill>
                <a:effectLst/>
                <a:latin typeface="+mn-lt"/>
                <a:ea typeface="+mn-ea"/>
                <a:cs typeface="+mn-cs"/>
              </a:rPr>
              <a:t>Sustainable Development</a:t>
            </a:r>
            <a:r>
              <a:rPr lang="en-CA" sz="1200" i="0" kern="1200" dirty="0">
                <a:solidFill>
                  <a:schemeClr val="tx1"/>
                </a:solidFill>
                <a:effectLst/>
                <a:latin typeface="+mn-lt"/>
                <a:ea typeface="+mn-ea"/>
                <a:cs typeface="+mn-cs"/>
              </a:rPr>
              <a:t>, defined as</a:t>
            </a:r>
            <a:r>
              <a:rPr lang="en-CA" sz="1200" kern="1200" dirty="0">
                <a:solidFill>
                  <a:schemeClr val="tx1"/>
                </a:solidFill>
                <a:effectLst/>
                <a:latin typeface="+mn-lt"/>
                <a:ea typeface="+mn-ea"/>
                <a:cs typeface="+mn-cs"/>
              </a:rPr>
              <a:t> “Development that meets the needs of the present without compromising the ability of future generations to meet their own needs.” (Brundtland, 1987, p. 43). In practical terms, the UN, since 2015, has tracked sustainable development as a framework with nations as 17 goals and 169 targets to essentially end poverty, hunger, inequality, protect human rights, and ensure the balance of the planet and its supporting resource ecosystems, all by 2030 (UN, 2015, 2023,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Sustainable Development Goals (SDGs) are failing, with five years left to achieve their mandate. </a:t>
            </a:r>
            <a:endParaRPr lang="en-US" sz="1200" dirty="0"/>
          </a:p>
        </p:txBody>
      </p:sp>
      <p:sp>
        <p:nvSpPr>
          <p:cNvPr id="4" name="Slide Number Placeholder 3"/>
          <p:cNvSpPr>
            <a:spLocks noGrp="1"/>
          </p:cNvSpPr>
          <p:nvPr>
            <p:ph type="sldNum" sz="quarter" idx="5"/>
          </p:nvPr>
        </p:nvSpPr>
        <p:spPr/>
        <p:txBody>
          <a:bodyPr/>
          <a:lstStyle/>
          <a:p>
            <a:fld id="{9EBD735A-0A4F-4F31-8B34-48734B38BB23}" type="slidenum">
              <a:rPr lang="en-CA" smtClean="0"/>
              <a:t>6</a:t>
            </a:fld>
            <a:endParaRPr lang="en-CA"/>
          </a:p>
        </p:txBody>
      </p:sp>
    </p:spTree>
    <p:extLst>
      <p:ext uri="{BB962C8B-B14F-4D97-AF65-F5344CB8AC3E}">
        <p14:creationId xmlns:p14="http://schemas.microsoft.com/office/powerpoint/2010/main" val="2861209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92BB1-79A7-A769-1C7C-44B6EE6A9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E618C-94B9-45C0-7302-EA83806EA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3EEB7-ABB1-BF8A-AF86-FFA0E29CB8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study frames organic waste management at the University of Winnipeg as a practical and explicit focus, positioning it as a case-study critique of global sustainability models and neoliberal agendas, through partnership with University of Winnipeg waste community members.  </a:t>
            </a:r>
          </a:p>
          <a:p>
            <a:endParaRPr lang="en-CA" dirty="0"/>
          </a:p>
          <a:p>
            <a:r>
              <a:rPr lang="en-CA" dirty="0"/>
              <a:t>The University of Winnipeg has conducted seven waste audits since 2006. In 2023, as an example, the waste audit revealed that 40% of waste generated on campus is considered organic, with only 28% being sent for composting through a privately funded contract with Compost Winnipeg. Furthermore, 64% of all organic waste generated on campus ends up in the landfill stream, with an additional 8% ending up in the recycling stream (CSO, 2023, p. 15). </a:t>
            </a:r>
          </a:p>
          <a:p>
            <a:endParaRPr lang="en-CA" dirty="0"/>
          </a:p>
          <a:p>
            <a:r>
              <a:rPr lang="en-CA" dirty="0"/>
              <a:t>This study situates organic waste management as a complex and pressing problem with both local and global implications, </a:t>
            </a:r>
            <a:r>
              <a:rPr lang="en-CA" u="sng" dirty="0"/>
              <a:t>arguing that innovative and participatory approaches are necessary to foster the critical consciousness and ecoliteracy required for effective environmental action</a:t>
            </a:r>
            <a:r>
              <a:rPr lang="en-CA" dirty="0"/>
              <a:t>.</a:t>
            </a:r>
          </a:p>
          <a:p>
            <a:endParaRPr lang="en-CA" sz="1200" b="1"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Addressing gaps in neoliberal-dominated sustainability frameworks through participatory methods, the outcomes of this study will: (a) document collective responsibility related to sustainable waste management; (b) democratize knowledge production through visual storytelling; and (c) generate educational insights for campus sustainability.</a:t>
            </a:r>
          </a:p>
        </p:txBody>
      </p:sp>
      <p:sp>
        <p:nvSpPr>
          <p:cNvPr id="4" name="Slide Number Placeholder 3">
            <a:extLst>
              <a:ext uri="{FF2B5EF4-FFF2-40B4-BE49-F238E27FC236}">
                <a16:creationId xmlns:a16="http://schemas.microsoft.com/office/drawing/2014/main" id="{62DB8E52-12DD-B772-32B6-74E6FDAC3A95}"/>
              </a:ext>
            </a:extLst>
          </p:cNvPr>
          <p:cNvSpPr>
            <a:spLocks noGrp="1"/>
          </p:cNvSpPr>
          <p:nvPr>
            <p:ph type="sldNum" sz="quarter" idx="5"/>
          </p:nvPr>
        </p:nvSpPr>
        <p:spPr/>
        <p:txBody>
          <a:bodyPr/>
          <a:lstStyle/>
          <a:p>
            <a:fld id="{9EBD735A-0A4F-4F31-8B34-48734B38BB23}" type="slidenum">
              <a:rPr lang="en-CA" smtClean="0"/>
              <a:t>7</a:t>
            </a:fld>
            <a:endParaRPr lang="en-CA"/>
          </a:p>
        </p:txBody>
      </p:sp>
    </p:spTree>
    <p:extLst>
      <p:ext uri="{BB962C8B-B14F-4D97-AF65-F5344CB8AC3E}">
        <p14:creationId xmlns:p14="http://schemas.microsoft.com/office/powerpoint/2010/main" val="256242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DD34F-0313-E5E3-2228-12FC2CD92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A2EE8-65F7-A361-2D24-DB694B584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C1B0B-4921-7454-2E2D-B22F8FDF7A42}"/>
              </a:ext>
            </a:extLst>
          </p:cNvPr>
          <p:cNvSpPr>
            <a:spLocks noGrp="1"/>
          </p:cNvSpPr>
          <p:nvPr>
            <p:ph type="body" idx="1"/>
          </p:nvPr>
        </p:nvSpPr>
        <p:spPr/>
        <p:txBody>
          <a:bodyPr/>
          <a:lstStyle/>
          <a:p>
            <a:r>
              <a:rPr lang="en-US" sz="1900" i="1" dirty="0">
                <a:latin typeface="Calibri" panose="020F0502020204030204" pitchFamily="34" charset="0"/>
                <a:ea typeface="Calibri" panose="020F0502020204030204" pitchFamily="34" charset="0"/>
                <a:cs typeface="Arial" panose="020B0604020202020204" pitchFamily="34" charset="0"/>
              </a:rPr>
              <a:t>-Research Question. How do community members experience, understand, and document sustainability through their involvement in local waste management initiatives in Winnipeg? </a:t>
            </a:r>
          </a:p>
          <a:p>
            <a:r>
              <a:rPr lang="en-US" sz="1900" i="1" dirty="0">
                <a:latin typeface="Calibri" panose="020F0502020204030204" pitchFamily="34" charset="0"/>
                <a:ea typeface="Calibri" panose="020F0502020204030204" pitchFamily="34" charset="0"/>
                <a:cs typeface="Arial" panose="020B0604020202020204" pitchFamily="34" charset="0"/>
              </a:rPr>
              <a:t>-Research sub-question 1: How do participants express and reflect their ecoliteracy and environmental perceptions through documented fumettivoice narratives in the context of sustainable waste management?  </a:t>
            </a:r>
          </a:p>
          <a:p>
            <a:r>
              <a:rPr lang="en-US" sz="1900" i="1" dirty="0">
                <a:latin typeface="Calibri" panose="020F0502020204030204" pitchFamily="34" charset="0"/>
                <a:ea typeface="Calibri" panose="020F0502020204030204" pitchFamily="34" charset="0"/>
                <a:cs typeface="Arial" panose="020B0604020202020204" pitchFamily="34" charset="0"/>
              </a:rPr>
              <a:t>-Research sub-question 2: What discourses about the political, social, and ecological dimensions of waste management emerge within participants’ documented fumetti, and how do these narratives illustrate processes of collective awareness and critical reflection?</a:t>
            </a:r>
          </a:p>
          <a:p>
            <a:r>
              <a:rPr lang="en-US" sz="1900" i="1" dirty="0">
                <a:latin typeface="Calibri" panose="020F0502020204030204" pitchFamily="34" charset="0"/>
                <a:ea typeface="Calibri" panose="020F0502020204030204" pitchFamily="34" charset="0"/>
                <a:cs typeface="Arial" panose="020B0604020202020204" pitchFamily="34" charset="0"/>
              </a:rPr>
              <a:t>-Research sub-question 3: How do participants’ experiences of ride-</a:t>
            </a:r>
            <a:r>
              <a:rPr lang="en-US" sz="1900" i="1" dirty="0" err="1">
                <a:latin typeface="Calibri" panose="020F0502020204030204" pitchFamily="34" charset="0"/>
                <a:ea typeface="Calibri" panose="020F0502020204030204" pitchFamily="34" charset="0"/>
                <a:cs typeface="Arial" panose="020B0604020202020204" pitchFamily="34" charset="0"/>
              </a:rPr>
              <a:t>alongs</a:t>
            </a:r>
            <a:r>
              <a:rPr lang="en-US" sz="1900" i="1" dirty="0">
                <a:latin typeface="Calibri" panose="020F0502020204030204" pitchFamily="34" charset="0"/>
                <a:ea typeface="Calibri" panose="020F0502020204030204" pitchFamily="34" charset="0"/>
                <a:cs typeface="Arial" panose="020B0604020202020204" pitchFamily="34" charset="0"/>
              </a:rPr>
              <a:t> with waste management processes become documented and reinterpreted through fumettivoice, and what do these visual stories reveal about their understandings of collective responsibility and orientations toward environmental action?</a:t>
            </a:r>
          </a:p>
          <a:p>
            <a:r>
              <a:rPr lang="en-US" sz="1900" i="1" dirty="0">
                <a:latin typeface="Calibri" panose="020F0502020204030204" pitchFamily="34" charset="0"/>
                <a:ea typeface="Calibri" panose="020F0502020204030204" pitchFamily="34" charset="0"/>
                <a:cs typeface="Arial" panose="020B0604020202020204" pitchFamily="34" charset="0"/>
              </a:rPr>
              <a:t>Objective 1. To explore how participants express and reflect their ecoliteracy and environmental perceptions through documented fumettivoice narratives in the context of sustainable waste management. </a:t>
            </a:r>
          </a:p>
          <a:p>
            <a:r>
              <a:rPr lang="en-US" sz="1900" i="1" dirty="0">
                <a:latin typeface="Calibri" panose="020F0502020204030204" pitchFamily="34" charset="0"/>
                <a:ea typeface="Calibri" panose="020F0502020204030204" pitchFamily="34" charset="0"/>
                <a:cs typeface="Arial" panose="020B0604020202020204" pitchFamily="34" charset="0"/>
              </a:rPr>
              <a:t>Objective 2. To analyze the discourses emerging in participants' fumetti regarding the political, social, and ecological dimensions of waste management and how these narratives illustrate processes of collective awareness and critical reflection.</a:t>
            </a:r>
          </a:p>
          <a:p>
            <a:r>
              <a:rPr lang="en-US" sz="1900" i="1" dirty="0">
                <a:latin typeface="Calibri" panose="020F0502020204030204" pitchFamily="34" charset="0"/>
                <a:ea typeface="Calibri" panose="020F0502020204030204" pitchFamily="34" charset="0"/>
                <a:cs typeface="Arial" panose="020B0604020202020204" pitchFamily="34" charset="0"/>
              </a:rPr>
              <a:t>Objective 3. To investigate how participants document and reinterpret their experiences of ride-</a:t>
            </a:r>
            <a:r>
              <a:rPr lang="en-US" sz="1900" i="1" dirty="0" err="1">
                <a:latin typeface="Calibri" panose="020F0502020204030204" pitchFamily="34" charset="0"/>
                <a:ea typeface="Calibri" panose="020F0502020204030204" pitchFamily="34" charset="0"/>
                <a:cs typeface="Arial" panose="020B0604020202020204" pitchFamily="34" charset="0"/>
              </a:rPr>
              <a:t>alongs</a:t>
            </a:r>
            <a:r>
              <a:rPr lang="en-US" sz="1900" i="1" dirty="0">
                <a:latin typeface="Calibri" panose="020F0502020204030204" pitchFamily="34" charset="0"/>
                <a:ea typeface="Calibri" panose="020F0502020204030204" pitchFamily="34" charset="0"/>
                <a:cs typeface="Arial" panose="020B0604020202020204" pitchFamily="34" charset="0"/>
              </a:rPr>
              <a:t> with waste management processes through fumettivoice, and to reveal their understandings of collective responsibility and environmental action orientations.</a:t>
            </a:r>
            <a:endParaRPr lang="en-CA" sz="1900" i="1"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11409CA-40F9-A85B-42AD-0FF3FF4ACA76}"/>
              </a:ext>
            </a:extLst>
          </p:cNvPr>
          <p:cNvSpPr>
            <a:spLocks noGrp="1"/>
          </p:cNvSpPr>
          <p:nvPr>
            <p:ph type="sldNum" sz="quarter" idx="5"/>
          </p:nvPr>
        </p:nvSpPr>
        <p:spPr/>
        <p:txBody>
          <a:bodyPr/>
          <a:lstStyle/>
          <a:p>
            <a:fld id="{9EBD735A-0A4F-4F31-8B34-48734B38BB23}" type="slidenum">
              <a:rPr lang="en-CA" smtClean="0"/>
              <a:t>8</a:t>
            </a:fld>
            <a:endParaRPr lang="en-CA"/>
          </a:p>
        </p:txBody>
      </p:sp>
    </p:spTree>
    <p:extLst>
      <p:ext uri="{BB962C8B-B14F-4D97-AF65-F5344CB8AC3E}">
        <p14:creationId xmlns:p14="http://schemas.microsoft.com/office/powerpoint/2010/main" val="3563968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599D8-BB9A-F4E2-607E-2E393B634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A0F8BC-AC10-BCFD-7C48-153155B9B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63880-55A9-2E29-43CE-8DEF14C2AC5D}"/>
              </a:ext>
            </a:extLst>
          </p:cNvPr>
          <p:cNvSpPr>
            <a:spLocks noGrp="1"/>
          </p:cNvSpPr>
          <p:nvPr>
            <p:ph type="body" idx="1"/>
          </p:nvPr>
        </p:nvSpPr>
        <p:spPr/>
        <p:txBody>
          <a:bodyPr/>
          <a:lstStyle/>
          <a:p>
            <a:r>
              <a:rPr lang="en-CA" dirty="0"/>
              <a:t>The UN Secretary-General António Guterres raises the alarm in the 2023 UN Sustainability Report for governments and citizens to consider the effects of not addressing the 2030 Sustainable Development Goals (SDGs) for the planet: “Progress on more than 50 percent of targets of the SDGs is weak and insufficient; on 30 percent, it has stalled or gone into reverse. These include key targets of poverty, hunger, and climate change. Unless we act now, the 2030 Agenda could become an epitaph for a world that might have been. (UN, 2023, p. 2).” </a:t>
            </a:r>
          </a:p>
          <a:p>
            <a:endParaRPr lang="en-CA" dirty="0"/>
          </a:p>
          <a:p>
            <a:r>
              <a:rPr lang="en-CA" sz="1200" kern="1200" dirty="0">
                <a:solidFill>
                  <a:schemeClr val="tx1"/>
                </a:solidFill>
                <a:effectLst/>
                <a:latin typeface="+mn-lt"/>
                <a:ea typeface="+mn-ea"/>
                <a:cs typeface="+mn-cs"/>
              </a:rPr>
              <a:t>The criteria used to select literature for this research study encompass the </a:t>
            </a:r>
            <a:r>
              <a:rPr lang="en-CA" sz="1200" u="sng" kern="1200" dirty="0">
                <a:solidFill>
                  <a:schemeClr val="tx1"/>
                </a:solidFill>
                <a:effectLst/>
                <a:latin typeface="+mn-lt"/>
                <a:ea typeface="+mn-ea"/>
                <a:cs typeface="+mn-cs"/>
              </a:rPr>
              <a:t>wicked research problem that global sustainable waste management practices represent an imbalance between nature’s ecosystems and human economic growth</a:t>
            </a:r>
            <a:r>
              <a:rPr lang="en-CA" sz="1200" kern="1200" dirty="0">
                <a:solidFill>
                  <a:schemeClr val="tx1"/>
                </a:solidFill>
                <a:effectLst/>
                <a:latin typeface="+mn-lt"/>
                <a:ea typeface="+mn-ea"/>
                <a:cs typeface="+mn-cs"/>
              </a:rPr>
              <a:t>. Information was also chosen to create a critical synthesis of relevant knowledge that supports the study’s research question(s) and research objectives, respecting Callahan’s (2014) five characteristics of a robust literature review: “concise, clear, critical, convincing, and contributive” (p. 272). </a:t>
            </a:r>
            <a:endParaRPr lang="en-CA" dirty="0"/>
          </a:p>
        </p:txBody>
      </p:sp>
      <p:sp>
        <p:nvSpPr>
          <p:cNvPr id="4" name="Slide Number Placeholder 3">
            <a:extLst>
              <a:ext uri="{FF2B5EF4-FFF2-40B4-BE49-F238E27FC236}">
                <a16:creationId xmlns:a16="http://schemas.microsoft.com/office/drawing/2014/main" id="{2E58AE26-889F-275E-E798-123088193B4A}"/>
              </a:ext>
            </a:extLst>
          </p:cNvPr>
          <p:cNvSpPr>
            <a:spLocks noGrp="1"/>
          </p:cNvSpPr>
          <p:nvPr>
            <p:ph type="sldNum" sz="quarter" idx="5"/>
          </p:nvPr>
        </p:nvSpPr>
        <p:spPr/>
        <p:txBody>
          <a:bodyPr/>
          <a:lstStyle/>
          <a:p>
            <a:fld id="{9EBD735A-0A4F-4F31-8B34-48734B38BB23}" type="slidenum">
              <a:rPr lang="en-CA" smtClean="0"/>
              <a:t>9</a:t>
            </a:fld>
            <a:endParaRPr lang="en-CA"/>
          </a:p>
        </p:txBody>
      </p:sp>
    </p:spTree>
    <p:extLst>
      <p:ext uri="{BB962C8B-B14F-4D97-AF65-F5344CB8AC3E}">
        <p14:creationId xmlns:p14="http://schemas.microsoft.com/office/powerpoint/2010/main" val="781562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10</a:t>
            </a:fld>
            <a:endParaRPr lang="en-CA"/>
          </a:p>
        </p:txBody>
      </p:sp>
    </p:spTree>
    <p:extLst>
      <p:ext uri="{BB962C8B-B14F-4D97-AF65-F5344CB8AC3E}">
        <p14:creationId xmlns:p14="http://schemas.microsoft.com/office/powerpoint/2010/main" val="140087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785C5C-49C7-4B91-BA03-449CC4145FCE}" type="datetimeFigureOut">
              <a:rPr lang="en-CA" smtClean="0"/>
              <a:t>19-Nov-2025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1788436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85C5C-49C7-4B91-BA03-449CC4145FCE}" type="datetimeFigureOut">
              <a:rPr lang="en-CA" smtClean="0"/>
              <a:t>19-Nov-2025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3006997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85C5C-49C7-4B91-BA03-449CC4145FCE}" type="datetimeFigureOut">
              <a:rPr lang="en-CA" smtClean="0"/>
              <a:t>19-Nov-2025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48979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85C5C-49C7-4B91-BA03-449CC4145FCE}" type="datetimeFigureOut">
              <a:rPr lang="en-CA" smtClean="0"/>
              <a:t>19-Nov-2025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251464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85C5C-49C7-4B91-BA03-449CC4145FCE}" type="datetimeFigureOut">
              <a:rPr lang="en-CA" smtClean="0"/>
              <a:t>19-Nov-2025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366442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785C5C-49C7-4B91-BA03-449CC4145FCE}" type="datetimeFigureOut">
              <a:rPr lang="en-CA" smtClean="0"/>
              <a:t>19-Nov-2025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2469414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785C5C-49C7-4B91-BA03-449CC4145FCE}" type="datetimeFigureOut">
              <a:rPr lang="en-CA" smtClean="0"/>
              <a:t>19-Nov-2025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147733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785C5C-49C7-4B91-BA03-449CC4145FCE}" type="datetimeFigureOut">
              <a:rPr lang="en-CA" smtClean="0"/>
              <a:t>19-Nov-2025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91887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85C5C-49C7-4B91-BA03-449CC4145FCE}" type="datetimeFigureOut">
              <a:rPr lang="en-CA" smtClean="0"/>
              <a:t>19-Nov-2025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239553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785C5C-49C7-4B91-BA03-449CC4145FCE}" type="datetimeFigureOut">
              <a:rPr lang="en-CA" smtClean="0"/>
              <a:t>19-Nov-2025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1088462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785C5C-49C7-4B91-BA03-449CC4145FCE}" type="datetimeFigureOut">
              <a:rPr lang="en-CA" smtClean="0"/>
              <a:t>19-Nov-2025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376224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785C5C-49C7-4B91-BA03-449CC4145FCE}" type="datetimeFigureOut">
              <a:rPr lang="en-CA" smtClean="0"/>
              <a:t>19-Nov-2025</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2B0E58-B22E-468B-91F7-68523B5FEE8A}" type="slidenum">
              <a:rPr lang="en-CA" smtClean="0"/>
              <a:t>‹#›</a:t>
            </a:fld>
            <a:endParaRPr lang="en-CA"/>
          </a:p>
        </p:txBody>
      </p:sp>
    </p:spTree>
    <p:extLst>
      <p:ext uri="{BB962C8B-B14F-4D97-AF65-F5344CB8AC3E}">
        <p14:creationId xmlns:p14="http://schemas.microsoft.com/office/powerpoint/2010/main" val="3229839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30.jpeg"/><Relationship Id="rId7" Type="http://schemas.openxmlformats.org/officeDocument/2006/relationships/diagramQuickStyle" Target="../diagrams/quickStyle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31.jpeg"/><Relationship Id="rId9" Type="http://schemas.microsoft.com/office/2007/relationships/diagramDrawing" Target="../diagrams/drawing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JPG"/><Relationship Id="rId7" Type="http://schemas.openxmlformats.org/officeDocument/2006/relationships/diagramColors" Target="../diagrams/colors9.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hotsweetandjumpy.com/research"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theanthropocene.org/" TargetMode="External"/><Relationship Id="rId3" Type="http://schemas.openxmlformats.org/officeDocument/2006/relationships/hyperlink" Target="https://doi.org/10.1080/09650792.2024.2332435" TargetMode="External"/><Relationship Id="rId7" Type="http://schemas.openxmlformats.org/officeDocument/2006/relationships/hyperlink" Target="https://www.winnipegfreepress.com/our-communities/correspondents/2024/11/06/food-waste-drop-off-sites-now-in-operation" TargetMode="External"/><Relationship Id="rId2" Type="http://schemas.openxmlformats.org/officeDocument/2006/relationships/hyperlink" Target="https://doi.org/10.1007/s11159-020-09866-7" TargetMode="External"/><Relationship Id="rId1" Type="http://schemas.openxmlformats.org/officeDocument/2006/relationships/slideLayout" Target="../slideLayouts/slideLayout2.xml"/><Relationship Id="rId6" Type="http://schemas.openxmlformats.org/officeDocument/2006/relationships/hyperlink" Target="https://doi.org/10.1080/21504857.2023.2239334" TargetMode="External"/><Relationship Id="rId11" Type="http://schemas.openxmlformats.org/officeDocument/2006/relationships/hyperlink" Target="https://doi.org/10.1037/0000241-000" TargetMode="External"/><Relationship Id="rId5" Type="http://schemas.openxmlformats.org/officeDocument/2006/relationships/hyperlink" Target="https://doi.org/10.1177/1534484314536705" TargetMode="External"/><Relationship Id="rId10" Type="http://schemas.openxmlformats.org/officeDocument/2006/relationships/hyperlink" Target="https://doi.org/10.4324/9781315834368" TargetMode="External"/><Relationship Id="rId4" Type="http://schemas.openxmlformats.org/officeDocument/2006/relationships/hyperlink" Target="https://www.jstor.org/stable/44518052" TargetMode="External"/><Relationship Id="rId9" Type="http://schemas.openxmlformats.org/officeDocument/2006/relationships/hyperlink" Target="https://www.ewswa.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3389/fenvs.2024.1363024" TargetMode="External"/><Relationship Id="rId7" Type="http://schemas.openxmlformats.org/officeDocument/2006/relationships/hyperlink" Target="https://www.guilford.com/books/Method-Meets-Art/Patricia-Leavy/9781462538973" TargetMode="External"/><Relationship Id="rId2" Type="http://schemas.openxmlformats.org/officeDocument/2006/relationships/hyperlink" Target="https://doi.org/10.1007/s11159-011-9205-0" TargetMode="External"/><Relationship Id="rId1" Type="http://schemas.openxmlformats.org/officeDocument/2006/relationships/slideLayout" Target="../slideLayouts/slideLayout2.xml"/><Relationship Id="rId6" Type="http://schemas.openxmlformats.org/officeDocument/2006/relationships/hyperlink" Target="https://doi.org/10.1177/10497323241307893" TargetMode="External"/><Relationship Id="rId5" Type="http://schemas.openxmlformats.org/officeDocument/2006/relationships/hyperlink" Target="https://doi.org/10.4324/9781003107552" TargetMode="External"/><Relationship Id="rId4" Type="http://schemas.openxmlformats.org/officeDocument/2006/relationships/hyperlink" Target="https://clkapps.winnipeg.ca/DMIS/ViewDoc.asp?DocId=23988&amp;SectionId=701707&amp;InitUrl="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doi.org/10.1177/109019819702400309" TargetMode="External"/><Relationship Id="rId3" Type="http://schemas.openxmlformats.org/officeDocument/2006/relationships/hyperlink" Target="https://download.e-bookshelf.de/download/0003/7195/84/L-G-0003719584-0007575839.pdf" TargetMode="External"/><Relationship Id="rId7" Type="http://schemas.openxmlformats.org/officeDocument/2006/relationships/hyperlink" Target="https://www.unep.org/resources/global-waste-management-outlook-2024" TargetMode="External"/><Relationship Id="rId2" Type="http://schemas.openxmlformats.org/officeDocument/2006/relationships/hyperlink" Target="https://doi.org/10.1177/21582440241305454" TargetMode="External"/><Relationship Id="rId1" Type="http://schemas.openxmlformats.org/officeDocument/2006/relationships/slideLayout" Target="../slideLayouts/slideLayout2.xml"/><Relationship Id="rId6" Type="http://schemas.openxmlformats.org/officeDocument/2006/relationships/hyperlink" Target="https://www.unep.org/news-and-stories/video/whats-deal-methane" TargetMode="External"/><Relationship Id="rId5" Type="http://schemas.openxmlformats.org/officeDocument/2006/relationships/hyperlink" Target="https://www.amazon.ca/Third-Culture-Kids-3rd-Growing/dp/1473657660" TargetMode="External"/><Relationship Id="rId4" Type="http://schemas.openxmlformats.org/officeDocument/2006/relationships/hyperlink" Target="https://doi.org/10.1080/1743727X.2021.1926971"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5CAECAD-872E-8196-CFA9-E5F46B91083A}"/>
              </a:ext>
            </a:extLst>
          </p:cNvPr>
          <p:cNvPicPr>
            <a:picLocks noChangeAspect="1"/>
          </p:cNvPicPr>
          <p:nvPr/>
        </p:nvPicPr>
        <p:blipFill>
          <a:blip r:embed="rId3">
            <a:extLst>
              <a:ext uri="{28A0092B-C50C-407E-A947-70E740481C1C}">
                <a14:useLocalDpi xmlns:a14="http://schemas.microsoft.com/office/drawing/2010/main" val="0"/>
              </a:ext>
            </a:extLst>
          </a:blip>
          <a:srcRect t="13464" b="13464"/>
          <a:stretch/>
        </p:blipFill>
        <p:spPr>
          <a:xfrm>
            <a:off x="2143195" y="-169972"/>
            <a:ext cx="7431985" cy="7027971"/>
          </a:xfrm>
          <a:prstGeom prst="rect">
            <a:avLst/>
          </a:prstGeom>
        </p:spPr>
      </p:pic>
      <p:sp>
        <p:nvSpPr>
          <p:cNvPr id="18" name="Rectangle 1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69F6A3-AF23-DB3A-45F1-FC263358049C}"/>
              </a:ext>
            </a:extLst>
          </p:cNvPr>
          <p:cNvSpPr>
            <a:spLocks noGrp="1"/>
          </p:cNvSpPr>
          <p:nvPr>
            <p:ph type="ctrTitle"/>
          </p:nvPr>
        </p:nvSpPr>
        <p:spPr>
          <a:xfrm>
            <a:off x="134309" y="96253"/>
            <a:ext cx="2980038" cy="3609473"/>
          </a:xfrm>
          <a:noFill/>
        </p:spPr>
        <p:txBody>
          <a:bodyPr>
            <a:normAutofit fontScale="90000"/>
          </a:bodyPr>
          <a:lstStyle/>
          <a:p>
            <a:pPr algn="l"/>
            <a:r>
              <a:rPr lang="en-CA" sz="3100" b="1" i="1" dirty="0">
                <a:effectLst/>
                <a:ea typeface="Calibri" panose="020F0502020204030204" pitchFamily="34" charset="0"/>
                <a:cs typeface="Arial" panose="020B0604020202020204" pitchFamily="34" charset="0"/>
              </a:rPr>
              <a:t>Elegantly Wasted</a:t>
            </a:r>
            <a:r>
              <a:rPr lang="en-CA" sz="3100" b="1" dirty="0">
                <a:effectLst/>
                <a:ea typeface="Calibri" panose="020F0502020204030204" pitchFamily="34" charset="0"/>
                <a:cs typeface="Arial" panose="020B0604020202020204" pitchFamily="34" charset="0"/>
              </a:rPr>
              <a:t>: </a:t>
            </a:r>
            <a:r>
              <a:rPr lang="en-US" sz="3100" b="1" dirty="0">
                <a:effectLst/>
                <a:ea typeface="Calibri" panose="020F0502020204030204" pitchFamily="34" charset="0"/>
                <a:cs typeface="Arial" panose="020B0604020202020204" pitchFamily="34" charset="0"/>
              </a:rPr>
              <a:t>Documenting Community Experiences of Sustainable Waste Management in Winnipeg</a:t>
            </a:r>
            <a:endParaRPr lang="en-CA" sz="3100" b="1" dirty="0">
              <a:effectLst/>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D046D47-19BB-327A-D0A3-0B3D5BA2A312}"/>
              </a:ext>
            </a:extLst>
          </p:cNvPr>
          <p:cNvSpPr>
            <a:spLocks noGrp="1"/>
          </p:cNvSpPr>
          <p:nvPr>
            <p:ph type="subTitle" idx="1"/>
          </p:nvPr>
        </p:nvSpPr>
        <p:spPr>
          <a:xfrm>
            <a:off x="134308" y="4293869"/>
            <a:ext cx="3111812" cy="2204987"/>
          </a:xfrm>
          <a:noFill/>
        </p:spPr>
        <p:txBody>
          <a:bodyPr>
            <a:normAutofit/>
          </a:bodyPr>
          <a:lstStyle/>
          <a:p>
            <a:pPr algn="l">
              <a:lnSpc>
                <a:spcPct val="100000"/>
              </a:lnSpc>
            </a:pPr>
            <a:r>
              <a:rPr lang="en-CA" sz="1800" i="1" u="sng"/>
              <a:t>A Research Proposal </a:t>
            </a:r>
          </a:p>
          <a:p>
            <a:pPr algn="l">
              <a:lnSpc>
                <a:spcPct val="100000"/>
              </a:lnSpc>
            </a:pPr>
            <a:r>
              <a:rPr lang="en-CA" sz="1800" i="1"/>
              <a:t>by Joseph Harding, Lieutenant-Colonel (retd), CD </a:t>
            </a:r>
          </a:p>
          <a:p>
            <a:pPr algn="l">
              <a:lnSpc>
                <a:spcPct val="100000"/>
              </a:lnSpc>
            </a:pPr>
            <a:r>
              <a:rPr lang="en-CA" sz="1800" i="1"/>
              <a:t>PhD Candidate                 Faculty of Education University of Manitoba</a:t>
            </a:r>
            <a:endParaRPr lang="en-CA" sz="1800" i="1" dirty="0"/>
          </a:p>
        </p:txBody>
      </p:sp>
    </p:spTree>
    <p:extLst>
      <p:ext uri="{BB962C8B-B14F-4D97-AF65-F5344CB8AC3E}">
        <p14:creationId xmlns:p14="http://schemas.microsoft.com/office/powerpoint/2010/main" val="271993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4" name="Title 3">
            <a:extLst>
              <a:ext uri="{FF2B5EF4-FFF2-40B4-BE49-F238E27FC236}">
                <a16:creationId xmlns:a16="http://schemas.microsoft.com/office/drawing/2014/main" id="{DE9D2DBC-B461-0BCC-45CC-9B4FF51AA720}"/>
              </a:ext>
            </a:extLst>
          </p:cNvPr>
          <p:cNvSpPr>
            <a:spLocks noGrp="1"/>
          </p:cNvSpPr>
          <p:nvPr>
            <p:ph type="title"/>
          </p:nvPr>
        </p:nvSpPr>
        <p:spPr>
          <a:xfrm>
            <a:off x="128338" y="643467"/>
            <a:ext cx="2713716" cy="5571066"/>
          </a:xfrm>
        </p:spPr>
        <p:txBody>
          <a:bodyPr>
            <a:normAutofit/>
          </a:bodyPr>
          <a:lstStyle/>
          <a:p>
            <a:r>
              <a:rPr lang="en-US" sz="3600" dirty="0">
                <a:solidFill>
                  <a:srgbClr val="FFFFFF"/>
                </a:solidFill>
              </a:rPr>
              <a:t>Literature Review:</a:t>
            </a:r>
            <a:br>
              <a:rPr lang="en-US" sz="3600" dirty="0">
                <a:solidFill>
                  <a:srgbClr val="FFFFFF"/>
                </a:solidFill>
              </a:rPr>
            </a:br>
            <a:br>
              <a:rPr lang="en-US" sz="3600" dirty="0">
                <a:solidFill>
                  <a:srgbClr val="FFFFFF"/>
                </a:solidFill>
              </a:rPr>
            </a:br>
            <a:r>
              <a:rPr lang="en-US" sz="3600" dirty="0">
                <a:solidFill>
                  <a:srgbClr val="FFFFFF"/>
                </a:solidFill>
              </a:rPr>
              <a:t>Key Components</a:t>
            </a:r>
            <a:endParaRPr lang="en-CA" sz="3600" dirty="0">
              <a:solidFill>
                <a:srgbClr val="FFFFFF"/>
              </a:solidFill>
            </a:endParaRPr>
          </a:p>
        </p:txBody>
      </p:sp>
      <p:graphicFrame>
        <p:nvGraphicFramePr>
          <p:cNvPr id="6" name="Content Placeholder 5">
            <a:extLst>
              <a:ext uri="{FF2B5EF4-FFF2-40B4-BE49-F238E27FC236}">
                <a16:creationId xmlns:a16="http://schemas.microsoft.com/office/drawing/2014/main" id="{C34005EE-DD42-A043-0928-FB47F9982238}"/>
              </a:ext>
            </a:extLst>
          </p:cNvPr>
          <p:cNvGraphicFramePr>
            <a:graphicFrameLocks noGrp="1"/>
          </p:cNvGraphicFramePr>
          <p:nvPr>
            <p:ph idx="1"/>
            <p:extLst>
              <p:ext uri="{D42A27DB-BD31-4B8C-83A1-F6EECF244321}">
                <p14:modId xmlns:p14="http://schemas.microsoft.com/office/powerpoint/2010/main" val="1362308181"/>
              </p:ext>
            </p:extLst>
          </p:nvPr>
        </p:nvGraphicFramePr>
        <p:xfrm>
          <a:off x="3905730" y="643466"/>
          <a:ext cx="4718785" cy="5977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9229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over of a book&#10;&#10;AI-generated content may be incorrect.">
            <a:extLst>
              <a:ext uri="{FF2B5EF4-FFF2-40B4-BE49-F238E27FC236}">
                <a16:creationId xmlns:a16="http://schemas.microsoft.com/office/drawing/2014/main" id="{6C17F602-B088-E55C-D4FB-E2A5122EBEB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9357" y="816827"/>
            <a:ext cx="3916219" cy="5224346"/>
          </a:xfrm>
          <a:prstGeom prst="rect">
            <a:avLst/>
          </a:prstGeom>
        </p:spPr>
      </p:pic>
      <p:sp>
        <p:nvSpPr>
          <p:cNvPr id="6" name="Content Placeholder 5">
            <a:extLst>
              <a:ext uri="{FF2B5EF4-FFF2-40B4-BE49-F238E27FC236}">
                <a16:creationId xmlns:a16="http://schemas.microsoft.com/office/drawing/2014/main" id="{8CE3F26D-F57A-9443-881A-7C66D1C8893A}"/>
              </a:ext>
            </a:extLst>
          </p:cNvPr>
          <p:cNvSpPr>
            <a:spLocks noGrp="1"/>
          </p:cNvSpPr>
          <p:nvPr>
            <p:ph sz="half" idx="2"/>
          </p:nvPr>
        </p:nvSpPr>
        <p:spPr>
          <a:xfrm>
            <a:off x="4451419" y="3425407"/>
            <a:ext cx="4238200" cy="3238728"/>
          </a:xfrm>
          <a:solidFill>
            <a:schemeClr val="bg1"/>
          </a:solidFill>
          <a:ln>
            <a:solidFill>
              <a:srgbClr val="E57144"/>
            </a:solidFill>
          </a:ln>
        </p:spPr>
        <p:txBody>
          <a:bodyPr vert="horz" lIns="91440" tIns="45720" rIns="91440" bIns="45720" rtlCol="0" anchor="t">
            <a:normAutofit fontScale="92500" lnSpcReduction="10000"/>
          </a:bodyPr>
          <a:lstStyle/>
          <a:p>
            <a:pPr marL="0" lvl="0" indent="0">
              <a:lnSpc>
                <a:spcPct val="100000"/>
              </a:lnSpc>
              <a:spcBef>
                <a:spcPts val="0"/>
              </a:spcBef>
              <a:buNone/>
              <a:defRPr/>
            </a:pPr>
            <a:r>
              <a:rPr lang="en-US" sz="2000" i="1" dirty="0"/>
              <a:t>As one of the early collaborators of the concepts of ecopedagogy in the late 1990s in Brazil, alongside Paulo Freire and Francisco Gutierrez, Moacir </a:t>
            </a:r>
            <a:r>
              <a:rPr lang="en-US" sz="2000" i="1" dirty="0" err="1"/>
              <a:t>Gadotti</a:t>
            </a:r>
            <a:r>
              <a:rPr lang="en-US" sz="2000" i="1" dirty="0"/>
              <a:t> (2011) suggests </a:t>
            </a:r>
          </a:p>
          <a:p>
            <a:pPr marL="0" lvl="0" indent="0">
              <a:lnSpc>
                <a:spcPct val="100000"/>
              </a:lnSpc>
              <a:spcBef>
                <a:spcPts val="0"/>
              </a:spcBef>
              <a:buNone/>
              <a:defRPr/>
            </a:pPr>
            <a:r>
              <a:rPr lang="en-US" sz="2000" i="1" dirty="0"/>
              <a:t>“(a) </a:t>
            </a:r>
            <a:r>
              <a:rPr lang="en-US" sz="2000" b="1" i="1" dirty="0"/>
              <a:t>viewing human beings and nature holistically</a:t>
            </a:r>
            <a:r>
              <a:rPr lang="en-US" sz="2000" i="1" dirty="0"/>
              <a:t> and (b) </a:t>
            </a:r>
            <a:r>
              <a:rPr lang="en-US" sz="2000" b="1" i="1" dirty="0"/>
              <a:t>maintaining a balance between them so that sustainability can be attained</a:t>
            </a:r>
            <a:r>
              <a:rPr lang="en-US" sz="2000" i="1" dirty="0"/>
              <a:t>. </a:t>
            </a:r>
          </a:p>
          <a:p>
            <a:pPr marL="0" lvl="0" indent="0">
              <a:lnSpc>
                <a:spcPct val="100000"/>
              </a:lnSpc>
              <a:spcBef>
                <a:spcPts val="0"/>
              </a:spcBef>
              <a:buNone/>
              <a:defRPr/>
            </a:pPr>
            <a:r>
              <a:rPr lang="en-US" sz="2000" i="1" dirty="0"/>
              <a:t>These are considered the fundamental beliefs of ecopedagogy” (p. 21).</a:t>
            </a:r>
            <a:endParaRPr lang="en-CA" sz="2000" i="1" dirty="0"/>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0359C0A-00B8-CBDA-7EDB-62C16A616BB1}"/>
              </a:ext>
            </a:extLst>
          </p:cNvPr>
          <p:cNvSpPr txBox="1"/>
          <p:nvPr/>
        </p:nvSpPr>
        <p:spPr>
          <a:xfrm>
            <a:off x="4451417" y="862815"/>
            <a:ext cx="4238201" cy="2585323"/>
          </a:xfrm>
          <a:prstGeom prst="rect">
            <a:avLst/>
          </a:prstGeom>
          <a:noFill/>
          <a:ln w="38100">
            <a:solidFill>
              <a:srgbClr val="E57144"/>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My research is guided by the theoretical framework of ecopedagogy, </a:t>
            </a:r>
            <a:r>
              <a:rPr lang="en-CA" b="1" dirty="0"/>
              <a:t>which acknowledges that a critical approach to enhancing ecoliteracy skills is necessary to address the irreversible effects of human interference with today’s ecosystems</a:t>
            </a:r>
            <a:r>
              <a:rPr lang="en-CA" dirty="0"/>
              <a:t>, commonly referred to by </a:t>
            </a:r>
            <a:r>
              <a:rPr lang="en-CA" i="1" dirty="0"/>
              <a:t>de Pencier et al.</a:t>
            </a:r>
            <a:r>
              <a:rPr lang="en-CA" dirty="0"/>
              <a:t> (2023) as the Anthropocene Era. </a:t>
            </a:r>
          </a:p>
        </p:txBody>
      </p:sp>
      <p:sp>
        <p:nvSpPr>
          <p:cNvPr id="4" name="Title 3">
            <a:extLst>
              <a:ext uri="{FF2B5EF4-FFF2-40B4-BE49-F238E27FC236}">
                <a16:creationId xmlns:a16="http://schemas.microsoft.com/office/drawing/2014/main" id="{42116334-952A-2E5A-C74A-301487991862}"/>
              </a:ext>
            </a:extLst>
          </p:cNvPr>
          <p:cNvSpPr>
            <a:spLocks noGrp="1"/>
          </p:cNvSpPr>
          <p:nvPr>
            <p:ph type="title"/>
          </p:nvPr>
        </p:nvSpPr>
        <p:spPr>
          <a:xfrm>
            <a:off x="-1" y="-30480"/>
            <a:ext cx="9143999" cy="786348"/>
          </a:xfrm>
          <a:solidFill>
            <a:schemeClr val="bg1"/>
          </a:solidFill>
        </p:spPr>
        <p:txBody>
          <a:bodyPr vert="horz" lIns="91440" tIns="45720" rIns="91440" bIns="45720" rtlCol="0" anchor="b">
            <a:normAutofit/>
          </a:bodyPr>
          <a:lstStyle/>
          <a:p>
            <a:pPr algn="ctr"/>
            <a:r>
              <a:rPr lang="en-US" sz="3800" kern="1200" dirty="0">
                <a:solidFill>
                  <a:schemeClr val="tx1"/>
                </a:solidFill>
                <a:latin typeface="+mj-lt"/>
                <a:ea typeface="+mj-ea"/>
                <a:cs typeface="+mj-cs"/>
              </a:rPr>
              <a:t>Theoretical Framework: Ecopedagogy</a:t>
            </a:r>
          </a:p>
        </p:txBody>
      </p:sp>
    </p:spTree>
    <p:extLst>
      <p:ext uri="{BB962C8B-B14F-4D97-AF65-F5344CB8AC3E}">
        <p14:creationId xmlns:p14="http://schemas.microsoft.com/office/powerpoint/2010/main" val="224752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FC4052-B046-9595-B7FB-7774163299BB}"/>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71579A12-7769-980D-619D-DCFE45D9B45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p:blipFill>
        <p:spPr>
          <a:xfrm>
            <a:off x="209357" y="2043639"/>
            <a:ext cx="3916219" cy="2770723"/>
          </a:xfrm>
          <a:prstGeom prst="rect">
            <a:avLst/>
          </a:prstGeom>
        </p:spPr>
      </p:pic>
      <p:sp>
        <p:nvSpPr>
          <p:cNvPr id="6" name="Content Placeholder 5">
            <a:extLst>
              <a:ext uri="{FF2B5EF4-FFF2-40B4-BE49-F238E27FC236}">
                <a16:creationId xmlns:a16="http://schemas.microsoft.com/office/drawing/2014/main" id="{C0CD71EA-50B5-015E-6B7A-0E3611BBAF46}"/>
              </a:ext>
            </a:extLst>
          </p:cNvPr>
          <p:cNvSpPr>
            <a:spLocks noGrp="1"/>
          </p:cNvSpPr>
          <p:nvPr>
            <p:ph sz="half" idx="2"/>
          </p:nvPr>
        </p:nvSpPr>
        <p:spPr>
          <a:xfrm>
            <a:off x="4451527" y="631550"/>
            <a:ext cx="4578169" cy="6035040"/>
          </a:xfrm>
        </p:spPr>
        <p:txBody>
          <a:bodyPr vert="horz" lIns="91440" tIns="45720" rIns="91440" bIns="45720" rtlCol="0" anchor="t">
            <a:normAutofit fontScale="92500" lnSpcReduction="10000"/>
          </a:bodyPr>
          <a:lstStyle/>
          <a:p>
            <a:pPr marL="0" indent="0">
              <a:buNone/>
            </a:pPr>
            <a:r>
              <a:rPr lang="en-US" b="1" dirty="0">
                <a:solidFill>
                  <a:schemeClr val="tx1">
                    <a:alpha val="80000"/>
                  </a:schemeClr>
                </a:solidFill>
              </a:rPr>
              <a:t>Timeline</a:t>
            </a:r>
          </a:p>
          <a:p>
            <a:r>
              <a:rPr lang="en-US" dirty="0">
                <a:solidFill>
                  <a:schemeClr val="tx1">
                    <a:alpha val="80000"/>
                  </a:schemeClr>
                </a:solidFill>
              </a:rPr>
              <a:t>1970: Earth Day </a:t>
            </a:r>
          </a:p>
          <a:p>
            <a:r>
              <a:rPr lang="en-US" b="1" dirty="0">
                <a:solidFill>
                  <a:schemeClr val="tx1">
                    <a:alpha val="80000"/>
                  </a:schemeClr>
                </a:solidFill>
              </a:rPr>
              <a:t>1986: Our Common Future</a:t>
            </a:r>
          </a:p>
          <a:p>
            <a:r>
              <a:rPr lang="en-US" b="1" dirty="0">
                <a:solidFill>
                  <a:schemeClr val="tx1">
                    <a:alpha val="80000"/>
                  </a:schemeClr>
                </a:solidFill>
              </a:rPr>
              <a:t>1992: Earth Summit</a:t>
            </a:r>
          </a:p>
          <a:p>
            <a:r>
              <a:rPr lang="en-US" u="sng" dirty="0">
                <a:solidFill>
                  <a:schemeClr val="tx1">
                    <a:alpha val="80000"/>
                  </a:schemeClr>
                </a:solidFill>
              </a:rPr>
              <a:t>1997: Kyoto Protocol</a:t>
            </a:r>
          </a:p>
          <a:p>
            <a:r>
              <a:rPr lang="en-US" b="1" dirty="0">
                <a:solidFill>
                  <a:schemeClr val="tx1">
                    <a:alpha val="80000"/>
                  </a:schemeClr>
                </a:solidFill>
              </a:rPr>
              <a:t>2000: Millenium Development Goals (MDG)</a:t>
            </a:r>
          </a:p>
          <a:p>
            <a:r>
              <a:rPr lang="en-US" u="sng" dirty="0">
                <a:solidFill>
                  <a:schemeClr val="tx1">
                    <a:alpha val="80000"/>
                  </a:schemeClr>
                </a:solidFill>
              </a:rPr>
              <a:t>2015: Paris Agreement</a:t>
            </a:r>
          </a:p>
          <a:p>
            <a:r>
              <a:rPr lang="en-US" dirty="0">
                <a:solidFill>
                  <a:schemeClr val="tx1">
                    <a:alpha val="80000"/>
                  </a:schemeClr>
                </a:solidFill>
              </a:rPr>
              <a:t>2015: MDG Target Date (FAILED)</a:t>
            </a:r>
          </a:p>
          <a:p>
            <a:r>
              <a:rPr lang="en-US" b="1" dirty="0">
                <a:solidFill>
                  <a:schemeClr val="tx1">
                    <a:alpha val="80000"/>
                  </a:schemeClr>
                </a:solidFill>
              </a:rPr>
              <a:t>2015: Sustainable Development Goals (SDG)</a:t>
            </a:r>
          </a:p>
          <a:p>
            <a:r>
              <a:rPr lang="en-US" dirty="0">
                <a:solidFill>
                  <a:schemeClr val="tx1">
                    <a:alpha val="80000"/>
                  </a:schemeClr>
                </a:solidFill>
              </a:rPr>
              <a:t>2030: SDG Target Date (FAILING)</a:t>
            </a:r>
          </a:p>
          <a:p>
            <a:endParaRPr lang="en-US" dirty="0">
              <a:solidFill>
                <a:schemeClr val="tx1">
                  <a:alpha val="80000"/>
                </a:schemeClr>
              </a:solidFill>
            </a:endParaRP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ACD89E81-DC20-CF2F-E41F-A5123CF79AE4}"/>
              </a:ext>
            </a:extLst>
          </p:cNvPr>
          <p:cNvSpPr>
            <a:spLocks noGrp="1"/>
          </p:cNvSpPr>
          <p:nvPr>
            <p:ph type="title"/>
          </p:nvPr>
        </p:nvSpPr>
        <p:spPr>
          <a:xfrm>
            <a:off x="-16334" y="-6709"/>
            <a:ext cx="9144000" cy="631549"/>
          </a:xfrm>
          <a:solidFill>
            <a:schemeClr val="bg1"/>
          </a:solidFill>
        </p:spPr>
        <p:txBody>
          <a:bodyPr vert="horz" lIns="91440" tIns="45720" rIns="91440" bIns="45720" rtlCol="0" anchor="b">
            <a:normAutofit/>
          </a:bodyPr>
          <a:lstStyle/>
          <a:p>
            <a:pPr algn="ctr"/>
            <a:r>
              <a:rPr lang="en-US" sz="3800" kern="1200" dirty="0">
                <a:solidFill>
                  <a:schemeClr val="tx1"/>
                </a:solidFill>
                <a:latin typeface="+mj-lt"/>
                <a:ea typeface="+mj-ea"/>
                <a:cs typeface="+mj-cs"/>
              </a:rPr>
              <a:t>Sustainable Development and Neoliberalism</a:t>
            </a:r>
          </a:p>
        </p:txBody>
      </p:sp>
    </p:spTree>
    <p:extLst>
      <p:ext uri="{BB962C8B-B14F-4D97-AF65-F5344CB8AC3E}">
        <p14:creationId xmlns:p14="http://schemas.microsoft.com/office/powerpoint/2010/main" val="2483061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BDDA13-ABDD-15C9-E87C-8F596CFE00D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drawing of a scale with a plant and a plant on it&#10;&#10;AI-generated content may be incorrect.">
            <a:extLst>
              <a:ext uri="{FF2B5EF4-FFF2-40B4-BE49-F238E27FC236}">
                <a16:creationId xmlns:a16="http://schemas.microsoft.com/office/drawing/2014/main" id="{3CA8318E-C315-5FE2-5CAF-A225FB53797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9624" r="28611"/>
          <a:stretch>
            <a:fillRect/>
          </a:stretch>
        </p:blipFill>
        <p:spPr>
          <a:xfrm>
            <a:off x="209357" y="299509"/>
            <a:ext cx="3916219" cy="6258983"/>
          </a:xfrm>
          <a:prstGeom prst="rect">
            <a:avLst/>
          </a:prstGeom>
        </p:spPr>
      </p:pic>
      <p:sp>
        <p:nvSpPr>
          <p:cNvPr id="6" name="Content Placeholder 5">
            <a:extLst>
              <a:ext uri="{FF2B5EF4-FFF2-40B4-BE49-F238E27FC236}">
                <a16:creationId xmlns:a16="http://schemas.microsoft.com/office/drawing/2014/main" id="{B6B0DAF3-B810-B617-42C8-5D4BF792A1EE}"/>
              </a:ext>
            </a:extLst>
          </p:cNvPr>
          <p:cNvSpPr>
            <a:spLocks noGrp="1"/>
          </p:cNvSpPr>
          <p:nvPr>
            <p:ph sz="half" idx="2"/>
          </p:nvPr>
        </p:nvSpPr>
        <p:spPr>
          <a:xfrm>
            <a:off x="4349933" y="716281"/>
            <a:ext cx="4483110" cy="6031959"/>
          </a:xfrm>
        </p:spPr>
        <p:txBody>
          <a:bodyPr vert="horz" lIns="91440" tIns="45720" rIns="91440" bIns="45720" rtlCol="0" anchor="t">
            <a:normAutofit fontScale="92500" lnSpcReduction="20000"/>
          </a:bodyPr>
          <a:lstStyle/>
          <a:p>
            <a:r>
              <a:rPr lang="en-US" b="1" dirty="0"/>
              <a:t>Waste is predicted to double by 2050</a:t>
            </a:r>
            <a:r>
              <a:rPr lang="en-US" dirty="0"/>
              <a:t>, exceeding population growth, with little hope of a solution (UNEP, 2024). </a:t>
            </a:r>
            <a:endParaRPr lang="en-US" sz="2400" dirty="0">
              <a:solidFill>
                <a:schemeClr val="tx1">
                  <a:alpha val="80000"/>
                </a:schemeClr>
              </a:solidFill>
            </a:endParaRPr>
          </a:p>
          <a:p>
            <a:r>
              <a:rPr lang="en-US" b="1" dirty="0"/>
              <a:t>Critical ecoliteracy </a:t>
            </a:r>
            <a:r>
              <a:rPr lang="en-US" b="1" dirty="0" err="1"/>
              <a:t>deficiencies</a:t>
            </a:r>
            <a:r>
              <a:rPr lang="en-US" dirty="0" err="1"/>
              <a:t>.Example</a:t>
            </a:r>
            <a:r>
              <a:rPr lang="en-US" dirty="0"/>
              <a:t>: </a:t>
            </a:r>
          </a:p>
          <a:p>
            <a:pPr lvl="1"/>
            <a:r>
              <a:rPr lang="en-US" b="1" dirty="0"/>
              <a:t>Greenhouse gas emissions are necessary </a:t>
            </a:r>
            <a:r>
              <a:rPr lang="en-US" dirty="0"/>
              <a:t>to maintain the average Earth surface temperature of 15 °C.</a:t>
            </a:r>
          </a:p>
          <a:p>
            <a:pPr lvl="1"/>
            <a:r>
              <a:rPr lang="en-US" b="1" dirty="0"/>
              <a:t>Carbon (CO2) versus Methane (CH4)</a:t>
            </a:r>
            <a:r>
              <a:rPr lang="en-US" dirty="0"/>
              <a:t> emissions. CO2 dominates the news, yet </a:t>
            </a:r>
            <a:r>
              <a:rPr lang="en-US" b="1" dirty="0"/>
              <a:t>CH4 (i.e. food waste) is 80 times more lethal than CO2 </a:t>
            </a:r>
            <a:r>
              <a:rPr lang="en-US" dirty="0"/>
              <a:t>over a 20-year time scale. </a:t>
            </a:r>
          </a:p>
          <a:p>
            <a:r>
              <a:rPr lang="en-US" b="1" dirty="0"/>
              <a:t>Environmental education agendas favour formal learning </a:t>
            </a:r>
            <a:r>
              <a:rPr lang="en-US" dirty="0"/>
              <a:t>over informal &amp; non-formal.</a:t>
            </a:r>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4A8B1F6-CBB7-8148-7676-C4272083B3FA}"/>
              </a:ext>
            </a:extLst>
          </p:cNvPr>
          <p:cNvSpPr>
            <a:spLocks noGrp="1"/>
          </p:cNvSpPr>
          <p:nvPr>
            <p:ph type="title"/>
          </p:nvPr>
        </p:nvSpPr>
        <p:spPr>
          <a:xfrm>
            <a:off x="-81644" y="-60397"/>
            <a:ext cx="9225644" cy="716281"/>
          </a:xfrm>
          <a:solidFill>
            <a:schemeClr val="bg1"/>
          </a:solidFill>
        </p:spPr>
        <p:txBody>
          <a:bodyPr vert="horz" lIns="91440" tIns="45720" rIns="91440" bIns="45720" rtlCol="0" anchor="b">
            <a:noAutofit/>
          </a:bodyPr>
          <a:lstStyle/>
          <a:p>
            <a:pPr algn="ctr"/>
            <a:r>
              <a:rPr lang="en-US" sz="3800" dirty="0"/>
              <a:t>Wicked Problem Dimensions</a:t>
            </a:r>
          </a:p>
        </p:txBody>
      </p:sp>
    </p:spTree>
    <p:extLst>
      <p:ext uri="{BB962C8B-B14F-4D97-AF65-F5344CB8AC3E}">
        <p14:creationId xmlns:p14="http://schemas.microsoft.com/office/powerpoint/2010/main" val="920076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1D3FC-61AD-B987-7B48-807E066D0D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CF868C-F503-D3E7-4777-A32812B0004C}"/>
              </a:ext>
            </a:extLst>
          </p:cNvPr>
          <p:cNvSpPr>
            <a:spLocks noGrp="1"/>
          </p:cNvSpPr>
          <p:nvPr>
            <p:ph type="title"/>
          </p:nvPr>
        </p:nvSpPr>
        <p:spPr>
          <a:xfrm>
            <a:off x="0" y="-138963"/>
            <a:ext cx="9144000" cy="1325563"/>
          </a:xfrm>
        </p:spPr>
        <p:txBody>
          <a:bodyPr/>
          <a:lstStyle/>
          <a:p>
            <a:pPr algn="ctr"/>
            <a:r>
              <a:rPr lang="en-US" b="1" dirty="0"/>
              <a:t>Gaps in the Literature</a:t>
            </a:r>
            <a:endParaRPr lang="en-CA" b="1" dirty="0"/>
          </a:p>
        </p:txBody>
      </p:sp>
      <p:graphicFrame>
        <p:nvGraphicFramePr>
          <p:cNvPr id="6" name="Content Placeholder 5">
            <a:extLst>
              <a:ext uri="{FF2B5EF4-FFF2-40B4-BE49-F238E27FC236}">
                <a16:creationId xmlns:a16="http://schemas.microsoft.com/office/drawing/2014/main" id="{176AB1FB-3AAF-A15E-94DD-BB011B919F0B}"/>
              </a:ext>
            </a:extLst>
          </p:cNvPr>
          <p:cNvGraphicFramePr>
            <a:graphicFrameLocks noGrp="1"/>
          </p:cNvGraphicFramePr>
          <p:nvPr>
            <p:ph idx="1"/>
            <p:extLst>
              <p:ext uri="{D42A27DB-BD31-4B8C-83A1-F6EECF244321}">
                <p14:modId xmlns:p14="http://schemas.microsoft.com/office/powerpoint/2010/main" val="301605392"/>
              </p:ext>
            </p:extLst>
          </p:nvPr>
        </p:nvGraphicFramePr>
        <p:xfrm>
          <a:off x="65941" y="914400"/>
          <a:ext cx="8960828" cy="5836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2253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F667D-6FAD-2A8E-4B6B-2899F91A34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31D805-2A6C-B005-7C9F-F1FAB0FEB6D1}"/>
              </a:ext>
            </a:extLst>
          </p:cNvPr>
          <p:cNvSpPr>
            <a:spLocks noGrp="1"/>
          </p:cNvSpPr>
          <p:nvPr>
            <p:ph type="title"/>
          </p:nvPr>
        </p:nvSpPr>
        <p:spPr>
          <a:xfrm>
            <a:off x="32085" y="44286"/>
            <a:ext cx="8999620" cy="741779"/>
          </a:xfrm>
        </p:spPr>
        <p:txBody>
          <a:bodyPr vert="horz" lIns="91440" tIns="45720" rIns="91440" bIns="45720" rtlCol="0" anchor="b">
            <a:normAutofit/>
          </a:bodyPr>
          <a:lstStyle/>
          <a:p>
            <a:pPr algn="ctr"/>
            <a:r>
              <a:rPr lang="en-CA" sz="4000" b="1" dirty="0"/>
              <a:t>Research Study Paradigm</a:t>
            </a:r>
          </a:p>
        </p:txBody>
      </p:sp>
      <p:graphicFrame>
        <p:nvGraphicFramePr>
          <p:cNvPr id="5" name="Content Placeholder 4">
            <a:extLst>
              <a:ext uri="{FF2B5EF4-FFF2-40B4-BE49-F238E27FC236}">
                <a16:creationId xmlns:a16="http://schemas.microsoft.com/office/drawing/2014/main" id="{F6851C73-2BA7-843B-730A-49C190D96470}"/>
              </a:ext>
            </a:extLst>
          </p:cNvPr>
          <p:cNvGraphicFramePr>
            <a:graphicFrameLocks noGrp="1"/>
          </p:cNvGraphicFramePr>
          <p:nvPr>
            <p:ph idx="1"/>
            <p:extLst>
              <p:ext uri="{D42A27DB-BD31-4B8C-83A1-F6EECF244321}">
                <p14:modId xmlns:p14="http://schemas.microsoft.com/office/powerpoint/2010/main" val="2588253060"/>
              </p:ext>
            </p:extLst>
          </p:nvPr>
        </p:nvGraphicFramePr>
        <p:xfrm>
          <a:off x="-673763" y="786065"/>
          <a:ext cx="10443406" cy="6071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6792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40EAD-0F4C-67DF-D2DD-ED6BCD0406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5D9C5-231A-2EAB-7B7E-8D32118EE52F}"/>
              </a:ext>
            </a:extLst>
          </p:cNvPr>
          <p:cNvSpPr>
            <a:spLocks noGrp="1"/>
          </p:cNvSpPr>
          <p:nvPr>
            <p:ph type="title"/>
          </p:nvPr>
        </p:nvSpPr>
        <p:spPr>
          <a:xfrm>
            <a:off x="0" y="-131929"/>
            <a:ext cx="9143999" cy="912688"/>
          </a:xfrm>
        </p:spPr>
        <p:txBody>
          <a:bodyPr>
            <a:noAutofit/>
          </a:bodyPr>
          <a:lstStyle/>
          <a:p>
            <a:pPr algn="ctr"/>
            <a:r>
              <a:rPr lang="en-CA" sz="2800" b="1" dirty="0"/>
              <a:t>Methodology – </a:t>
            </a:r>
            <a:r>
              <a:rPr lang="en-CA" sz="2800" b="1" i="1" dirty="0"/>
              <a:t>Addressing the Wicked Problem</a:t>
            </a:r>
          </a:p>
        </p:txBody>
      </p:sp>
      <p:pic>
        <p:nvPicPr>
          <p:cNvPr id="5" name="Content Placeholder 4">
            <a:extLst>
              <a:ext uri="{FF2B5EF4-FFF2-40B4-BE49-F238E27FC236}">
                <a16:creationId xmlns:a16="http://schemas.microsoft.com/office/drawing/2014/main" id="{86A03730-CEC1-CE8B-F154-13BB9289D16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36916" y="546643"/>
            <a:ext cx="7723164" cy="5148775"/>
          </a:xfrm>
        </p:spPr>
      </p:pic>
      <p:sp>
        <p:nvSpPr>
          <p:cNvPr id="6" name="TextBox 5">
            <a:extLst>
              <a:ext uri="{FF2B5EF4-FFF2-40B4-BE49-F238E27FC236}">
                <a16:creationId xmlns:a16="http://schemas.microsoft.com/office/drawing/2014/main" id="{543F457C-FB48-86FC-8E5F-2EEA832AF631}"/>
              </a:ext>
            </a:extLst>
          </p:cNvPr>
          <p:cNvSpPr txBox="1"/>
          <p:nvPr/>
        </p:nvSpPr>
        <p:spPr>
          <a:xfrm rot="16200000">
            <a:off x="-2163694" y="2893575"/>
            <a:ext cx="4877582" cy="338554"/>
          </a:xfrm>
          <a:prstGeom prst="rect">
            <a:avLst/>
          </a:prstGeom>
          <a:noFill/>
        </p:spPr>
        <p:txBody>
          <a:bodyPr wrap="square" rtlCol="0">
            <a:spAutoFit/>
          </a:bodyPr>
          <a:lstStyle/>
          <a:p>
            <a:pPr algn="ctr"/>
            <a:r>
              <a:rPr lang="en-CA" sz="1600" dirty="0"/>
              <a:t>Fumetti image generated by Joseph Harding, 2025</a:t>
            </a:r>
          </a:p>
        </p:txBody>
      </p:sp>
      <p:sp>
        <p:nvSpPr>
          <p:cNvPr id="9" name="TextBox 8">
            <a:extLst>
              <a:ext uri="{FF2B5EF4-FFF2-40B4-BE49-F238E27FC236}">
                <a16:creationId xmlns:a16="http://schemas.microsoft.com/office/drawing/2014/main" id="{067A472C-BB14-9E0F-6380-B5A84C25BE6E}"/>
              </a:ext>
            </a:extLst>
          </p:cNvPr>
          <p:cNvSpPr txBox="1"/>
          <p:nvPr/>
        </p:nvSpPr>
        <p:spPr>
          <a:xfrm>
            <a:off x="137160" y="5611951"/>
            <a:ext cx="8637506" cy="1200329"/>
          </a:xfrm>
          <a:prstGeom prst="rect">
            <a:avLst/>
          </a:prstGeom>
          <a:solidFill>
            <a:schemeClr val="bg1"/>
          </a:solidFill>
          <a:ln w="57150">
            <a:solidFill>
              <a:srgbClr val="FAF39C"/>
            </a:solidFill>
          </a:ln>
        </p:spPr>
        <p:txBody>
          <a:bodyPr wrap="square">
            <a:spAutoFit/>
          </a:bodyPr>
          <a:lstStyle/>
          <a:p>
            <a:pPr algn="ctr"/>
            <a:r>
              <a:rPr lang="en-CA" kern="1200" dirty="0">
                <a:solidFill>
                  <a:schemeClr val="tx1"/>
                </a:solidFill>
                <a:effectLst/>
                <a:latin typeface="+mn-lt"/>
                <a:ea typeface="+mn-ea"/>
                <a:cs typeface="+mn-cs"/>
              </a:rPr>
              <a:t>My research integrates critical participatory action research and arts-based research within a</a:t>
            </a:r>
            <a:r>
              <a:rPr lang="en-CA" dirty="0"/>
              <a:t>n </a:t>
            </a:r>
            <a:r>
              <a:rPr lang="en-CA" kern="1200" dirty="0">
                <a:solidFill>
                  <a:schemeClr val="tx1"/>
                </a:solidFill>
                <a:effectLst/>
                <a:latin typeface="+mn-lt"/>
                <a:ea typeface="+mn-ea"/>
                <a:cs typeface="+mn-cs"/>
              </a:rPr>
              <a:t>ecopedagogical framework to document the community’s experiences with a focus on community empowerment and social justice. This study adopts a “</a:t>
            </a:r>
            <a:r>
              <a:rPr lang="en-CA" i="1" kern="1200" dirty="0">
                <a:solidFill>
                  <a:schemeClr val="tx1"/>
                </a:solidFill>
                <a:effectLst/>
                <a:latin typeface="+mn-lt"/>
                <a:ea typeface="+mn-ea"/>
                <a:cs typeface="+mn-cs"/>
              </a:rPr>
              <a:t>no research on us without us</a:t>
            </a:r>
            <a:r>
              <a:rPr lang="en-CA" kern="1200" dirty="0">
                <a:solidFill>
                  <a:schemeClr val="tx1"/>
                </a:solidFill>
                <a:effectLst/>
                <a:latin typeface="+mn-lt"/>
                <a:ea typeface="+mn-ea"/>
                <a:cs typeface="+mn-cs"/>
              </a:rPr>
              <a:t>” stance with the University of Winnipeg waste community.</a:t>
            </a:r>
          </a:p>
        </p:txBody>
      </p:sp>
      <p:sp>
        <p:nvSpPr>
          <p:cNvPr id="11" name="TextBox 10">
            <a:extLst>
              <a:ext uri="{FF2B5EF4-FFF2-40B4-BE49-F238E27FC236}">
                <a16:creationId xmlns:a16="http://schemas.microsoft.com/office/drawing/2014/main" id="{A657BA08-CEBA-84FD-A4C9-6E578DC16287}"/>
              </a:ext>
            </a:extLst>
          </p:cNvPr>
          <p:cNvSpPr txBox="1"/>
          <p:nvPr/>
        </p:nvSpPr>
        <p:spPr>
          <a:xfrm rot="16200000">
            <a:off x="6347432" y="2398638"/>
            <a:ext cx="4614204" cy="707886"/>
          </a:xfrm>
          <a:prstGeom prst="rect">
            <a:avLst/>
          </a:prstGeom>
          <a:noFill/>
        </p:spPr>
        <p:txBody>
          <a:bodyPr wrap="square">
            <a:spAutoFit/>
          </a:bodyPr>
          <a:lstStyle/>
          <a:p>
            <a:r>
              <a:rPr lang="en-CA" sz="2000" dirty="0"/>
              <a:t>This image depicts the broader </a:t>
            </a:r>
            <a:r>
              <a:rPr lang="en-CA" sz="2000" i="1" dirty="0"/>
              <a:t>methodology </a:t>
            </a:r>
            <a:r>
              <a:rPr lang="en-CA" sz="2000" i="0" dirty="0"/>
              <a:t>of this study visually. </a:t>
            </a:r>
          </a:p>
        </p:txBody>
      </p:sp>
    </p:spTree>
    <p:extLst>
      <p:ext uri="{BB962C8B-B14F-4D97-AF65-F5344CB8AC3E}">
        <p14:creationId xmlns:p14="http://schemas.microsoft.com/office/powerpoint/2010/main" val="1190378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5A955-2CE0-09FC-85FB-4B71DEB9392B}"/>
            </a:ext>
          </a:extLst>
        </p:cNvPr>
        <p:cNvGrpSpPr/>
        <p:nvPr/>
      </p:nvGrpSpPr>
      <p:grpSpPr>
        <a:xfrm>
          <a:off x="0" y="0"/>
          <a:ext cx="0" cy="0"/>
          <a:chOff x="0" y="0"/>
          <a:chExt cx="0" cy="0"/>
        </a:xfrm>
      </p:grpSpPr>
      <p:pic>
        <p:nvPicPr>
          <p:cNvPr id="9" name="Content Placeholder 8" descr="A cover of a book&#10;&#10;AI-generated content may be incorrect.">
            <a:extLst>
              <a:ext uri="{FF2B5EF4-FFF2-40B4-BE49-F238E27FC236}">
                <a16:creationId xmlns:a16="http://schemas.microsoft.com/office/drawing/2014/main" id="{EF73B71B-D423-F11A-FC41-187A727E98A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50"/>
          <a:stretch/>
        </p:blipFill>
        <p:spPr>
          <a:xfrm>
            <a:off x="4572007" y="10"/>
            <a:ext cx="4571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B121C4A7-FC1A-237D-C5CB-47DA6A10F923}"/>
              </a:ext>
            </a:extLst>
          </p:cNvPr>
          <p:cNvSpPr>
            <a:spLocks noGrp="1"/>
          </p:cNvSpPr>
          <p:nvPr>
            <p:ph type="title"/>
          </p:nvPr>
        </p:nvSpPr>
        <p:spPr>
          <a:xfrm>
            <a:off x="-13269" y="5486400"/>
            <a:ext cx="6668709" cy="1100065"/>
          </a:xfrm>
        </p:spPr>
        <p:txBody>
          <a:bodyPr vert="horz" lIns="91440" tIns="45720" rIns="91440" bIns="45720" rtlCol="0" anchor="b">
            <a:normAutofit/>
          </a:bodyPr>
          <a:lstStyle/>
          <a:p>
            <a:pPr algn="ctr"/>
            <a:r>
              <a:rPr lang="en-US" sz="4800" b="1" kern="1200" dirty="0">
                <a:solidFill>
                  <a:schemeClr val="tx1">
                    <a:lumMod val="85000"/>
                    <a:lumOff val="15000"/>
                  </a:schemeClr>
                </a:solidFill>
                <a:latin typeface="+mj-lt"/>
                <a:ea typeface="+mj-ea"/>
                <a:cs typeface="+mj-cs"/>
              </a:rPr>
              <a:t>Research Methodologies </a:t>
            </a:r>
          </a:p>
        </p:txBody>
      </p:sp>
      <p:pic>
        <p:nvPicPr>
          <p:cNvPr id="7" name="Content Placeholder 6" descr="A book cover of a handbook of arts-based research&#10;&#10;AI-generated content may be incorrect.">
            <a:extLst>
              <a:ext uri="{FF2B5EF4-FFF2-40B4-BE49-F238E27FC236}">
                <a16:creationId xmlns:a16="http://schemas.microsoft.com/office/drawing/2014/main" id="{1BDF96C5-5E58-973E-EAE3-06572572453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t="6308" r="-1" b="17599"/>
          <a:stretch/>
        </p:blipFill>
        <p:spPr>
          <a:xfrm>
            <a:off x="-4041" y="10"/>
            <a:ext cx="462713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2239142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C265-5092-C535-E724-E1A883336027}"/>
              </a:ext>
            </a:extLst>
          </p:cNvPr>
          <p:cNvSpPr>
            <a:spLocks noGrp="1"/>
          </p:cNvSpPr>
          <p:nvPr>
            <p:ph type="title"/>
          </p:nvPr>
        </p:nvSpPr>
        <p:spPr>
          <a:xfrm>
            <a:off x="47691" y="5547360"/>
            <a:ext cx="9035349" cy="947665"/>
          </a:xfrm>
          <a:noFill/>
          <a:ln w="57150">
            <a:solidFill>
              <a:srgbClr val="4B71C4"/>
            </a:solidFill>
          </a:ln>
        </p:spPr>
        <p:txBody>
          <a:bodyPr vert="horz" lIns="91440" tIns="45720" rIns="91440" bIns="45720" rtlCol="0" anchor="b">
            <a:noAutofit/>
          </a:bodyPr>
          <a:lstStyle/>
          <a:p>
            <a:r>
              <a:rPr lang="en-CA" sz="2800" i="1" dirty="0">
                <a:latin typeface="Calibri" panose="020F0502020204030204" pitchFamily="34" charset="0"/>
                <a:ea typeface="Calibri" panose="020F0502020204030204" pitchFamily="34" charset="0"/>
                <a:cs typeface="Arial" panose="020B0604020202020204" pitchFamily="34" charset="0"/>
              </a:rPr>
              <a:t>“</a:t>
            </a:r>
            <a:r>
              <a:rPr lang="en-CA" sz="2800" b="1" i="1" dirty="0">
                <a:latin typeface="Calibri" panose="020F0502020204030204" pitchFamily="34" charset="0"/>
                <a:ea typeface="Calibri" panose="020F0502020204030204" pitchFamily="34" charset="0"/>
                <a:cs typeface="Arial" panose="020B0604020202020204" pitchFamily="34" charset="0"/>
              </a:rPr>
              <a:t>The greatest potential of ABR is its ability to advance public scholarship and thus be useful</a:t>
            </a:r>
            <a:r>
              <a:rPr lang="en-CA" sz="2800" i="1" dirty="0">
                <a:latin typeface="Calibri" panose="020F0502020204030204" pitchFamily="34" charset="0"/>
                <a:ea typeface="Calibri" panose="020F0502020204030204" pitchFamily="34" charset="0"/>
                <a:cs typeface="Arial" panose="020B0604020202020204" pitchFamily="34" charset="0"/>
              </a:rPr>
              <a:t>” (Leavy, 2020, p. 32). </a:t>
            </a:r>
          </a:p>
        </p:txBody>
      </p:sp>
      <p:pic>
        <p:nvPicPr>
          <p:cNvPr id="7" name="Content Placeholder 6" descr="A book cover of a handbook of arts-based research&#10;&#10;AI-generated content may be incorrect.">
            <a:extLst>
              <a:ext uri="{FF2B5EF4-FFF2-40B4-BE49-F238E27FC236}">
                <a16:creationId xmlns:a16="http://schemas.microsoft.com/office/drawing/2014/main" id="{1406368B-DED7-4097-8D64-B71E400561B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6308" r="-1" b="17599"/>
          <a:stretch/>
        </p:blipFill>
        <p:spPr>
          <a:xfrm>
            <a:off x="-4041" y="10"/>
            <a:ext cx="462713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
        <p:nvSpPr>
          <p:cNvPr id="11" name="Content Placeholder 10">
            <a:extLst>
              <a:ext uri="{FF2B5EF4-FFF2-40B4-BE49-F238E27FC236}">
                <a16:creationId xmlns:a16="http://schemas.microsoft.com/office/drawing/2014/main" id="{3DB65DDD-62E1-E66E-D662-982FD381073C}"/>
              </a:ext>
            </a:extLst>
          </p:cNvPr>
          <p:cNvSpPr>
            <a:spLocks noGrp="1"/>
          </p:cNvSpPr>
          <p:nvPr>
            <p:ph sz="half" idx="2"/>
          </p:nvPr>
        </p:nvSpPr>
        <p:spPr>
          <a:xfrm>
            <a:off x="4766310" y="91450"/>
            <a:ext cx="4377690" cy="5158840"/>
          </a:xfrm>
        </p:spPr>
        <p:txBody>
          <a:bodyPr>
            <a:normAutofit fontScale="92500"/>
          </a:bodyPr>
          <a:lstStyle/>
          <a:p>
            <a:pPr marL="0" indent="0">
              <a:buNone/>
            </a:pPr>
            <a:r>
              <a:rPr lang="en-CA" i="1" dirty="0">
                <a:latin typeface="Calibri" panose="020F0502020204030204" pitchFamily="34" charset="0"/>
                <a:ea typeface="Calibri" panose="020F0502020204030204" pitchFamily="34" charset="0"/>
                <a:cs typeface="Arial" panose="020B0604020202020204" pitchFamily="34" charset="0"/>
              </a:rPr>
              <a:t>Arts-based research (ABR) is “a participatory research practice that connects embodied, visual literacy to more traditional academic research practices in higher education (Burnard et al., 2018; Jagodzinski &amp; Wallin, 2013), through which any art form/s are used to generate, interpret or communicate research knowledge (Knowles &amp; Cole, 2008; Parsons &amp; Boydell, 2012)” </a:t>
            </a:r>
            <a:r>
              <a:rPr lang="en-CA" i="1" dirty="0">
                <a:latin typeface="Calibri" panose="020F0502020204030204" pitchFamily="34" charset="0"/>
                <a:ea typeface="Calibri" panose="020F0502020204030204" pitchFamily="34" charset="0"/>
                <a:cs typeface="Calibri" panose="020F0502020204030204" pitchFamily="34" charset="0"/>
              </a:rPr>
              <a:t>(as cited in Morris &amp; Paris, 2022, p. 99)</a:t>
            </a:r>
            <a:r>
              <a:rPr lang="en-CA" i="1" dirty="0">
                <a:latin typeface="Calibri" panose="020F0502020204030204" pitchFamily="34" charset="0"/>
                <a:ea typeface="Calibri" panose="020F0502020204030204" pitchFamily="34" charset="0"/>
                <a:cs typeface="Arial" panose="020B0604020202020204" pitchFamily="34" charset="0"/>
              </a:rPr>
              <a:t>. </a:t>
            </a:r>
            <a:endParaRPr lang="en-CA" i="1" dirty="0"/>
          </a:p>
        </p:txBody>
      </p:sp>
    </p:spTree>
    <p:extLst>
      <p:ext uri="{BB962C8B-B14F-4D97-AF65-F5344CB8AC3E}">
        <p14:creationId xmlns:p14="http://schemas.microsoft.com/office/powerpoint/2010/main" val="1040057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AB12B-BC17-3D99-47E9-861DF95DEDB8}"/>
            </a:ext>
          </a:extLst>
        </p:cNvPr>
        <p:cNvGrpSpPr/>
        <p:nvPr/>
      </p:nvGrpSpPr>
      <p:grpSpPr>
        <a:xfrm>
          <a:off x="0" y="0"/>
          <a:ext cx="0" cy="0"/>
          <a:chOff x="0" y="0"/>
          <a:chExt cx="0" cy="0"/>
        </a:xfrm>
      </p:grpSpPr>
      <p:pic>
        <p:nvPicPr>
          <p:cNvPr id="9" name="Content Placeholder 8" descr="A cover of a book&#10;&#10;AI-generated content may be incorrect.">
            <a:extLst>
              <a:ext uri="{FF2B5EF4-FFF2-40B4-BE49-F238E27FC236}">
                <a16:creationId xmlns:a16="http://schemas.microsoft.com/office/drawing/2014/main" id="{DE00B99A-C59C-52D1-A6EC-CABB304E2E1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50"/>
          <a:stretch/>
        </p:blipFill>
        <p:spPr>
          <a:xfrm>
            <a:off x="4572007" y="10"/>
            <a:ext cx="4571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D83F48D3-D82E-017C-CBC5-57FDC32C6390}"/>
              </a:ext>
            </a:extLst>
          </p:cNvPr>
          <p:cNvSpPr>
            <a:spLocks noGrp="1"/>
          </p:cNvSpPr>
          <p:nvPr>
            <p:ph type="title"/>
          </p:nvPr>
        </p:nvSpPr>
        <p:spPr>
          <a:xfrm>
            <a:off x="62931" y="5593081"/>
            <a:ext cx="8989629" cy="1206744"/>
          </a:xfrm>
          <a:solidFill>
            <a:schemeClr val="bg1"/>
          </a:solidFill>
          <a:ln w="57150">
            <a:solidFill>
              <a:srgbClr val="047547"/>
            </a:solidFill>
          </a:ln>
        </p:spPr>
        <p:txBody>
          <a:bodyPr vert="horz" lIns="91440" tIns="45720" rIns="91440" bIns="45720" rtlCol="0" anchor="b">
            <a:noAutofit/>
          </a:bodyPr>
          <a:lstStyle/>
          <a:p>
            <a:pPr defTabSz="941923">
              <a:defRPr/>
            </a:pPr>
            <a:r>
              <a:rPr lang="en-CA" sz="2000" dirty="0">
                <a:latin typeface="Calibri" panose="020F0502020204030204" pitchFamily="34" charset="0"/>
                <a:ea typeface="Calibri" panose="020F0502020204030204" pitchFamily="34" charset="0"/>
                <a:cs typeface="Arial" panose="020B0604020202020204" pitchFamily="34" charset="0"/>
              </a:rPr>
              <a:t>CPAR includes “the role of the relationship between education and social change; a commitment to participation; a commitment to revealing the disempowerment and injustice created in industrialized societies; and the inclusion of critical friends in the research group” </a:t>
            </a:r>
            <a:r>
              <a:rPr lang="en-CA" sz="2000" dirty="0">
                <a:latin typeface="Calibri" panose="020F0502020204030204" pitchFamily="34" charset="0"/>
                <a:ea typeface="Calibri" panose="020F0502020204030204" pitchFamily="34" charset="0"/>
              </a:rPr>
              <a:t>(Bodziński-Guzik &amp; Stożek, 2024, p. 2)</a:t>
            </a:r>
            <a:r>
              <a:rPr lang="en-CA" sz="2000" dirty="0">
                <a:latin typeface="Calibri" panose="020F0502020204030204" pitchFamily="34" charset="0"/>
                <a:ea typeface="Calibri" panose="020F0502020204030204" pitchFamily="34" charset="0"/>
                <a:cs typeface="Arial" panose="020B0604020202020204" pitchFamily="34" charset="0"/>
              </a:rPr>
              <a:t>.</a:t>
            </a:r>
          </a:p>
        </p:txBody>
      </p:sp>
      <p:sp>
        <p:nvSpPr>
          <p:cNvPr id="4" name="Content Placeholder 3">
            <a:extLst>
              <a:ext uri="{FF2B5EF4-FFF2-40B4-BE49-F238E27FC236}">
                <a16:creationId xmlns:a16="http://schemas.microsoft.com/office/drawing/2014/main" id="{ABC41BB0-E7C3-CB04-57AE-79E2170C1503}"/>
              </a:ext>
            </a:extLst>
          </p:cNvPr>
          <p:cNvSpPr>
            <a:spLocks noGrp="1"/>
          </p:cNvSpPr>
          <p:nvPr>
            <p:ph sz="half" idx="1"/>
          </p:nvPr>
        </p:nvSpPr>
        <p:spPr>
          <a:xfrm>
            <a:off x="167640" y="304801"/>
            <a:ext cx="4347210" cy="5334000"/>
          </a:xfrm>
        </p:spPr>
        <p:txBody>
          <a:bodyPr>
            <a:normAutofit fontScale="92500" lnSpcReduction="10000"/>
          </a:bodyPr>
          <a:lstStyle/>
          <a:p>
            <a:pPr marL="0" indent="0">
              <a:buNone/>
            </a:pPr>
            <a:r>
              <a:rPr lang="en-CA" sz="3600" i="1" dirty="0">
                <a:latin typeface="Calibri" panose="020F0502020204030204" pitchFamily="34" charset="0"/>
                <a:ea typeface="Calibri" panose="020F0502020204030204" pitchFamily="34" charset="0"/>
                <a:cs typeface="Arial" panose="020B0604020202020204" pitchFamily="34" charset="0"/>
              </a:rPr>
              <a:t>Critical Participatory Action Research (CPAR) - CPAR is a “</a:t>
            </a:r>
            <a:r>
              <a:rPr lang="en-CA" sz="3600" b="1" i="1" dirty="0">
                <a:latin typeface="Calibri" panose="020F0502020204030204" pitchFamily="34" charset="0"/>
                <a:ea typeface="Calibri" panose="020F0502020204030204" pitchFamily="34" charset="0"/>
                <a:cs typeface="Arial" panose="020B0604020202020204" pitchFamily="34" charset="0"/>
              </a:rPr>
              <a:t>framework for engaging research with communities interested in documenting, challenging, and transforming conditions of social injustice</a:t>
            </a:r>
            <a:r>
              <a:rPr lang="en-CA" sz="3600" i="1" dirty="0">
                <a:latin typeface="Calibri" panose="020F0502020204030204" pitchFamily="34" charset="0"/>
                <a:ea typeface="Calibri" panose="020F0502020204030204" pitchFamily="34" charset="0"/>
                <a:cs typeface="Arial" panose="020B0604020202020204" pitchFamily="34" charset="0"/>
              </a:rPr>
              <a:t>” </a:t>
            </a:r>
            <a:r>
              <a:rPr lang="en-CA" sz="3600" i="1" dirty="0">
                <a:latin typeface="Calibri" panose="020F0502020204030204" pitchFamily="34" charset="0"/>
                <a:ea typeface="Calibri" panose="020F0502020204030204" pitchFamily="34" charset="0"/>
                <a:cs typeface="Calibri" panose="020F0502020204030204" pitchFamily="34" charset="0"/>
              </a:rPr>
              <a:t>(Fine &amp; Torre, 2021, p. 3)</a:t>
            </a:r>
            <a:r>
              <a:rPr lang="en-CA" sz="3600" i="1" dirty="0">
                <a:latin typeface="Calibri" panose="020F0502020204030204" pitchFamily="34" charset="0"/>
                <a:ea typeface="Calibri" panose="020F0502020204030204" pitchFamily="34" charset="0"/>
                <a:cs typeface="Arial" panose="020B0604020202020204" pitchFamily="34" charset="0"/>
              </a:rPr>
              <a:t>. </a:t>
            </a:r>
          </a:p>
          <a:p>
            <a:endParaRPr lang="en-CA" sz="3600" i="1" dirty="0"/>
          </a:p>
        </p:txBody>
      </p:sp>
    </p:spTree>
    <p:extLst>
      <p:ext uri="{BB962C8B-B14F-4D97-AF65-F5344CB8AC3E}">
        <p14:creationId xmlns:p14="http://schemas.microsoft.com/office/powerpoint/2010/main" val="1420327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61F1507-285E-C01C-F1BE-6AAD92FA984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4434" r="14434"/>
          <a:stretch/>
        </p:blipFill>
        <p:spPr>
          <a:xfrm>
            <a:off x="4174214" y="173943"/>
            <a:ext cx="5143500" cy="4795614"/>
          </a:xfrm>
          <a:prstGeom prst="rect">
            <a:avLst/>
          </a:prstGeom>
        </p:spPr>
      </p:pic>
      <p:pic>
        <p:nvPicPr>
          <p:cNvPr id="23" name="Picture 2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5" name="Title 4">
            <a:extLst>
              <a:ext uri="{FF2B5EF4-FFF2-40B4-BE49-F238E27FC236}">
                <a16:creationId xmlns:a16="http://schemas.microsoft.com/office/drawing/2014/main" id="{EABFFA32-039B-F61F-F0CF-9980AB7DF0B5}"/>
              </a:ext>
            </a:extLst>
          </p:cNvPr>
          <p:cNvSpPr>
            <a:spLocks noGrp="1"/>
          </p:cNvSpPr>
          <p:nvPr>
            <p:ph type="title"/>
          </p:nvPr>
        </p:nvSpPr>
        <p:spPr>
          <a:xfrm>
            <a:off x="24629" y="297546"/>
            <a:ext cx="4648971" cy="748030"/>
          </a:xfrm>
        </p:spPr>
        <p:txBody>
          <a:bodyPr vert="horz" lIns="91440" tIns="45720" rIns="91440" bIns="45720" rtlCol="0" anchor="ctr">
            <a:normAutofit fontScale="90000"/>
          </a:bodyPr>
          <a:lstStyle/>
          <a:p>
            <a:pPr algn="ctr"/>
            <a:r>
              <a:rPr lang="en-US" sz="3700" b="1" kern="1200" dirty="0">
                <a:solidFill>
                  <a:srgbClr val="000000"/>
                </a:solidFill>
                <a:latin typeface="+mj-lt"/>
                <a:ea typeface="+mj-ea"/>
                <a:cs typeface="+mj-cs"/>
              </a:rPr>
              <a:t>Land Acknowledgment</a:t>
            </a:r>
          </a:p>
        </p:txBody>
      </p:sp>
      <p:sp>
        <p:nvSpPr>
          <p:cNvPr id="10" name="Rectangle 1">
            <a:extLst>
              <a:ext uri="{FF2B5EF4-FFF2-40B4-BE49-F238E27FC236}">
                <a16:creationId xmlns:a16="http://schemas.microsoft.com/office/drawing/2014/main" id="{3AF91E2A-C65E-24F8-D7C2-5E48B066D68C}"/>
              </a:ext>
            </a:extLst>
          </p:cNvPr>
          <p:cNvSpPr>
            <a:spLocks noGrp="1" noChangeArrowheads="1"/>
          </p:cNvSpPr>
          <p:nvPr>
            <p:ph sz="half" idx="2"/>
          </p:nvPr>
        </p:nvSpPr>
        <p:spPr bwMode="auto">
          <a:xfrm>
            <a:off x="121693" y="1233171"/>
            <a:ext cx="4450307" cy="516762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0" marR="0" lvl="0" indent="0" fontAlgn="base">
              <a:spcBef>
                <a:spcPct val="0"/>
              </a:spcBef>
              <a:spcAft>
                <a:spcPts val="600"/>
              </a:spcAft>
              <a:buClrTx/>
              <a:buSzTx/>
              <a:buNone/>
              <a:tabLst/>
            </a:pPr>
            <a:r>
              <a:rPr kumimoji="0" lang="en-US" altLang="en-US" sz="2400" b="0" u="none" strike="noStrike" cap="none" normalizeH="0" baseline="0" dirty="0">
                <a:ln>
                  <a:noFill/>
                </a:ln>
                <a:solidFill>
                  <a:srgbClr val="000000"/>
                </a:solidFill>
                <a:effectLst/>
              </a:rPr>
              <a:t>I acknowledge our shared global responsibility to honour the rights of Indigenous Peoples by refusing waste creation where possible and managing waste responsibly, thereby protecting ecosystems, land, and water. </a:t>
            </a:r>
            <a:endParaRPr lang="en-US" altLang="en-US" sz="2400" dirty="0">
              <a:solidFill>
                <a:srgbClr val="000000"/>
              </a:solidFill>
            </a:endParaRPr>
          </a:p>
          <a:p>
            <a:pPr marL="0" marR="0" lvl="0" indent="0" fontAlgn="base">
              <a:spcBef>
                <a:spcPct val="0"/>
              </a:spcBef>
              <a:spcAft>
                <a:spcPts val="600"/>
              </a:spcAft>
              <a:buClrTx/>
              <a:buSzTx/>
              <a:buNone/>
              <a:tabLst/>
            </a:pPr>
            <a:r>
              <a:rPr kumimoji="0" lang="en-US" altLang="en-US" sz="2400" b="0" u="none" strike="noStrike" cap="none" normalizeH="0" baseline="0" dirty="0">
                <a:ln>
                  <a:noFill/>
                </a:ln>
                <a:solidFill>
                  <a:srgbClr val="000000"/>
                </a:solidFill>
                <a:effectLst/>
              </a:rPr>
              <a:t>Through collaborative partnerships and respectful research, </a:t>
            </a:r>
            <a:r>
              <a:rPr lang="en-US" altLang="en-US" sz="2400" dirty="0">
                <a:solidFill>
                  <a:srgbClr val="000000"/>
                </a:solidFill>
              </a:rPr>
              <a:t>this study</a:t>
            </a:r>
            <a:r>
              <a:rPr kumimoji="0" lang="en-US" altLang="en-US" sz="2400" b="0" u="none" strike="noStrike" cap="none" normalizeH="0" baseline="0" dirty="0">
                <a:ln>
                  <a:noFill/>
                </a:ln>
                <a:solidFill>
                  <a:srgbClr val="000000"/>
                </a:solidFill>
                <a:effectLst/>
              </a:rPr>
              <a:t> commits to working together across communities and nations to care for and restore the health of ecosystems for the benefit of all life, now and in the future.</a:t>
            </a:r>
          </a:p>
        </p:txBody>
      </p:sp>
      <p:sp>
        <p:nvSpPr>
          <p:cNvPr id="17" name="TextBox 16">
            <a:extLst>
              <a:ext uri="{FF2B5EF4-FFF2-40B4-BE49-F238E27FC236}">
                <a16:creationId xmlns:a16="http://schemas.microsoft.com/office/drawing/2014/main" id="{262E6BE4-C093-90AA-E17F-D7B76014D471}"/>
              </a:ext>
            </a:extLst>
          </p:cNvPr>
          <p:cNvSpPr txBox="1"/>
          <p:nvPr/>
        </p:nvSpPr>
        <p:spPr>
          <a:xfrm>
            <a:off x="5319334" y="4961830"/>
            <a:ext cx="4450307" cy="646331"/>
          </a:xfrm>
          <a:prstGeom prst="rect">
            <a:avLst/>
          </a:prstGeom>
          <a:noFill/>
        </p:spPr>
        <p:txBody>
          <a:bodyPr wrap="square" rtlCol="0">
            <a:spAutoFit/>
          </a:bodyPr>
          <a:lstStyle/>
          <a:p>
            <a:pPr algn="ctr"/>
            <a:r>
              <a:rPr lang="en-CA" i="1" dirty="0"/>
              <a:t>Photo by Joseph Harding, 2022</a:t>
            </a:r>
          </a:p>
          <a:p>
            <a:pPr algn="ctr"/>
            <a:endParaRPr lang="en-CA" i="1" dirty="0"/>
          </a:p>
        </p:txBody>
      </p:sp>
      <p:sp>
        <p:nvSpPr>
          <p:cNvPr id="2" name="TextBox 1">
            <a:extLst>
              <a:ext uri="{FF2B5EF4-FFF2-40B4-BE49-F238E27FC236}">
                <a16:creationId xmlns:a16="http://schemas.microsoft.com/office/drawing/2014/main" id="{C5F4EFEF-96E3-8BC1-84DF-E628664D9AF7}"/>
              </a:ext>
            </a:extLst>
          </p:cNvPr>
          <p:cNvSpPr txBox="1"/>
          <p:nvPr/>
        </p:nvSpPr>
        <p:spPr>
          <a:xfrm>
            <a:off x="5197641" y="5667131"/>
            <a:ext cx="3824665" cy="830997"/>
          </a:xfrm>
          <a:prstGeom prst="rect">
            <a:avLst/>
          </a:prstGeom>
          <a:solidFill>
            <a:srgbClr val="C4C3C1"/>
          </a:solidFill>
        </p:spPr>
        <p:txBody>
          <a:bodyPr wrap="square" rtlCol="0">
            <a:spAutoFit/>
          </a:bodyPr>
          <a:lstStyle/>
          <a:p>
            <a:pPr algn="ctr"/>
            <a:r>
              <a:rPr lang="en-CA" sz="2400" dirty="0"/>
              <a:t>Who controls the narrative for the environment?</a:t>
            </a:r>
          </a:p>
        </p:txBody>
      </p:sp>
    </p:spTree>
    <p:extLst>
      <p:ext uri="{BB962C8B-B14F-4D97-AF65-F5344CB8AC3E}">
        <p14:creationId xmlns:p14="http://schemas.microsoft.com/office/powerpoint/2010/main" val="2166743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B527E-3BC1-74E3-1E28-A72AAB14266D}"/>
              </a:ext>
            </a:extLst>
          </p:cNvPr>
          <p:cNvSpPr>
            <a:spLocks noGrp="1"/>
          </p:cNvSpPr>
          <p:nvPr>
            <p:ph type="title"/>
          </p:nvPr>
        </p:nvSpPr>
        <p:spPr>
          <a:xfrm>
            <a:off x="628650" y="47398"/>
            <a:ext cx="7886700" cy="810620"/>
          </a:xfrm>
        </p:spPr>
        <p:txBody>
          <a:bodyPr>
            <a:normAutofit/>
          </a:bodyPr>
          <a:lstStyle/>
          <a:p>
            <a:pPr algn="ctr"/>
            <a:r>
              <a:rPr lang="en-CA" sz="3600" b="1" dirty="0"/>
              <a:t>Research Participants (n = 12)</a:t>
            </a:r>
          </a:p>
        </p:txBody>
      </p:sp>
      <p:graphicFrame>
        <p:nvGraphicFramePr>
          <p:cNvPr id="6" name="Content Placeholder 5">
            <a:extLst>
              <a:ext uri="{FF2B5EF4-FFF2-40B4-BE49-F238E27FC236}">
                <a16:creationId xmlns:a16="http://schemas.microsoft.com/office/drawing/2014/main" id="{E4B3F0C8-FE35-FA95-CBB1-554F2A47677E}"/>
              </a:ext>
            </a:extLst>
          </p:cNvPr>
          <p:cNvGraphicFramePr>
            <a:graphicFrameLocks noGrp="1"/>
          </p:cNvGraphicFramePr>
          <p:nvPr>
            <p:ph idx="1"/>
            <p:extLst>
              <p:ext uri="{D42A27DB-BD31-4B8C-83A1-F6EECF244321}">
                <p14:modId xmlns:p14="http://schemas.microsoft.com/office/powerpoint/2010/main" val="1856271024"/>
              </p:ext>
            </p:extLst>
          </p:nvPr>
        </p:nvGraphicFramePr>
        <p:xfrm>
          <a:off x="17842" y="858018"/>
          <a:ext cx="9024558" cy="5141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E3DAA48-0383-80AF-CB41-F9C7D5B86011}"/>
              </a:ext>
            </a:extLst>
          </p:cNvPr>
          <p:cNvSpPr txBox="1"/>
          <p:nvPr/>
        </p:nvSpPr>
        <p:spPr>
          <a:xfrm>
            <a:off x="1" y="6090597"/>
            <a:ext cx="9144000" cy="707886"/>
          </a:xfrm>
          <a:prstGeom prst="rect">
            <a:avLst/>
          </a:prstGeom>
          <a:noFill/>
        </p:spPr>
        <p:txBody>
          <a:bodyPr wrap="square" rtlCol="0">
            <a:spAutoFit/>
          </a:bodyPr>
          <a:lstStyle/>
          <a:p>
            <a:pPr algn="ctr"/>
            <a:r>
              <a:rPr lang="en-CA" sz="2000" i="1" dirty="0"/>
              <a:t>18 </a:t>
            </a:r>
            <a:r>
              <a:rPr lang="en-US" sz="2000" i="1" dirty="0"/>
              <a:t>years +, 6-20 people (goal is n=12)</a:t>
            </a:r>
            <a:r>
              <a:rPr lang="en-CA" sz="2000" i="1" dirty="0"/>
              <a:t>. All are welcome from the three stakeholder groups. Average 3 hours/week x 13 weeks (total 39 hours). Compensation $50.</a:t>
            </a:r>
          </a:p>
        </p:txBody>
      </p:sp>
    </p:spTree>
    <p:extLst>
      <p:ext uri="{BB962C8B-B14F-4D97-AF65-F5344CB8AC3E}">
        <p14:creationId xmlns:p14="http://schemas.microsoft.com/office/powerpoint/2010/main" val="1420380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34EE-7891-8101-B523-734A2825B95D}"/>
              </a:ext>
            </a:extLst>
          </p:cNvPr>
          <p:cNvSpPr>
            <a:spLocks noGrp="1"/>
          </p:cNvSpPr>
          <p:nvPr>
            <p:ph type="title"/>
          </p:nvPr>
        </p:nvSpPr>
        <p:spPr>
          <a:xfrm>
            <a:off x="4602480" y="-28488"/>
            <a:ext cx="4538653" cy="623624"/>
          </a:xfrm>
          <a:solidFill>
            <a:schemeClr val="accent2">
              <a:lumMod val="20000"/>
              <a:lumOff val="80000"/>
            </a:schemeClr>
          </a:solidFill>
        </p:spPr>
        <p:txBody>
          <a:bodyPr vert="horz" lIns="91440" tIns="45720" rIns="91440" bIns="45720" rtlCol="0" anchor="ctr">
            <a:noAutofit/>
          </a:bodyPr>
          <a:lstStyle/>
          <a:p>
            <a:pPr algn="ctr"/>
            <a:r>
              <a:rPr lang="en-US" sz="2900" b="1" kern="1200" dirty="0">
                <a:solidFill>
                  <a:schemeClr val="tx1"/>
                </a:solidFill>
                <a:latin typeface="+mj-lt"/>
                <a:ea typeface="+mj-ea"/>
                <a:cs typeface="+mj-cs"/>
              </a:rPr>
              <a:t>Positionality </a:t>
            </a:r>
            <a:r>
              <a:rPr lang="en-US" sz="2900" kern="1200" dirty="0">
                <a:solidFill>
                  <a:schemeClr val="tx1"/>
                </a:solidFill>
                <a:latin typeface="+mj-lt"/>
                <a:ea typeface="+mj-ea"/>
                <a:cs typeface="+mj-cs"/>
              </a:rPr>
              <a:t>(</a:t>
            </a:r>
            <a:r>
              <a:rPr lang="en-US" sz="2900" i="1" kern="1200" dirty="0">
                <a:solidFill>
                  <a:schemeClr val="tx1"/>
                </a:solidFill>
                <a:latin typeface="+mj-lt"/>
                <a:ea typeface="+mj-ea"/>
                <a:cs typeface="+mj-cs"/>
              </a:rPr>
              <a:t>as an outlier</a:t>
            </a:r>
            <a:r>
              <a:rPr lang="en-US" sz="2900" kern="1200" dirty="0">
                <a:solidFill>
                  <a:schemeClr val="tx1"/>
                </a:solidFill>
                <a:latin typeface="+mj-lt"/>
                <a:ea typeface="+mj-ea"/>
                <a:cs typeface="+mj-cs"/>
              </a:rPr>
              <a:t>)</a:t>
            </a:r>
          </a:p>
        </p:txBody>
      </p:sp>
      <p:pic>
        <p:nvPicPr>
          <p:cNvPr id="10" name="Content Placeholder 9">
            <a:extLst>
              <a:ext uri="{FF2B5EF4-FFF2-40B4-BE49-F238E27FC236}">
                <a16:creationId xmlns:a16="http://schemas.microsoft.com/office/drawing/2014/main" id="{276A8FF5-6BB8-69AA-2265-B6DB6353A7C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6392" r="12976" b="-1"/>
          <a:stretch>
            <a:fillRect/>
          </a:stretch>
        </p:blipFill>
        <p:spPr>
          <a:xfrm>
            <a:off x="-3481" y="10"/>
            <a:ext cx="2254545" cy="3339639"/>
          </a:xfrm>
          <a:prstGeom prst="rect">
            <a:avLst/>
          </a:prstGeom>
        </p:spPr>
      </p:pic>
      <p:pic>
        <p:nvPicPr>
          <p:cNvPr id="8" name="Content Placeholder 7" descr="A group of soldiers standing in front of a building&#10;&#10;AI-generated content may be incorrect.">
            <a:extLst>
              <a:ext uri="{FF2B5EF4-FFF2-40B4-BE49-F238E27FC236}">
                <a16:creationId xmlns:a16="http://schemas.microsoft.com/office/drawing/2014/main" id="{4391E13B-AE74-952E-C452-6EFD869BFF33}"/>
              </a:ext>
            </a:extLst>
          </p:cNvPr>
          <p:cNvPicPr>
            <a:picLocks noChangeAspect="1"/>
          </p:cNvPicPr>
          <p:nvPr/>
        </p:nvPicPr>
        <p:blipFill>
          <a:blip r:embed="rId4">
            <a:extLst>
              <a:ext uri="{28A0092B-C50C-407E-A947-70E740481C1C}">
                <a14:useLocalDpi xmlns:a14="http://schemas.microsoft.com/office/drawing/2010/main" val="0"/>
              </a:ext>
            </a:extLst>
          </a:blip>
          <a:srcRect l="20017" r="16505"/>
          <a:stretch>
            <a:fillRect/>
          </a:stretch>
        </p:blipFill>
        <p:spPr>
          <a:xfrm>
            <a:off x="2398551" y="10"/>
            <a:ext cx="2243316" cy="3339639"/>
          </a:xfrm>
          <a:prstGeom prst="rect">
            <a:avLst/>
          </a:prstGeom>
        </p:spPr>
      </p:pic>
      <p:pic>
        <p:nvPicPr>
          <p:cNvPr id="6" name="Content Placeholder 5" descr="A group of people posing for a photo&#10;&#10;AI-generated content may be incorrect.">
            <a:extLst>
              <a:ext uri="{FF2B5EF4-FFF2-40B4-BE49-F238E27FC236}">
                <a16:creationId xmlns:a16="http://schemas.microsoft.com/office/drawing/2014/main" id="{8A3BD82D-7A60-6110-3A5B-A27FA62F049B}"/>
              </a:ext>
            </a:extLst>
          </p:cNvPr>
          <p:cNvPicPr>
            <a:picLocks noChangeAspect="1"/>
          </p:cNvPicPr>
          <p:nvPr/>
        </p:nvPicPr>
        <p:blipFill>
          <a:blip r:embed="rId5">
            <a:extLst>
              <a:ext uri="{28A0092B-C50C-407E-A947-70E740481C1C}">
                <a14:useLocalDpi xmlns:a14="http://schemas.microsoft.com/office/drawing/2010/main" val="0"/>
              </a:ext>
            </a:extLst>
          </a:blip>
          <a:srcRect r="3" b="4074"/>
          <a:stretch>
            <a:fillRect/>
          </a:stretch>
        </p:blipFill>
        <p:spPr>
          <a:xfrm>
            <a:off x="-1" y="3518351"/>
            <a:ext cx="4641868" cy="3339649"/>
          </a:xfrm>
          <a:prstGeom prst="rect">
            <a:avLst/>
          </a:prstGeom>
        </p:spPr>
      </p:pic>
      <p:sp>
        <p:nvSpPr>
          <p:cNvPr id="60" name="Content Placeholder 25">
            <a:extLst>
              <a:ext uri="{FF2B5EF4-FFF2-40B4-BE49-F238E27FC236}">
                <a16:creationId xmlns:a16="http://schemas.microsoft.com/office/drawing/2014/main" id="{F8007E68-4967-82DF-743D-460CDB69884E}"/>
              </a:ext>
            </a:extLst>
          </p:cNvPr>
          <p:cNvSpPr>
            <a:spLocks noGrp="1"/>
          </p:cNvSpPr>
          <p:nvPr>
            <p:ph sz="half" idx="2"/>
          </p:nvPr>
        </p:nvSpPr>
        <p:spPr>
          <a:xfrm>
            <a:off x="4657106" y="733215"/>
            <a:ext cx="4453547" cy="5915288"/>
          </a:xfrm>
          <a:ln>
            <a:solidFill>
              <a:srgbClr val="047547"/>
            </a:solidFill>
          </a:ln>
        </p:spPr>
        <p:txBody>
          <a:bodyPr vert="horz" lIns="91440" tIns="45720" rIns="91440" bIns="45720" rtlCol="0">
            <a:normAutofit lnSpcReduction="10000"/>
          </a:bodyPr>
          <a:lstStyle/>
          <a:p>
            <a:r>
              <a:rPr lang="en-US" dirty="0"/>
              <a:t>Waste influences as a “Third Culture Kid”… [born location 1, raised location 2, live </a:t>
            </a:r>
            <a:r>
              <a:rPr lang="en-US"/>
              <a:t>location 3+, </a:t>
            </a:r>
            <a:r>
              <a:rPr lang="en-US" dirty="0"/>
              <a:t>Pollock et al. (2017).</a:t>
            </a:r>
          </a:p>
          <a:p>
            <a:r>
              <a:rPr lang="en-US" dirty="0"/>
              <a:t>Impacts of a Canadian Armed Forces career on research [global operations, environmental violence, leadership, policy, and adult education focus].</a:t>
            </a:r>
          </a:p>
          <a:p>
            <a:r>
              <a:rPr lang="en-US" dirty="0"/>
              <a:t>Struggle with environmental hypocrisy in Canada (as a family) as my ecoliteracy levels rise.</a:t>
            </a:r>
          </a:p>
        </p:txBody>
      </p:sp>
      <p:sp>
        <p:nvSpPr>
          <p:cNvPr id="3" name="TextBox 2">
            <a:extLst>
              <a:ext uri="{FF2B5EF4-FFF2-40B4-BE49-F238E27FC236}">
                <a16:creationId xmlns:a16="http://schemas.microsoft.com/office/drawing/2014/main" id="{8C79B50A-197D-6E2C-B38D-F806015A4763}"/>
              </a:ext>
            </a:extLst>
          </p:cNvPr>
          <p:cNvSpPr txBox="1"/>
          <p:nvPr/>
        </p:nvSpPr>
        <p:spPr>
          <a:xfrm>
            <a:off x="0" y="6490457"/>
            <a:ext cx="4641867" cy="367543"/>
          </a:xfrm>
          <a:prstGeom prst="rect">
            <a:avLst/>
          </a:prstGeom>
          <a:solidFill>
            <a:schemeClr val="bg1"/>
          </a:solidFill>
        </p:spPr>
        <p:txBody>
          <a:bodyPr wrap="square" rtlCol="0">
            <a:spAutoFit/>
          </a:bodyPr>
          <a:lstStyle/>
          <a:p>
            <a:pPr algn="ctr"/>
            <a:r>
              <a:rPr lang="en-CA" i="1" dirty="0"/>
              <a:t>Photos by Joseph Harding, 2008-present</a:t>
            </a:r>
          </a:p>
        </p:txBody>
      </p:sp>
    </p:spTree>
    <p:extLst>
      <p:ext uri="{BB962C8B-B14F-4D97-AF65-F5344CB8AC3E}">
        <p14:creationId xmlns:p14="http://schemas.microsoft.com/office/powerpoint/2010/main" val="2709289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FCF8A36C-3207-E053-47A4-9084C1BA5A34}"/>
              </a:ext>
            </a:extLst>
          </p:cNvPr>
          <p:cNvGraphicFramePr/>
          <p:nvPr>
            <p:extLst>
              <p:ext uri="{D42A27DB-BD31-4B8C-83A1-F6EECF244321}">
                <p14:modId xmlns:p14="http://schemas.microsoft.com/office/powerpoint/2010/main" val="3509567181"/>
              </p:ext>
            </p:extLst>
          </p:nvPr>
        </p:nvGraphicFramePr>
        <p:xfrm>
          <a:off x="192912" y="175844"/>
          <a:ext cx="8754318" cy="6260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93820DBC-7147-3056-B232-255D919088B6}"/>
              </a:ext>
            </a:extLst>
          </p:cNvPr>
          <p:cNvSpPr>
            <a:spLocks noGrp="1"/>
          </p:cNvSpPr>
          <p:nvPr>
            <p:ph type="title"/>
          </p:nvPr>
        </p:nvSpPr>
        <p:spPr>
          <a:xfrm>
            <a:off x="192912" y="5316944"/>
            <a:ext cx="8754318" cy="732984"/>
          </a:xfrm>
        </p:spPr>
        <p:txBody>
          <a:bodyPr>
            <a:normAutofit/>
          </a:bodyPr>
          <a:lstStyle/>
          <a:p>
            <a:pPr algn="ctr"/>
            <a:r>
              <a:rPr lang="en-CA" b="1" dirty="0">
                <a:solidFill>
                  <a:srgbClr val="000000"/>
                </a:solidFill>
              </a:rPr>
              <a:t>Research Methods</a:t>
            </a:r>
          </a:p>
        </p:txBody>
      </p:sp>
    </p:spTree>
    <p:extLst>
      <p:ext uri="{BB962C8B-B14F-4D97-AF65-F5344CB8AC3E}">
        <p14:creationId xmlns:p14="http://schemas.microsoft.com/office/powerpoint/2010/main" val="2055111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E3137-3EB6-1014-D01F-58DA5FBBC029}"/>
            </a:ext>
          </a:extLst>
        </p:cNvPr>
        <p:cNvGrpSpPr/>
        <p:nvPr/>
      </p:nvGrpSpPr>
      <p:grpSpPr>
        <a:xfrm>
          <a:off x="0" y="0"/>
          <a:ext cx="0" cy="0"/>
          <a:chOff x="0" y="0"/>
          <a:chExt cx="0" cy="0"/>
        </a:xfrm>
      </p:grpSpPr>
      <p:pic>
        <p:nvPicPr>
          <p:cNvPr id="4" name="Picture 3" descr="A white truck with a large container&#10;&#10;AI-generated content may be incorrect.">
            <a:extLst>
              <a:ext uri="{FF2B5EF4-FFF2-40B4-BE49-F238E27FC236}">
                <a16:creationId xmlns:a16="http://schemas.microsoft.com/office/drawing/2014/main" id="{23C7A772-65A6-9220-7C53-007FF776DEE4}"/>
              </a:ext>
            </a:extLst>
          </p:cNvPr>
          <p:cNvPicPr>
            <a:picLocks noChangeAspect="1"/>
          </p:cNvPicPr>
          <p:nvPr/>
        </p:nvPicPr>
        <p:blipFill>
          <a:blip r:embed="rId3">
            <a:extLst>
              <a:ext uri="{28A0092B-C50C-407E-A947-70E740481C1C}">
                <a14:useLocalDpi xmlns:a14="http://schemas.microsoft.com/office/drawing/2010/main" val="0"/>
              </a:ext>
            </a:extLst>
          </a:blip>
          <a:srcRect r="15290" b="1"/>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Content Placeholder 4">
            <a:extLst>
              <a:ext uri="{FF2B5EF4-FFF2-40B4-BE49-F238E27FC236}">
                <a16:creationId xmlns:a16="http://schemas.microsoft.com/office/drawing/2014/main" id="{CCE28AB6-BD2D-154C-0D61-843D779CB710}"/>
              </a:ext>
            </a:extLst>
          </p:cNvPr>
          <p:cNvPicPr>
            <a:picLocks noChangeAspect="1"/>
          </p:cNvPicPr>
          <p:nvPr/>
        </p:nvPicPr>
        <p:blipFill>
          <a:blip r:embed="rId4">
            <a:extLst>
              <a:ext uri="{28A0092B-C50C-407E-A947-70E740481C1C}">
                <a14:useLocalDpi xmlns:a14="http://schemas.microsoft.com/office/drawing/2010/main" val="0"/>
              </a:ext>
            </a:extLst>
          </a:blip>
          <a:srcRect l="4701" r="-2" b="-2"/>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FEE20904-77EA-AAD8-DC9A-A02C6725810A}"/>
              </a:ext>
            </a:extLst>
          </p:cNvPr>
          <p:cNvSpPr>
            <a:spLocks noGrp="1"/>
          </p:cNvSpPr>
          <p:nvPr>
            <p:ph type="title"/>
          </p:nvPr>
        </p:nvSpPr>
        <p:spPr>
          <a:xfrm>
            <a:off x="202230" y="197799"/>
            <a:ext cx="3624601" cy="1243584"/>
          </a:xfrm>
        </p:spPr>
        <p:txBody>
          <a:bodyPr>
            <a:normAutofit/>
          </a:bodyPr>
          <a:lstStyle/>
          <a:p>
            <a:r>
              <a:rPr lang="en-CA" sz="3200" b="1" dirty="0"/>
              <a:t>Research Method 1: </a:t>
            </a:r>
            <a:br>
              <a:rPr lang="en-CA" sz="3200" b="1" dirty="0"/>
            </a:br>
            <a:r>
              <a:rPr lang="en-CA" sz="3200" b="1" dirty="0"/>
              <a:t>Ride-along</a:t>
            </a:r>
          </a:p>
        </p:txBody>
      </p:sp>
      <p:sp>
        <p:nvSpPr>
          <p:cNvPr id="28" name="Content Placeholder 8">
            <a:extLst>
              <a:ext uri="{FF2B5EF4-FFF2-40B4-BE49-F238E27FC236}">
                <a16:creationId xmlns:a16="http://schemas.microsoft.com/office/drawing/2014/main" id="{B6B0B6B9-0132-0B7F-AD72-CF5AD33622E2}"/>
              </a:ext>
            </a:extLst>
          </p:cNvPr>
          <p:cNvSpPr>
            <a:spLocks noGrp="1"/>
          </p:cNvSpPr>
          <p:nvPr>
            <p:ph idx="1"/>
          </p:nvPr>
        </p:nvSpPr>
        <p:spPr>
          <a:xfrm>
            <a:off x="202230" y="1528011"/>
            <a:ext cx="4001782" cy="5132190"/>
          </a:xfrm>
        </p:spPr>
        <p:txBody>
          <a:bodyPr>
            <a:normAutofit fontScale="92500" lnSpcReduction="10000"/>
          </a:bodyPr>
          <a:lstStyle/>
          <a:p>
            <a:pPr marL="0" lvl="0" indent="0">
              <a:spcAft>
                <a:spcPts val="800"/>
              </a:spcAft>
              <a:buNone/>
            </a:pPr>
            <a:r>
              <a:rPr lang="en-US" sz="2400" dirty="0">
                <a:effectLst/>
                <a:ea typeface="Calibri" panose="020F0502020204030204" pitchFamily="34" charset="0"/>
                <a:cs typeface="Arial" panose="020B0604020202020204" pitchFamily="34" charset="0"/>
              </a:rPr>
              <a:t>This involves researchers accompanying participants during their journeys or daily activities, typically using various modes of transportation such as vehicles. </a:t>
            </a:r>
          </a:p>
          <a:p>
            <a:pPr marL="0" lvl="0" indent="0">
              <a:spcAft>
                <a:spcPts val="800"/>
              </a:spcAft>
              <a:buNone/>
            </a:pPr>
            <a:r>
              <a:rPr lang="en-CA" sz="2400" dirty="0">
                <a:effectLst/>
                <a:ea typeface="Calibri" panose="020F0502020204030204" pitchFamily="34" charset="0"/>
                <a:cs typeface="Arial" panose="020B0604020202020204" pitchFamily="34" charset="0"/>
              </a:rPr>
              <a:t>This will involve an exchange of experience between University of Winnipeg Campus Sustainability Ambassadors and Compost Winnipeg organic waste collection drivers. </a:t>
            </a:r>
          </a:p>
          <a:p>
            <a:pPr marL="0" lvl="0" indent="0">
              <a:spcAft>
                <a:spcPts val="800"/>
              </a:spcAft>
              <a:buNone/>
            </a:pPr>
            <a:r>
              <a:rPr lang="en-CA" sz="2400" i="1" dirty="0">
                <a:effectLst/>
                <a:ea typeface="Calibri" panose="020F0502020204030204" pitchFamily="34" charset="0"/>
                <a:cs typeface="Arial" panose="020B0604020202020204" pitchFamily="34" charset="0"/>
              </a:rPr>
              <a:t>Photo and supporting narrative data are to be documented by participants using mobile phones.</a:t>
            </a:r>
            <a:endParaRPr lang="en-CA" sz="2400" dirty="0">
              <a:effectLst/>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D9B908F3-24AC-D1DD-C855-DE4FE423DFBD}"/>
              </a:ext>
            </a:extLst>
          </p:cNvPr>
          <p:cNvSpPr txBox="1"/>
          <p:nvPr/>
        </p:nvSpPr>
        <p:spPr>
          <a:xfrm>
            <a:off x="4572000" y="2875002"/>
            <a:ext cx="4572000" cy="369332"/>
          </a:xfrm>
          <a:prstGeom prst="rect">
            <a:avLst/>
          </a:prstGeom>
          <a:solidFill>
            <a:schemeClr val="bg1"/>
          </a:solidFill>
        </p:spPr>
        <p:txBody>
          <a:bodyPr wrap="square" rtlCol="0">
            <a:spAutoFit/>
          </a:bodyPr>
          <a:lstStyle/>
          <a:p>
            <a:pPr algn="ctr"/>
            <a:r>
              <a:rPr lang="en-CA" dirty="0"/>
              <a:t>Image courtesy of Compost Winnipeg, 2024</a:t>
            </a:r>
          </a:p>
        </p:txBody>
      </p:sp>
    </p:spTree>
    <p:extLst>
      <p:ext uri="{BB962C8B-B14F-4D97-AF65-F5344CB8AC3E}">
        <p14:creationId xmlns:p14="http://schemas.microsoft.com/office/powerpoint/2010/main" val="267486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2AB4-7764-8E50-D24F-A4AE22B730FB}"/>
            </a:ext>
          </a:extLst>
        </p:cNvPr>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730145DA-486B-A5FB-8897-BB8BC78ACF67}"/>
              </a:ext>
            </a:extLst>
          </p:cNvPr>
          <p:cNvPicPr>
            <a:picLocks noChangeAspect="1"/>
          </p:cNvPicPr>
          <p:nvPr/>
        </p:nvPicPr>
        <p:blipFill>
          <a:blip r:embed="rId3">
            <a:duotone>
              <a:prstClr val="black"/>
              <a:schemeClr val="tx2">
                <a:tint val="45000"/>
                <a:satMod val="400000"/>
              </a:schemeClr>
            </a:duotone>
            <a:alphaModFix amt="35000"/>
            <a:extLst>
              <a:ext uri="{28A0092B-C50C-407E-A947-70E740481C1C}">
                <a14:useLocalDpi xmlns:a14="http://schemas.microsoft.com/office/drawing/2010/main" val="0"/>
              </a:ext>
            </a:extLst>
          </a:blip>
          <a:srcRect r="5357" b="1"/>
          <a:stretch/>
        </p:blipFill>
        <p:spPr>
          <a:xfrm>
            <a:off x="-13" y="10"/>
            <a:ext cx="9141714" cy="6857990"/>
          </a:xfrm>
          <a:prstGeom prst="rect">
            <a:avLst/>
          </a:prstGeom>
        </p:spPr>
      </p:pic>
      <p:sp>
        <p:nvSpPr>
          <p:cNvPr id="2" name="Title 1">
            <a:extLst>
              <a:ext uri="{FF2B5EF4-FFF2-40B4-BE49-F238E27FC236}">
                <a16:creationId xmlns:a16="http://schemas.microsoft.com/office/drawing/2014/main" id="{00FE8DB1-80A8-CB09-FA20-7D75A89B1197}"/>
              </a:ext>
            </a:extLst>
          </p:cNvPr>
          <p:cNvSpPr>
            <a:spLocks noGrp="1"/>
          </p:cNvSpPr>
          <p:nvPr>
            <p:ph type="title"/>
          </p:nvPr>
        </p:nvSpPr>
        <p:spPr>
          <a:xfrm>
            <a:off x="4540251" y="1459744"/>
            <a:ext cx="4601450" cy="994172"/>
          </a:xfrm>
        </p:spPr>
        <p:txBody>
          <a:bodyPr>
            <a:normAutofit/>
          </a:bodyPr>
          <a:lstStyle/>
          <a:p>
            <a:r>
              <a:rPr lang="en-CA" sz="2400" b="1" dirty="0"/>
              <a:t>Research Method 2: </a:t>
            </a:r>
            <a:r>
              <a:rPr lang="en-CA" sz="2400" b="1" i="1" dirty="0"/>
              <a:t>Fumettivoice</a:t>
            </a:r>
          </a:p>
        </p:txBody>
      </p:sp>
      <p:pic>
        <p:nvPicPr>
          <p:cNvPr id="5" name="Content Placeholder 4">
            <a:extLst>
              <a:ext uri="{FF2B5EF4-FFF2-40B4-BE49-F238E27FC236}">
                <a16:creationId xmlns:a16="http://schemas.microsoft.com/office/drawing/2014/main" id="{13C27588-F2F6-B0A4-6630-D66143C74886}"/>
              </a:ext>
            </a:extLst>
          </p:cNvPr>
          <p:cNvPicPr>
            <a:picLocks noChangeAspect="1"/>
          </p:cNvPicPr>
          <p:nvPr/>
        </p:nvPicPr>
        <p:blipFill>
          <a:blip r:embed="rId4">
            <a:extLst>
              <a:ext uri="{28A0092B-C50C-407E-A947-70E740481C1C}">
                <a14:useLocalDpi xmlns:a14="http://schemas.microsoft.com/office/drawing/2010/main" val="0"/>
              </a:ext>
            </a:extLst>
          </a:blip>
          <a:srcRect t="26320" r="2" b="15229"/>
          <a:stretch/>
        </p:blipFill>
        <p:spPr>
          <a:xfrm>
            <a:off x="-1" y="10"/>
            <a:ext cx="4256477" cy="4423134"/>
          </a:xfrm>
          <a:custGeom>
            <a:avLst/>
            <a:gdLst/>
            <a:ahLst/>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graphicFrame>
        <p:nvGraphicFramePr>
          <p:cNvPr id="32" name="Content Placeholder 8">
            <a:extLst>
              <a:ext uri="{FF2B5EF4-FFF2-40B4-BE49-F238E27FC236}">
                <a16:creationId xmlns:a16="http://schemas.microsoft.com/office/drawing/2014/main" id="{FE23855D-DFA3-A137-1CE9-C5A8B39BDE4E}"/>
              </a:ext>
            </a:extLst>
          </p:cNvPr>
          <p:cNvGraphicFramePr>
            <a:graphicFrameLocks noGrp="1"/>
          </p:cNvGraphicFramePr>
          <p:nvPr>
            <p:ph idx="1"/>
            <p:extLst>
              <p:ext uri="{D42A27DB-BD31-4B8C-83A1-F6EECF244321}">
                <p14:modId xmlns:p14="http://schemas.microsoft.com/office/powerpoint/2010/main" val="3108977380"/>
              </p:ext>
            </p:extLst>
          </p:nvPr>
        </p:nvGraphicFramePr>
        <p:xfrm>
          <a:off x="4540251" y="2566514"/>
          <a:ext cx="3985907" cy="25319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407222D8-BD83-A951-0F74-C85674CE85BD}"/>
              </a:ext>
            </a:extLst>
          </p:cNvPr>
          <p:cNvSpPr txBox="1"/>
          <p:nvPr/>
        </p:nvSpPr>
        <p:spPr>
          <a:xfrm>
            <a:off x="141112" y="5302260"/>
            <a:ext cx="4662310" cy="1477328"/>
          </a:xfrm>
          <a:prstGeom prst="rect">
            <a:avLst/>
          </a:prstGeom>
          <a:solidFill>
            <a:srgbClr val="E0E2E4"/>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CA" sz="1800" b="1" i="1" kern="1200" dirty="0">
                <a:solidFill>
                  <a:schemeClr val="tx1"/>
                </a:solidFill>
                <a:effectLst/>
                <a:latin typeface="+mn-lt"/>
                <a:ea typeface="+mn-ea"/>
                <a:cs typeface="+mn-cs"/>
              </a:rPr>
              <a:t>Fumetti</a:t>
            </a:r>
            <a:r>
              <a:rPr lang="en-CA" sz="1800" b="1" kern="1200" dirty="0">
                <a:solidFill>
                  <a:schemeClr val="tx1"/>
                </a:solidFill>
                <a:effectLst/>
                <a:latin typeface="+mn-lt"/>
                <a:ea typeface="+mn-ea"/>
                <a:cs typeface="+mn-cs"/>
              </a:rPr>
              <a:t> (singular: fumetto) is Italian for “puff of smoke”, referring to speech balloons in Italian comics, also considered </a:t>
            </a:r>
            <a:r>
              <a:rPr lang="en-CA" sz="1800" b="1" i="1" kern="1200" dirty="0">
                <a:solidFill>
                  <a:schemeClr val="tx1"/>
                </a:solidFill>
                <a:effectLst/>
                <a:latin typeface="+mn-lt"/>
                <a:ea typeface="+mn-ea"/>
                <a:cs typeface="+mn-cs"/>
              </a:rPr>
              <a:t>photocomics</a:t>
            </a:r>
            <a:r>
              <a:rPr lang="en-CA" sz="1800" b="1" kern="1200" dirty="0">
                <a:solidFill>
                  <a:schemeClr val="tx1"/>
                </a:solidFill>
                <a:effectLst/>
                <a:latin typeface="+mn-lt"/>
                <a:ea typeface="+mn-ea"/>
                <a:cs typeface="+mn-cs"/>
              </a:rPr>
              <a:t> in North America </a:t>
            </a:r>
          </a:p>
          <a:p>
            <a:pPr marL="0" marR="0" lvl="0" indent="0" defTabSz="914400" rtl="0" eaLnBrk="1" fontAlgn="auto" latinLnBrk="0" hangingPunct="1">
              <a:lnSpc>
                <a:spcPct val="100000"/>
              </a:lnSpc>
              <a:spcBef>
                <a:spcPts val="0"/>
              </a:spcBef>
              <a:spcAft>
                <a:spcPts val="0"/>
              </a:spcAft>
              <a:buClrTx/>
              <a:buSzTx/>
              <a:buFontTx/>
              <a:buNone/>
              <a:tabLst/>
              <a:defRPr/>
            </a:pPr>
            <a:r>
              <a:rPr lang="en-CA" sz="1800" b="1" kern="1200" dirty="0">
                <a:solidFill>
                  <a:schemeClr val="tx1"/>
                </a:solidFill>
                <a:effectLst/>
                <a:latin typeface="+mn-lt"/>
                <a:ea typeface="+mn-ea"/>
                <a:cs typeface="+mn-cs"/>
              </a:rPr>
              <a:t>(</a:t>
            </a:r>
            <a:r>
              <a:rPr lang="en-CA" sz="1800" b="1" kern="1200" dirty="0" err="1">
                <a:solidFill>
                  <a:schemeClr val="tx1"/>
                </a:solidFill>
                <a:effectLst/>
                <a:latin typeface="+mn-lt"/>
                <a:ea typeface="+mn-ea"/>
                <a:cs typeface="+mn-cs"/>
              </a:rPr>
              <a:t>Comberiati</a:t>
            </a:r>
            <a:r>
              <a:rPr lang="en-CA" sz="1800" b="1" kern="1200" dirty="0">
                <a:solidFill>
                  <a:schemeClr val="tx1"/>
                </a:solidFill>
                <a:effectLst/>
                <a:latin typeface="+mn-lt"/>
                <a:ea typeface="+mn-ea"/>
                <a:cs typeface="+mn-cs"/>
              </a:rPr>
              <a:t> &amp; Spadaro, 2023). </a:t>
            </a:r>
          </a:p>
        </p:txBody>
      </p:sp>
    </p:spTree>
    <p:extLst>
      <p:ext uri="{BB962C8B-B14F-4D97-AF65-F5344CB8AC3E}">
        <p14:creationId xmlns:p14="http://schemas.microsoft.com/office/powerpoint/2010/main" val="742408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518A5-50E0-5284-9869-714403419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96AEC9-CCF8-3927-4E9B-C790AB698B23}"/>
              </a:ext>
            </a:extLst>
          </p:cNvPr>
          <p:cNvSpPr>
            <a:spLocks noGrp="1"/>
          </p:cNvSpPr>
          <p:nvPr>
            <p:ph type="title"/>
          </p:nvPr>
        </p:nvSpPr>
        <p:spPr>
          <a:xfrm>
            <a:off x="232894" y="157447"/>
            <a:ext cx="3624601" cy="1081806"/>
          </a:xfrm>
        </p:spPr>
        <p:txBody>
          <a:bodyPr>
            <a:noAutofit/>
          </a:bodyPr>
          <a:lstStyle/>
          <a:p>
            <a:r>
              <a:rPr lang="en-CA" sz="3200" b="1" dirty="0"/>
              <a:t>Research Method 3: Focus Group</a:t>
            </a:r>
            <a:endParaRPr lang="en-CA" sz="3200" b="1" i="1" dirty="0"/>
          </a:p>
        </p:txBody>
      </p:sp>
      <p:sp>
        <p:nvSpPr>
          <p:cNvPr id="28" name="Content Placeholder 8">
            <a:extLst>
              <a:ext uri="{FF2B5EF4-FFF2-40B4-BE49-F238E27FC236}">
                <a16:creationId xmlns:a16="http://schemas.microsoft.com/office/drawing/2014/main" id="{4FE627DA-96BC-34D0-96AD-9DA2F57ECC3F}"/>
              </a:ext>
            </a:extLst>
          </p:cNvPr>
          <p:cNvSpPr>
            <a:spLocks noGrp="1"/>
          </p:cNvSpPr>
          <p:nvPr>
            <p:ph idx="1"/>
          </p:nvPr>
        </p:nvSpPr>
        <p:spPr>
          <a:xfrm>
            <a:off x="232894" y="1239253"/>
            <a:ext cx="3904209" cy="5562101"/>
          </a:xfrm>
        </p:spPr>
        <p:txBody>
          <a:bodyPr>
            <a:normAutofit lnSpcReduction="10000"/>
          </a:bodyPr>
          <a:lstStyle/>
          <a:p>
            <a:pPr marL="0" lvl="0" indent="0">
              <a:lnSpc>
                <a:spcPct val="107000"/>
              </a:lnSpc>
              <a:spcAft>
                <a:spcPts val="800"/>
              </a:spcAft>
              <a:buNone/>
            </a:pPr>
            <a:r>
              <a:rPr lang="en-CA" dirty="0">
                <a:effectLst/>
                <a:ea typeface="Calibri" panose="020F0502020204030204" pitchFamily="34" charset="0"/>
                <a:cs typeface="Arial" panose="020B0604020202020204" pitchFamily="34" charset="0"/>
              </a:rPr>
              <a:t>Critically explore fumettivoice art, observations, and narratives. </a:t>
            </a:r>
          </a:p>
          <a:p>
            <a:pPr marL="0" lvl="0" indent="0">
              <a:lnSpc>
                <a:spcPct val="107000"/>
              </a:lnSpc>
              <a:spcAft>
                <a:spcPts val="800"/>
              </a:spcAft>
              <a:buNone/>
            </a:pPr>
            <a:r>
              <a:rPr lang="en-CA" dirty="0">
                <a:effectLst/>
                <a:ea typeface="Calibri" panose="020F0502020204030204" pitchFamily="34" charset="0"/>
                <a:cs typeface="Arial" panose="020B0604020202020204" pitchFamily="34" charset="0"/>
              </a:rPr>
              <a:t>Explore deeper insights identified during the data collection and initial analysis phases.</a:t>
            </a:r>
          </a:p>
          <a:p>
            <a:pPr marL="0" indent="0">
              <a:buNone/>
            </a:pPr>
            <a:r>
              <a:rPr lang="en-CA" i="1" dirty="0">
                <a:ea typeface="Calibri" panose="020F0502020204030204" pitchFamily="34" charset="0"/>
                <a:cs typeface="Arial" panose="020B0604020202020204" pitchFamily="34" charset="0"/>
              </a:rPr>
              <a:t>Documented</a:t>
            </a:r>
            <a:r>
              <a:rPr lang="en-CA" i="1" dirty="0">
                <a:effectLst/>
                <a:ea typeface="Calibri" panose="020F0502020204030204" pitchFamily="34" charset="0"/>
                <a:cs typeface="Arial" panose="020B0604020202020204" pitchFamily="34" charset="0"/>
              </a:rPr>
              <a:t> visually </a:t>
            </a:r>
            <a:r>
              <a:rPr lang="en-CA" i="1" dirty="0">
                <a:ea typeface="Calibri" panose="020F0502020204030204" pitchFamily="34" charset="0"/>
                <a:cs typeface="Arial" panose="020B0604020202020204" pitchFamily="34" charset="0"/>
              </a:rPr>
              <a:t>into the fumetti story as well as analytic memo inputs.</a:t>
            </a:r>
            <a:endParaRPr lang="en-US" b="0" i="0" dirty="0">
              <a:solidFill>
                <a:srgbClr val="2E2E2E"/>
              </a:solidFill>
              <a:effectLst/>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7F12527-0CE1-B80A-952F-D3E9AA699137}"/>
              </a:ext>
            </a:extLst>
          </p:cNvPr>
          <p:cNvSpPr txBox="1"/>
          <p:nvPr/>
        </p:nvSpPr>
        <p:spPr>
          <a:xfrm>
            <a:off x="5006898" y="6432022"/>
            <a:ext cx="3657600" cy="369332"/>
          </a:xfrm>
          <a:prstGeom prst="rect">
            <a:avLst/>
          </a:prstGeom>
          <a:solidFill>
            <a:schemeClr val="bg1"/>
          </a:solidFill>
        </p:spPr>
        <p:txBody>
          <a:bodyPr wrap="square" rtlCol="0">
            <a:spAutoFit/>
          </a:bodyPr>
          <a:lstStyle/>
          <a:p>
            <a:r>
              <a:rPr lang="en-CA" dirty="0"/>
              <a:t>Image courtesy of CSO UWinnipeg</a:t>
            </a:r>
          </a:p>
        </p:txBody>
      </p:sp>
      <p:pic>
        <p:nvPicPr>
          <p:cNvPr id="6" name="Content Placeholder 4">
            <a:extLst>
              <a:ext uri="{FF2B5EF4-FFF2-40B4-BE49-F238E27FC236}">
                <a16:creationId xmlns:a16="http://schemas.microsoft.com/office/drawing/2014/main" id="{444CA902-417C-159F-AADD-FCD4F0D20B6D}"/>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l="25175" r="25175"/>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6D66D592-6CFC-6C3C-AF74-0F7AD0E80710}"/>
              </a:ext>
            </a:extLst>
          </p:cNvPr>
          <p:cNvSpPr txBox="1"/>
          <p:nvPr/>
        </p:nvSpPr>
        <p:spPr>
          <a:xfrm>
            <a:off x="4542094" y="6272470"/>
            <a:ext cx="4450307" cy="646331"/>
          </a:xfrm>
          <a:prstGeom prst="rect">
            <a:avLst/>
          </a:prstGeom>
          <a:noFill/>
        </p:spPr>
        <p:txBody>
          <a:bodyPr wrap="square" rtlCol="0">
            <a:spAutoFit/>
          </a:bodyPr>
          <a:lstStyle/>
          <a:p>
            <a:pPr algn="ctr"/>
            <a:r>
              <a:rPr lang="en-CA" i="1" dirty="0">
                <a:highlight>
                  <a:srgbClr val="C4C3C1"/>
                </a:highlight>
              </a:rPr>
              <a:t>Image by Joseph Harding, 2025</a:t>
            </a:r>
          </a:p>
          <a:p>
            <a:pPr algn="ctr"/>
            <a:endParaRPr lang="en-CA" i="1" dirty="0">
              <a:highlight>
                <a:srgbClr val="C4C3C1"/>
              </a:highlight>
            </a:endParaRPr>
          </a:p>
        </p:txBody>
      </p:sp>
    </p:spTree>
    <p:extLst>
      <p:ext uri="{BB962C8B-B14F-4D97-AF65-F5344CB8AC3E}">
        <p14:creationId xmlns:p14="http://schemas.microsoft.com/office/powerpoint/2010/main" val="2105896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24CDE8-6BB0-1469-26BA-E840DAFD0BA7}"/>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A group of people standing together outside&#10;&#10;AI-generated content may be incorrect.">
            <a:extLst>
              <a:ext uri="{FF2B5EF4-FFF2-40B4-BE49-F238E27FC236}">
                <a16:creationId xmlns:a16="http://schemas.microsoft.com/office/drawing/2014/main" id="{C98EB01C-E77E-72DC-0147-9F73C772E72C}"/>
              </a:ext>
            </a:extLst>
          </p:cNvPr>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l="16054" r="28781" b="-1"/>
          <a:stretch>
            <a:fillRect/>
          </a:stretch>
        </p:blipFill>
        <p:spPr>
          <a:xfrm>
            <a:off x="-4" y="10"/>
            <a:ext cx="5732059" cy="6857990"/>
          </a:xfrm>
          <a:prstGeom prst="rect">
            <a:avLst/>
          </a:prstGeom>
        </p:spPr>
      </p:pic>
      <p:sp>
        <p:nvSpPr>
          <p:cNvPr id="33" name="Rectangle 3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447" y="3986129"/>
            <a:ext cx="4716196"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1E282EA-0E5D-1E4C-2288-620332551036}"/>
              </a:ext>
            </a:extLst>
          </p:cNvPr>
          <p:cNvSpPr>
            <a:spLocks noGrp="1"/>
          </p:cNvSpPr>
          <p:nvPr>
            <p:ph type="title"/>
          </p:nvPr>
        </p:nvSpPr>
        <p:spPr>
          <a:xfrm>
            <a:off x="630935" y="4152624"/>
            <a:ext cx="4326075" cy="1920240"/>
          </a:xfrm>
        </p:spPr>
        <p:txBody>
          <a:bodyPr vert="horz" lIns="91440" tIns="45720" rIns="91440" bIns="45720" rtlCol="0">
            <a:normAutofit/>
          </a:bodyPr>
          <a:lstStyle/>
          <a:p>
            <a:pPr algn="ctr"/>
            <a:r>
              <a:rPr lang="en-US" sz="5400" b="1" dirty="0"/>
              <a:t>Data Analysis</a:t>
            </a:r>
          </a:p>
        </p:txBody>
      </p:sp>
      <p:pic>
        <p:nvPicPr>
          <p:cNvPr id="8" name="Content Placeholder 7" descr="A poster with several different colored boxes&#10;&#10;AI-generated content may be incorrect.">
            <a:extLst>
              <a:ext uri="{FF2B5EF4-FFF2-40B4-BE49-F238E27FC236}">
                <a16:creationId xmlns:a16="http://schemas.microsoft.com/office/drawing/2014/main" id="{C9C784BD-0891-7B51-F353-13FCBBD1290F}"/>
              </a:ext>
            </a:extLst>
          </p:cNvPr>
          <p:cNvPicPr>
            <a:picLocks noChangeAspect="1"/>
          </p:cNvPicPr>
          <p:nvPr/>
        </p:nvPicPr>
        <p:blipFill>
          <a:blip r:embed="rId4">
            <a:extLst>
              <a:ext uri="{28A0092B-C50C-407E-A947-70E740481C1C}">
                <a14:useLocalDpi xmlns:a14="http://schemas.microsoft.com/office/drawing/2010/main" val="0"/>
              </a:ext>
            </a:extLst>
          </a:blip>
          <a:srcRect t="8424" r="-2" b="12944"/>
          <a:stretch>
            <a:fillRect/>
          </a:stretch>
        </p:blipFill>
        <p:spPr>
          <a:xfrm>
            <a:off x="5857090" y="32659"/>
            <a:ext cx="3286910" cy="3345645"/>
          </a:xfrm>
          <a:prstGeom prst="rect">
            <a:avLst/>
          </a:prstGeom>
        </p:spPr>
      </p:pic>
      <p:sp>
        <p:nvSpPr>
          <p:cNvPr id="35" name="Rectangle 34">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401" y="47845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12880" y="5105887"/>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comic strip of a coffee shop&#10;&#10;AI-generated content may be incorrect.">
            <a:extLst>
              <a:ext uri="{FF2B5EF4-FFF2-40B4-BE49-F238E27FC236}">
                <a16:creationId xmlns:a16="http://schemas.microsoft.com/office/drawing/2014/main" id="{D6E2B949-A544-8AB3-2456-C3E3677FA9AC}"/>
              </a:ext>
            </a:extLst>
          </p:cNvPr>
          <p:cNvPicPr>
            <a:picLocks noChangeAspect="1"/>
          </p:cNvPicPr>
          <p:nvPr/>
        </p:nvPicPr>
        <p:blipFill>
          <a:blip r:embed="rId5">
            <a:extLst>
              <a:ext uri="{28A0092B-C50C-407E-A947-70E740481C1C}">
                <a14:useLocalDpi xmlns:a14="http://schemas.microsoft.com/office/drawing/2010/main" val="0"/>
              </a:ext>
            </a:extLst>
          </a:blip>
          <a:srcRect t="15316" r="-2" b="6052"/>
          <a:stretch>
            <a:fillRect/>
          </a:stretch>
        </p:blipFill>
        <p:spPr>
          <a:xfrm>
            <a:off x="5857096" y="3512354"/>
            <a:ext cx="3286909" cy="3345646"/>
          </a:xfrm>
          <a:prstGeom prst="rect">
            <a:avLst/>
          </a:prstGeom>
        </p:spPr>
      </p:pic>
    </p:spTree>
    <p:extLst>
      <p:ext uri="{BB962C8B-B14F-4D97-AF65-F5344CB8AC3E}">
        <p14:creationId xmlns:p14="http://schemas.microsoft.com/office/powerpoint/2010/main" val="80929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55913-3BF6-E8CC-8AC0-4C42AF9D9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218F2-E3D9-AE11-712E-248E98290C37}"/>
              </a:ext>
            </a:extLst>
          </p:cNvPr>
          <p:cNvSpPr>
            <a:spLocks noGrp="1"/>
          </p:cNvSpPr>
          <p:nvPr>
            <p:ph type="title"/>
          </p:nvPr>
        </p:nvSpPr>
        <p:spPr>
          <a:xfrm>
            <a:off x="54222" y="-162409"/>
            <a:ext cx="8984269" cy="1325563"/>
          </a:xfrm>
        </p:spPr>
        <p:txBody>
          <a:bodyPr>
            <a:normAutofit/>
          </a:bodyPr>
          <a:lstStyle/>
          <a:p>
            <a:pPr algn="ctr"/>
            <a:r>
              <a:rPr lang="en-US" b="1" dirty="0" err="1"/>
              <a:t>SHOWeD</a:t>
            </a:r>
            <a:r>
              <a:rPr lang="en-US" b="1" dirty="0"/>
              <a:t> Method of Image Analysis </a:t>
            </a:r>
            <a:endParaRPr lang="en-CA" b="1" dirty="0"/>
          </a:p>
        </p:txBody>
      </p:sp>
      <p:sp>
        <p:nvSpPr>
          <p:cNvPr id="9" name="TextBox 8">
            <a:extLst>
              <a:ext uri="{FF2B5EF4-FFF2-40B4-BE49-F238E27FC236}">
                <a16:creationId xmlns:a16="http://schemas.microsoft.com/office/drawing/2014/main" id="{96BA7F3C-D98D-FAE5-32C9-E972CA309BC2}"/>
              </a:ext>
            </a:extLst>
          </p:cNvPr>
          <p:cNvSpPr txBox="1"/>
          <p:nvPr/>
        </p:nvSpPr>
        <p:spPr>
          <a:xfrm>
            <a:off x="106974" y="6428787"/>
            <a:ext cx="8931518" cy="369332"/>
          </a:xfrm>
          <a:prstGeom prst="rect">
            <a:avLst/>
          </a:prstGeom>
          <a:solidFill>
            <a:schemeClr val="accent2">
              <a:lumMod val="40000"/>
              <a:lumOff val="60000"/>
            </a:schemeClr>
          </a:solidFill>
        </p:spPr>
        <p:txBody>
          <a:bodyPr wrap="square">
            <a:spAutoFit/>
          </a:bodyPr>
          <a:lstStyle/>
          <a:p>
            <a:pPr algn="ctr"/>
            <a:r>
              <a:rPr lang="en-US" dirty="0"/>
              <a:t>Authored by Wang and Burris (1997) as part of their </a:t>
            </a:r>
            <a:r>
              <a:rPr lang="en-US" i="1" dirty="0"/>
              <a:t>photovoice</a:t>
            </a:r>
            <a:r>
              <a:rPr lang="en-US" dirty="0"/>
              <a:t> research method</a:t>
            </a:r>
            <a:endParaRPr lang="en-CA" dirty="0"/>
          </a:p>
        </p:txBody>
      </p:sp>
      <p:pic>
        <p:nvPicPr>
          <p:cNvPr id="17" name="Content Placeholder 16" descr="A cup of tea on a ledge&#10;&#10;AI-generated content may be incorrect.">
            <a:extLst>
              <a:ext uri="{FF2B5EF4-FFF2-40B4-BE49-F238E27FC236}">
                <a16:creationId xmlns:a16="http://schemas.microsoft.com/office/drawing/2014/main" id="{9896CA78-EF07-E15C-B76F-F8F573F3127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9320" y="1262924"/>
            <a:ext cx="4352680" cy="2886751"/>
          </a:xfrm>
        </p:spPr>
      </p:pic>
      <p:graphicFrame>
        <p:nvGraphicFramePr>
          <p:cNvPr id="22" name="Content Placeholder 14">
            <a:extLst>
              <a:ext uri="{FF2B5EF4-FFF2-40B4-BE49-F238E27FC236}">
                <a16:creationId xmlns:a16="http://schemas.microsoft.com/office/drawing/2014/main" id="{F8D42C9A-9906-9AE2-15DE-B3D6FDB9254E}"/>
              </a:ext>
            </a:extLst>
          </p:cNvPr>
          <p:cNvGraphicFramePr>
            <a:graphicFrameLocks noGrp="1"/>
          </p:cNvGraphicFramePr>
          <p:nvPr>
            <p:ph sz="half" idx="2"/>
            <p:extLst>
              <p:ext uri="{D42A27DB-BD31-4B8C-83A1-F6EECF244321}">
                <p14:modId xmlns:p14="http://schemas.microsoft.com/office/powerpoint/2010/main" val="340441558"/>
              </p:ext>
            </p:extLst>
          </p:nvPr>
        </p:nvGraphicFramePr>
        <p:xfrm>
          <a:off x="4676040" y="1262923"/>
          <a:ext cx="4352680" cy="28867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TextBox 23">
            <a:extLst>
              <a:ext uri="{FF2B5EF4-FFF2-40B4-BE49-F238E27FC236}">
                <a16:creationId xmlns:a16="http://schemas.microsoft.com/office/drawing/2014/main" id="{A5DBA1AA-D661-930B-A9CE-C1C1780F7534}"/>
              </a:ext>
            </a:extLst>
          </p:cNvPr>
          <p:cNvSpPr txBox="1"/>
          <p:nvPr/>
        </p:nvSpPr>
        <p:spPr>
          <a:xfrm>
            <a:off x="219320" y="4470682"/>
            <a:ext cx="8809399" cy="1569660"/>
          </a:xfrm>
          <a:prstGeom prst="rect">
            <a:avLst/>
          </a:prstGeom>
          <a:noFill/>
          <a:ln>
            <a:solidFill>
              <a:schemeClr val="tx1">
                <a:lumMod val="65000"/>
                <a:lumOff val="3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The </a:t>
            </a:r>
            <a:r>
              <a:rPr lang="en-US" sz="2400" dirty="0" err="1"/>
              <a:t>SHOWeD</a:t>
            </a:r>
            <a:r>
              <a:rPr lang="en-US" sz="2400" dirty="0"/>
              <a:t> method is a structured approach that facilitates discussion and critical analysis of photographs, supporting participants in reflecting on and interpreting images within participatory research settings.</a:t>
            </a:r>
            <a:endParaRPr lang="en-CA" sz="2400" dirty="0"/>
          </a:p>
        </p:txBody>
      </p:sp>
    </p:spTree>
    <p:extLst>
      <p:ext uri="{BB962C8B-B14F-4D97-AF65-F5344CB8AC3E}">
        <p14:creationId xmlns:p14="http://schemas.microsoft.com/office/powerpoint/2010/main" val="1230216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DA1305-A635-F6E9-6D46-A749063A0423}"/>
              </a:ext>
            </a:extLst>
          </p:cNvPr>
          <p:cNvSpPr>
            <a:spLocks noGrp="1"/>
          </p:cNvSpPr>
          <p:nvPr>
            <p:ph type="title"/>
          </p:nvPr>
        </p:nvSpPr>
        <p:spPr>
          <a:xfrm>
            <a:off x="279915" y="9202"/>
            <a:ext cx="6607022" cy="1166715"/>
          </a:xfrm>
        </p:spPr>
        <p:txBody>
          <a:bodyPr vert="horz" lIns="91440" tIns="45720" rIns="91440" bIns="45720" rtlCol="0" anchor="ctr">
            <a:normAutofit/>
          </a:bodyPr>
          <a:lstStyle/>
          <a:p>
            <a:pPr algn="ctr"/>
            <a:r>
              <a:rPr lang="en-US" sz="3200" b="1" kern="1200" dirty="0">
                <a:solidFill>
                  <a:schemeClr val="tx1"/>
                </a:solidFill>
                <a:latin typeface="+mj-lt"/>
                <a:ea typeface="+mj-ea"/>
                <a:cs typeface="+mj-cs"/>
              </a:rPr>
              <a:t>Multimodal Critical Discourse Analysis (MCDA)</a:t>
            </a:r>
          </a:p>
        </p:txBody>
      </p:sp>
      <p:sp>
        <p:nvSpPr>
          <p:cNvPr id="6" name="Content Placeholder 5">
            <a:extLst>
              <a:ext uri="{FF2B5EF4-FFF2-40B4-BE49-F238E27FC236}">
                <a16:creationId xmlns:a16="http://schemas.microsoft.com/office/drawing/2014/main" id="{32FD5032-B0EB-2919-FB31-B1F355582607}"/>
              </a:ext>
            </a:extLst>
          </p:cNvPr>
          <p:cNvSpPr>
            <a:spLocks noGrp="1"/>
          </p:cNvSpPr>
          <p:nvPr>
            <p:ph sz="half" idx="1"/>
          </p:nvPr>
        </p:nvSpPr>
        <p:spPr>
          <a:xfrm>
            <a:off x="144600" y="1284834"/>
            <a:ext cx="6113599" cy="4045051"/>
          </a:xfrm>
        </p:spPr>
        <p:txBody>
          <a:bodyPr vert="horz" lIns="91440" tIns="45720" rIns="91440" bIns="45720" rtlCol="0" anchor="ctr">
            <a:normAutofit/>
          </a:bodyPr>
          <a:lstStyle/>
          <a:p>
            <a:pPr marL="0" indent="0">
              <a:buNone/>
            </a:pPr>
            <a:r>
              <a:rPr lang="en-US" sz="3200" dirty="0"/>
              <a:t>MCDA is an “emerging method, grounded in linguistic and visual communication scholarship, of </a:t>
            </a:r>
            <a:r>
              <a:rPr lang="en-US" sz="3200" b="1" dirty="0"/>
              <a:t>identifying how different modes of communication - text, speech, image, sound - are used to achieve political purposes</a:t>
            </a:r>
            <a:r>
              <a:rPr lang="en-US" sz="3200" dirty="0"/>
              <a:t>” (Machin, 2013, as cited in Joy et al., 2024, p. 1)</a:t>
            </a:r>
          </a:p>
        </p:txBody>
      </p:sp>
      <p:sp>
        <p:nvSpPr>
          <p:cNvPr id="32" name="Rectangle 3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4" name="Graphic 33" descr="Chat">
            <a:extLst>
              <a:ext uri="{FF2B5EF4-FFF2-40B4-BE49-F238E27FC236}">
                <a16:creationId xmlns:a16="http://schemas.microsoft.com/office/drawing/2014/main" id="{1A6D09FB-5140-09FD-7959-7A75A9C2EB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
        <p:nvSpPr>
          <p:cNvPr id="2" name="Oval 1" descr="Camera outline">
            <a:extLst>
              <a:ext uri="{FF2B5EF4-FFF2-40B4-BE49-F238E27FC236}">
                <a16:creationId xmlns:a16="http://schemas.microsoft.com/office/drawing/2014/main" id="{5BFA468E-0273-DB80-4A97-97D0EC49798F}"/>
              </a:ext>
            </a:extLst>
          </p:cNvPr>
          <p:cNvSpPr/>
          <p:nvPr/>
        </p:nvSpPr>
        <p:spPr>
          <a:xfrm>
            <a:off x="7535323" y="248856"/>
            <a:ext cx="1301877" cy="1301877"/>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CA"/>
          </a:p>
        </p:txBody>
      </p:sp>
      <p:sp>
        <p:nvSpPr>
          <p:cNvPr id="3" name="Oval 2" descr="Camera outline">
            <a:extLst>
              <a:ext uri="{FF2B5EF4-FFF2-40B4-BE49-F238E27FC236}">
                <a16:creationId xmlns:a16="http://schemas.microsoft.com/office/drawing/2014/main" id="{529289D2-1DBB-29CB-86E7-28589B6B8E65}"/>
              </a:ext>
            </a:extLst>
          </p:cNvPr>
          <p:cNvSpPr/>
          <p:nvPr/>
        </p:nvSpPr>
        <p:spPr>
          <a:xfrm>
            <a:off x="7598364" y="5329885"/>
            <a:ext cx="1301877" cy="1301877"/>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CA" dirty="0"/>
          </a:p>
        </p:txBody>
      </p:sp>
      <p:sp>
        <p:nvSpPr>
          <p:cNvPr id="4" name="Thought Bubble: Cloud 3">
            <a:extLst>
              <a:ext uri="{FF2B5EF4-FFF2-40B4-BE49-F238E27FC236}">
                <a16:creationId xmlns:a16="http://schemas.microsoft.com/office/drawing/2014/main" id="{317F0225-2F1A-5B45-6E08-109304A3A4D9}"/>
              </a:ext>
            </a:extLst>
          </p:cNvPr>
          <p:cNvSpPr/>
          <p:nvPr/>
        </p:nvSpPr>
        <p:spPr>
          <a:xfrm>
            <a:off x="6271215" y="4153433"/>
            <a:ext cx="1412240" cy="777975"/>
          </a:xfrm>
          <a:prstGeom prst="cloudCallout">
            <a:avLst>
              <a:gd name="adj1" fmla="val 87801"/>
              <a:gd name="adj2" fmla="val 194401"/>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peech Bubble: Oval 4">
            <a:extLst>
              <a:ext uri="{FF2B5EF4-FFF2-40B4-BE49-F238E27FC236}">
                <a16:creationId xmlns:a16="http://schemas.microsoft.com/office/drawing/2014/main" id="{D0DB93AA-42A7-7FA6-67B4-966E094144D3}"/>
              </a:ext>
            </a:extLst>
          </p:cNvPr>
          <p:cNvSpPr/>
          <p:nvPr/>
        </p:nvSpPr>
        <p:spPr>
          <a:xfrm>
            <a:off x="6103536" y="1824992"/>
            <a:ext cx="1412241" cy="904364"/>
          </a:xfrm>
          <a:prstGeom prst="wedgeEllipseCallout">
            <a:avLst>
              <a:gd name="adj1" fmla="val 94368"/>
              <a:gd name="adj2" fmla="val -141782"/>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DEBAC905-F12E-1F5A-169A-79BBAC738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8494" y="1741347"/>
            <a:ext cx="1255026" cy="1624151"/>
          </a:xfrm>
          <a:prstGeom prst="rect">
            <a:avLst/>
          </a:prstGeom>
        </p:spPr>
      </p:pic>
      <p:sp>
        <p:nvSpPr>
          <p:cNvPr id="10" name="TextBox 9">
            <a:extLst>
              <a:ext uri="{FF2B5EF4-FFF2-40B4-BE49-F238E27FC236}">
                <a16:creationId xmlns:a16="http://schemas.microsoft.com/office/drawing/2014/main" id="{B61CE245-D222-FA8A-F555-B52D29F410E1}"/>
              </a:ext>
            </a:extLst>
          </p:cNvPr>
          <p:cNvSpPr txBox="1"/>
          <p:nvPr/>
        </p:nvSpPr>
        <p:spPr>
          <a:xfrm rot="2078798">
            <a:off x="7703113" y="4055304"/>
            <a:ext cx="1657179" cy="584775"/>
          </a:xfrm>
          <a:prstGeom prst="rect">
            <a:avLst/>
          </a:prstGeom>
          <a:solidFill>
            <a:schemeClr val="bg1"/>
          </a:solidFill>
        </p:spPr>
        <p:txBody>
          <a:bodyPr wrap="square" rtlCol="0">
            <a:spAutoFit/>
          </a:bodyPr>
          <a:lstStyle/>
          <a:p>
            <a:pPr algn="ctr"/>
            <a:r>
              <a:rPr lang="en-CA" sz="3200" b="1" dirty="0"/>
              <a:t>Memos</a:t>
            </a:r>
          </a:p>
        </p:txBody>
      </p:sp>
      <p:sp>
        <p:nvSpPr>
          <p:cNvPr id="14" name="TextBox 13">
            <a:extLst>
              <a:ext uri="{FF2B5EF4-FFF2-40B4-BE49-F238E27FC236}">
                <a16:creationId xmlns:a16="http://schemas.microsoft.com/office/drawing/2014/main" id="{E43BE104-5D79-B6BE-7FBF-7DAE46DB51AA}"/>
              </a:ext>
            </a:extLst>
          </p:cNvPr>
          <p:cNvSpPr txBox="1"/>
          <p:nvPr/>
        </p:nvSpPr>
        <p:spPr>
          <a:xfrm>
            <a:off x="137079" y="5520688"/>
            <a:ext cx="6945676" cy="1200329"/>
          </a:xfrm>
          <a:prstGeom prst="rect">
            <a:avLst/>
          </a:prstGeom>
          <a:noFill/>
        </p:spPr>
        <p:txBody>
          <a:bodyPr wrap="square">
            <a:spAutoFit/>
          </a:bodyPr>
          <a:lstStyle/>
          <a:p>
            <a:r>
              <a:rPr lang="en-CA" sz="2400" i="1" kern="1200" dirty="0">
                <a:solidFill>
                  <a:schemeClr val="tx1"/>
                </a:solidFill>
                <a:effectLst/>
                <a:latin typeface="+mn-lt"/>
                <a:ea typeface="+mn-ea"/>
                <a:cs typeface="+mn-cs"/>
              </a:rPr>
              <a:t>As an expansion of Fairclough’s CDA, MCDA’s approach to data analysis broadens the angle on what constitutes discourse (Liu et al., 2024). </a:t>
            </a:r>
            <a:endParaRPr lang="en-CA" sz="2400" i="1" dirty="0"/>
          </a:p>
        </p:txBody>
      </p:sp>
    </p:spTree>
    <p:extLst>
      <p:ext uri="{BB962C8B-B14F-4D97-AF65-F5344CB8AC3E}">
        <p14:creationId xmlns:p14="http://schemas.microsoft.com/office/powerpoint/2010/main" val="244178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E0CA4-23FF-FACF-8925-77F181C92F8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19CBFFA-D01C-1227-3A6D-ACD715D7D363}"/>
              </a:ext>
            </a:extLst>
          </p:cNvPr>
          <p:cNvSpPr>
            <a:spLocks noGrp="1"/>
          </p:cNvSpPr>
          <p:nvPr>
            <p:ph type="title"/>
          </p:nvPr>
        </p:nvSpPr>
        <p:spPr>
          <a:xfrm>
            <a:off x="108284" y="-149998"/>
            <a:ext cx="8927432" cy="756903"/>
          </a:xfrm>
        </p:spPr>
        <p:txBody>
          <a:bodyPr>
            <a:normAutofit/>
          </a:bodyPr>
          <a:lstStyle/>
          <a:p>
            <a:pPr algn="ctr"/>
            <a:r>
              <a:rPr lang="en-CA" sz="3200" b="1" dirty="0"/>
              <a:t>Research Rigor and Trustworthiness</a:t>
            </a:r>
          </a:p>
        </p:txBody>
      </p:sp>
      <p:sp>
        <p:nvSpPr>
          <p:cNvPr id="11" name="TextBox 10">
            <a:extLst>
              <a:ext uri="{FF2B5EF4-FFF2-40B4-BE49-F238E27FC236}">
                <a16:creationId xmlns:a16="http://schemas.microsoft.com/office/drawing/2014/main" id="{35BFB5F5-FA74-71E7-B780-32D86AD8EAC3}"/>
              </a:ext>
            </a:extLst>
          </p:cNvPr>
          <p:cNvSpPr txBox="1"/>
          <p:nvPr/>
        </p:nvSpPr>
        <p:spPr>
          <a:xfrm>
            <a:off x="-11905" y="6029103"/>
            <a:ext cx="9155905" cy="835850"/>
          </a:xfrm>
          <a:prstGeom prst="rect">
            <a:avLst/>
          </a:prstGeom>
          <a:solidFill>
            <a:srgbClr val="B4E5A2"/>
          </a:solidFill>
        </p:spPr>
        <p:txBody>
          <a:bodyPr wrap="square">
            <a:spAutoFit/>
          </a:bodyPr>
          <a:lstStyle/>
          <a:p>
            <a:pPr algn="ctr"/>
            <a:r>
              <a:rPr lang="en-US" sz="1600" b="1" dirty="0"/>
              <a:t>Qualitative studies are often evaluated based on the concepts of trustworthiness and rigor </a:t>
            </a:r>
          </a:p>
          <a:p>
            <a:pPr algn="ctr"/>
            <a:r>
              <a:rPr lang="en-US" sz="1600" b="1" dirty="0"/>
              <a:t>(albeit contested in academia) in projects to reflect “confidence in its probable success” </a:t>
            </a:r>
          </a:p>
          <a:p>
            <a:pPr algn="ctr"/>
            <a:r>
              <a:rPr lang="en-US" sz="1600" b="1" dirty="0"/>
              <a:t>(Merriam &amp; Tisdell, 2015, p. 237). </a:t>
            </a:r>
            <a:endParaRPr lang="en-CA" sz="1600" b="1" dirty="0"/>
          </a:p>
        </p:txBody>
      </p:sp>
      <p:sp>
        <p:nvSpPr>
          <p:cNvPr id="21" name="Freeform: Shape 20">
            <a:extLst>
              <a:ext uri="{FF2B5EF4-FFF2-40B4-BE49-F238E27FC236}">
                <a16:creationId xmlns:a16="http://schemas.microsoft.com/office/drawing/2014/main" id="{75083FC8-7224-21AC-5BC2-6BEDC9007A18}"/>
              </a:ext>
            </a:extLst>
          </p:cNvPr>
          <p:cNvSpPr/>
          <p:nvPr/>
        </p:nvSpPr>
        <p:spPr>
          <a:xfrm>
            <a:off x="6114718" y="2128927"/>
            <a:ext cx="2920180" cy="2536359"/>
          </a:xfrm>
          <a:custGeom>
            <a:avLst/>
            <a:gdLst>
              <a:gd name="connsiteX0" fmla="*/ 0 w 2920180"/>
              <a:gd name="connsiteY0" fmla="*/ 221832 h 2218319"/>
              <a:gd name="connsiteX1" fmla="*/ 221832 w 2920180"/>
              <a:gd name="connsiteY1" fmla="*/ 0 h 2218319"/>
              <a:gd name="connsiteX2" fmla="*/ 2698348 w 2920180"/>
              <a:gd name="connsiteY2" fmla="*/ 0 h 2218319"/>
              <a:gd name="connsiteX3" fmla="*/ 2920180 w 2920180"/>
              <a:gd name="connsiteY3" fmla="*/ 221832 h 2218319"/>
              <a:gd name="connsiteX4" fmla="*/ 2920180 w 2920180"/>
              <a:gd name="connsiteY4" fmla="*/ 1996487 h 2218319"/>
              <a:gd name="connsiteX5" fmla="*/ 2698348 w 2920180"/>
              <a:gd name="connsiteY5" fmla="*/ 2218319 h 2218319"/>
              <a:gd name="connsiteX6" fmla="*/ 221832 w 2920180"/>
              <a:gd name="connsiteY6" fmla="*/ 2218319 h 2218319"/>
              <a:gd name="connsiteX7" fmla="*/ 0 w 2920180"/>
              <a:gd name="connsiteY7" fmla="*/ 1996487 h 2218319"/>
              <a:gd name="connsiteX8" fmla="*/ 0 w 2920180"/>
              <a:gd name="connsiteY8" fmla="*/ 221832 h 221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80" h="2218319">
                <a:moveTo>
                  <a:pt x="0" y="221832"/>
                </a:moveTo>
                <a:cubicBezTo>
                  <a:pt x="0" y="99318"/>
                  <a:pt x="99318" y="0"/>
                  <a:pt x="221832" y="0"/>
                </a:cubicBezTo>
                <a:lnTo>
                  <a:pt x="2698348" y="0"/>
                </a:lnTo>
                <a:cubicBezTo>
                  <a:pt x="2820862" y="0"/>
                  <a:pt x="2920180" y="99318"/>
                  <a:pt x="2920180" y="221832"/>
                </a:cubicBezTo>
                <a:lnTo>
                  <a:pt x="2920180" y="1996487"/>
                </a:lnTo>
                <a:cubicBezTo>
                  <a:pt x="2920180" y="2119001"/>
                  <a:pt x="2820862" y="2218319"/>
                  <a:pt x="2698348" y="2218319"/>
                </a:cubicBezTo>
                <a:lnTo>
                  <a:pt x="221832" y="2218319"/>
                </a:lnTo>
                <a:cubicBezTo>
                  <a:pt x="99318" y="2218319"/>
                  <a:pt x="0" y="2119001"/>
                  <a:pt x="0" y="1996487"/>
                </a:cubicBezTo>
                <a:lnTo>
                  <a:pt x="0" y="221832"/>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312" tIns="118312" rIns="118312" bIns="118312" numCol="1" spcCol="1270" anchor="ctr" anchorCtr="0">
            <a:noAutofit/>
          </a:bodyPr>
          <a:lstStyle/>
          <a:p>
            <a:pPr algn="ctr" defTabSz="622300">
              <a:lnSpc>
                <a:spcPct val="90000"/>
              </a:lnSpc>
              <a:spcBef>
                <a:spcPct val="0"/>
              </a:spcBef>
              <a:spcAft>
                <a:spcPts val="672"/>
              </a:spcAft>
            </a:pPr>
            <a:endParaRPr lang="en-CA" sz="1500" dirty="0">
              <a:solidFill>
                <a:schemeClr val="tx1"/>
              </a:solidFill>
            </a:endParaRPr>
          </a:p>
          <a:p>
            <a:pPr algn="ctr" defTabSz="622300">
              <a:lnSpc>
                <a:spcPct val="90000"/>
              </a:lnSpc>
              <a:spcBef>
                <a:spcPct val="0"/>
              </a:spcBef>
              <a:spcAft>
                <a:spcPts val="672"/>
              </a:spcAft>
            </a:pPr>
            <a:r>
              <a:rPr lang="en-CA" sz="1500" dirty="0">
                <a:solidFill>
                  <a:schemeClr val="tx1"/>
                </a:solidFill>
              </a:rPr>
              <a:t>Sub Q3. </a:t>
            </a:r>
            <a:r>
              <a:rPr lang="en-US" sz="1500" dirty="0"/>
              <a:t>How do participants’ experiences with waste management processes become documented and reinterpreted, and what do these experiences reveal about their understandings of collective responsibility and orientations toward environmental action?</a:t>
            </a:r>
            <a:endParaRPr lang="en-CA" sz="1500" kern="1200" dirty="0"/>
          </a:p>
        </p:txBody>
      </p:sp>
      <p:sp>
        <p:nvSpPr>
          <p:cNvPr id="22" name="Arrow: Right 21">
            <a:extLst>
              <a:ext uri="{FF2B5EF4-FFF2-40B4-BE49-F238E27FC236}">
                <a16:creationId xmlns:a16="http://schemas.microsoft.com/office/drawing/2014/main" id="{04FE470B-58D0-E29E-F858-D5727046B1F3}"/>
              </a:ext>
            </a:extLst>
          </p:cNvPr>
          <p:cNvSpPr/>
          <p:nvPr/>
        </p:nvSpPr>
        <p:spPr>
          <a:xfrm rot="16200000">
            <a:off x="4367223" y="1726232"/>
            <a:ext cx="381967" cy="963551"/>
          </a:xfrm>
          <a:prstGeom prst="rightArrow">
            <a:avLst>
              <a:gd name="adj1" fmla="val 47222"/>
              <a:gd name="adj2" fmla="val 50000"/>
            </a:avLst>
          </a:prstGeom>
          <a:solidFill>
            <a:srgbClr val="B4E5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a:solidFill>
                  <a:srgbClr val="B4E5A2"/>
                </a:solidFill>
              </a:ln>
              <a:solidFill>
                <a:srgbClr val="B4E5A2"/>
              </a:solidFill>
            </a:endParaRPr>
          </a:p>
        </p:txBody>
      </p:sp>
      <p:sp>
        <p:nvSpPr>
          <p:cNvPr id="29" name="Freeform: Shape 28">
            <a:extLst>
              <a:ext uri="{FF2B5EF4-FFF2-40B4-BE49-F238E27FC236}">
                <a16:creationId xmlns:a16="http://schemas.microsoft.com/office/drawing/2014/main" id="{2597DA76-062F-C9D9-D624-D17F270ABE0C}"/>
              </a:ext>
            </a:extLst>
          </p:cNvPr>
          <p:cNvSpPr/>
          <p:nvPr/>
        </p:nvSpPr>
        <p:spPr>
          <a:xfrm>
            <a:off x="28812" y="453466"/>
            <a:ext cx="9058787" cy="323287"/>
          </a:xfrm>
          <a:custGeom>
            <a:avLst/>
            <a:gdLst>
              <a:gd name="connsiteX0" fmla="*/ 0 w 9058787"/>
              <a:gd name="connsiteY0" fmla="*/ 74473 h 744734"/>
              <a:gd name="connsiteX1" fmla="*/ 74473 w 9058787"/>
              <a:gd name="connsiteY1" fmla="*/ 0 h 744734"/>
              <a:gd name="connsiteX2" fmla="*/ 8984314 w 9058787"/>
              <a:gd name="connsiteY2" fmla="*/ 0 h 744734"/>
              <a:gd name="connsiteX3" fmla="*/ 9058787 w 9058787"/>
              <a:gd name="connsiteY3" fmla="*/ 74473 h 744734"/>
              <a:gd name="connsiteX4" fmla="*/ 9058787 w 9058787"/>
              <a:gd name="connsiteY4" fmla="*/ 670261 h 744734"/>
              <a:gd name="connsiteX5" fmla="*/ 8984314 w 9058787"/>
              <a:gd name="connsiteY5" fmla="*/ 744734 h 744734"/>
              <a:gd name="connsiteX6" fmla="*/ 74473 w 9058787"/>
              <a:gd name="connsiteY6" fmla="*/ 744734 h 744734"/>
              <a:gd name="connsiteX7" fmla="*/ 0 w 9058787"/>
              <a:gd name="connsiteY7" fmla="*/ 670261 h 744734"/>
              <a:gd name="connsiteX8" fmla="*/ 0 w 9058787"/>
              <a:gd name="connsiteY8" fmla="*/ 74473 h 7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8787" h="744734">
                <a:moveTo>
                  <a:pt x="0" y="74473"/>
                </a:moveTo>
                <a:cubicBezTo>
                  <a:pt x="0" y="33343"/>
                  <a:pt x="33343" y="0"/>
                  <a:pt x="74473" y="0"/>
                </a:cubicBezTo>
                <a:lnTo>
                  <a:pt x="8984314" y="0"/>
                </a:lnTo>
                <a:cubicBezTo>
                  <a:pt x="9025444" y="0"/>
                  <a:pt x="9058787" y="33343"/>
                  <a:pt x="9058787" y="74473"/>
                </a:cubicBezTo>
                <a:lnTo>
                  <a:pt x="9058787" y="670261"/>
                </a:lnTo>
                <a:cubicBezTo>
                  <a:pt x="9058787" y="711391"/>
                  <a:pt x="9025444" y="744734"/>
                  <a:pt x="8984314" y="744734"/>
                </a:cubicBezTo>
                <a:lnTo>
                  <a:pt x="74473" y="744734"/>
                </a:lnTo>
                <a:cubicBezTo>
                  <a:pt x="33343" y="744734"/>
                  <a:pt x="0" y="711391"/>
                  <a:pt x="0" y="670261"/>
                </a:cubicBezTo>
                <a:lnTo>
                  <a:pt x="0" y="74473"/>
                </a:lnTo>
                <a:close/>
              </a:path>
            </a:pathLst>
          </a:custGeom>
          <a:solidFill>
            <a:srgbClr val="B4E5A2"/>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773" tIns="82773" rIns="82773" bIns="82773" numCol="1" spcCol="1270" anchor="ctr" anchorCtr="0">
            <a:noAutofit/>
          </a:bodyPr>
          <a:lstStyle/>
          <a:p>
            <a:pPr marL="0" lvl="0" indent="0" algn="ctr" defTabSz="711200">
              <a:lnSpc>
                <a:spcPct val="90000"/>
              </a:lnSpc>
              <a:spcBef>
                <a:spcPct val="0"/>
              </a:spcBef>
              <a:spcAft>
                <a:spcPct val="35000"/>
              </a:spcAft>
              <a:buNone/>
            </a:pPr>
            <a:r>
              <a:rPr lang="en-US" sz="1600" b="1" i="1" kern="1200" dirty="0"/>
              <a:t>Elegantly Wasted</a:t>
            </a:r>
            <a:r>
              <a:rPr lang="en-US" sz="1600" b="1" kern="1200" dirty="0"/>
              <a:t>: an imbalance between nature's ecosystems and human economic growth.</a:t>
            </a:r>
            <a:endParaRPr lang="en-CA" sz="1600" kern="1200" dirty="0"/>
          </a:p>
        </p:txBody>
      </p:sp>
      <p:grpSp>
        <p:nvGrpSpPr>
          <p:cNvPr id="12" name="Group 11">
            <a:extLst>
              <a:ext uri="{FF2B5EF4-FFF2-40B4-BE49-F238E27FC236}">
                <a16:creationId xmlns:a16="http://schemas.microsoft.com/office/drawing/2014/main" id="{98EB7212-7C66-C6A4-F561-6690D8FFD247}"/>
              </a:ext>
            </a:extLst>
          </p:cNvPr>
          <p:cNvGrpSpPr/>
          <p:nvPr/>
        </p:nvGrpSpPr>
        <p:grpSpPr>
          <a:xfrm>
            <a:off x="0" y="809684"/>
            <a:ext cx="9087601" cy="5155691"/>
            <a:chOff x="0" y="890309"/>
            <a:chExt cx="9087601" cy="5442511"/>
          </a:xfrm>
        </p:grpSpPr>
        <p:sp>
          <p:nvSpPr>
            <p:cNvPr id="13" name="Freeform: Shape 12">
              <a:extLst>
                <a:ext uri="{FF2B5EF4-FFF2-40B4-BE49-F238E27FC236}">
                  <a16:creationId xmlns:a16="http://schemas.microsoft.com/office/drawing/2014/main" id="{8A1FF9BB-77EF-AE82-6B2D-A2440DE8ACE2}"/>
                </a:ext>
              </a:extLst>
            </p:cNvPr>
            <p:cNvSpPr/>
            <p:nvPr/>
          </p:nvSpPr>
          <p:spPr>
            <a:xfrm>
              <a:off x="28814" y="890309"/>
              <a:ext cx="9058787" cy="516163"/>
            </a:xfrm>
            <a:custGeom>
              <a:avLst/>
              <a:gdLst>
                <a:gd name="connsiteX0" fmla="*/ 0 w 9058787"/>
                <a:gd name="connsiteY0" fmla="*/ 74473 h 744734"/>
                <a:gd name="connsiteX1" fmla="*/ 74473 w 9058787"/>
                <a:gd name="connsiteY1" fmla="*/ 0 h 744734"/>
                <a:gd name="connsiteX2" fmla="*/ 8984314 w 9058787"/>
                <a:gd name="connsiteY2" fmla="*/ 0 h 744734"/>
                <a:gd name="connsiteX3" fmla="*/ 9058787 w 9058787"/>
                <a:gd name="connsiteY3" fmla="*/ 74473 h 744734"/>
                <a:gd name="connsiteX4" fmla="*/ 9058787 w 9058787"/>
                <a:gd name="connsiteY4" fmla="*/ 670261 h 744734"/>
                <a:gd name="connsiteX5" fmla="*/ 8984314 w 9058787"/>
                <a:gd name="connsiteY5" fmla="*/ 744734 h 744734"/>
                <a:gd name="connsiteX6" fmla="*/ 74473 w 9058787"/>
                <a:gd name="connsiteY6" fmla="*/ 744734 h 744734"/>
                <a:gd name="connsiteX7" fmla="*/ 0 w 9058787"/>
                <a:gd name="connsiteY7" fmla="*/ 670261 h 744734"/>
                <a:gd name="connsiteX8" fmla="*/ 0 w 9058787"/>
                <a:gd name="connsiteY8" fmla="*/ 74473 h 7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8787" h="744734">
                  <a:moveTo>
                    <a:pt x="0" y="74473"/>
                  </a:moveTo>
                  <a:cubicBezTo>
                    <a:pt x="0" y="33343"/>
                    <a:pt x="33343" y="0"/>
                    <a:pt x="74473" y="0"/>
                  </a:cubicBezTo>
                  <a:lnTo>
                    <a:pt x="8984314" y="0"/>
                  </a:lnTo>
                  <a:cubicBezTo>
                    <a:pt x="9025444" y="0"/>
                    <a:pt x="9058787" y="33343"/>
                    <a:pt x="9058787" y="74473"/>
                  </a:cubicBezTo>
                  <a:lnTo>
                    <a:pt x="9058787" y="670261"/>
                  </a:lnTo>
                  <a:cubicBezTo>
                    <a:pt x="9058787" y="711391"/>
                    <a:pt x="9025444" y="744734"/>
                    <a:pt x="8984314" y="744734"/>
                  </a:cubicBezTo>
                  <a:lnTo>
                    <a:pt x="74473" y="744734"/>
                  </a:lnTo>
                  <a:cubicBezTo>
                    <a:pt x="33343" y="744734"/>
                    <a:pt x="0" y="711391"/>
                    <a:pt x="0" y="670261"/>
                  </a:cubicBezTo>
                  <a:lnTo>
                    <a:pt x="0" y="7447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773" tIns="82773" rIns="82773" bIns="82773" numCol="1" spcCol="1270" anchor="ctr" anchorCtr="0">
              <a:noAutofit/>
            </a:bodyPr>
            <a:lstStyle/>
            <a:p>
              <a:pPr marL="0" lvl="0" indent="0" algn="ctr" defTabSz="711200">
                <a:lnSpc>
                  <a:spcPct val="90000"/>
                </a:lnSpc>
                <a:spcBef>
                  <a:spcPct val="0"/>
                </a:spcBef>
                <a:spcAft>
                  <a:spcPct val="35000"/>
                </a:spcAft>
                <a:buNone/>
              </a:pPr>
              <a:r>
                <a:rPr lang="en-US" sz="1600" b="1" kern="1200" dirty="0"/>
                <a:t>Research Question: </a:t>
              </a:r>
              <a:r>
                <a:rPr lang="en-CA" sz="1600" i="1" kern="1200" dirty="0"/>
                <a:t>“</a:t>
              </a:r>
              <a:r>
                <a:rPr lang="en-US" sz="1600" kern="1200" dirty="0"/>
                <a:t>How do community members experience, understand, and document sustainability through their involvement in local waste management initiatives in Winnipeg?</a:t>
              </a:r>
              <a:r>
                <a:rPr lang="en-CA" sz="1600" kern="1200" dirty="0"/>
                <a:t>”</a:t>
              </a:r>
            </a:p>
          </p:txBody>
        </p:sp>
        <p:sp>
          <p:nvSpPr>
            <p:cNvPr id="15" name="Freeform: Shape 14">
              <a:extLst>
                <a:ext uri="{FF2B5EF4-FFF2-40B4-BE49-F238E27FC236}">
                  <a16:creationId xmlns:a16="http://schemas.microsoft.com/office/drawing/2014/main" id="{5176F54C-A168-BFB2-B9E4-F487F1EB7CD3}"/>
                </a:ext>
              </a:extLst>
            </p:cNvPr>
            <p:cNvSpPr/>
            <p:nvPr/>
          </p:nvSpPr>
          <p:spPr>
            <a:xfrm>
              <a:off x="55742" y="2282944"/>
              <a:ext cx="2920180" cy="2682586"/>
            </a:xfrm>
            <a:custGeom>
              <a:avLst/>
              <a:gdLst>
                <a:gd name="connsiteX0" fmla="*/ 0 w 2920180"/>
                <a:gd name="connsiteY0" fmla="*/ 221832 h 2218319"/>
                <a:gd name="connsiteX1" fmla="*/ 221832 w 2920180"/>
                <a:gd name="connsiteY1" fmla="*/ 0 h 2218319"/>
                <a:gd name="connsiteX2" fmla="*/ 2698348 w 2920180"/>
                <a:gd name="connsiteY2" fmla="*/ 0 h 2218319"/>
                <a:gd name="connsiteX3" fmla="*/ 2920180 w 2920180"/>
                <a:gd name="connsiteY3" fmla="*/ 221832 h 2218319"/>
                <a:gd name="connsiteX4" fmla="*/ 2920180 w 2920180"/>
                <a:gd name="connsiteY4" fmla="*/ 1996487 h 2218319"/>
                <a:gd name="connsiteX5" fmla="*/ 2698348 w 2920180"/>
                <a:gd name="connsiteY5" fmla="*/ 2218319 h 2218319"/>
                <a:gd name="connsiteX6" fmla="*/ 221832 w 2920180"/>
                <a:gd name="connsiteY6" fmla="*/ 2218319 h 2218319"/>
                <a:gd name="connsiteX7" fmla="*/ 0 w 2920180"/>
                <a:gd name="connsiteY7" fmla="*/ 1996487 h 2218319"/>
                <a:gd name="connsiteX8" fmla="*/ 0 w 2920180"/>
                <a:gd name="connsiteY8" fmla="*/ 221832 h 221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80" h="2218319">
                  <a:moveTo>
                    <a:pt x="0" y="221832"/>
                  </a:moveTo>
                  <a:cubicBezTo>
                    <a:pt x="0" y="99318"/>
                    <a:pt x="99318" y="0"/>
                    <a:pt x="221832" y="0"/>
                  </a:cubicBezTo>
                  <a:lnTo>
                    <a:pt x="2698348" y="0"/>
                  </a:lnTo>
                  <a:cubicBezTo>
                    <a:pt x="2820862" y="0"/>
                    <a:pt x="2920180" y="99318"/>
                    <a:pt x="2920180" y="221832"/>
                  </a:cubicBezTo>
                  <a:lnTo>
                    <a:pt x="2920180" y="1996487"/>
                  </a:lnTo>
                  <a:cubicBezTo>
                    <a:pt x="2920180" y="2119001"/>
                    <a:pt x="2820862" y="2218319"/>
                    <a:pt x="2698348" y="2218319"/>
                  </a:cubicBezTo>
                  <a:lnTo>
                    <a:pt x="221832" y="2218319"/>
                  </a:lnTo>
                  <a:cubicBezTo>
                    <a:pt x="99318" y="2218319"/>
                    <a:pt x="0" y="2119001"/>
                    <a:pt x="0" y="1996487"/>
                  </a:cubicBezTo>
                  <a:lnTo>
                    <a:pt x="0" y="221832"/>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312" tIns="118312" rIns="118312" bIns="118312" numCol="1" spcCol="1270" anchor="ctr" anchorCtr="0">
              <a:noAutofit/>
            </a:bodyPr>
            <a:lstStyle/>
            <a:p>
              <a:pPr marL="0" lvl="0" indent="0" algn="ctr" defTabSz="622300">
                <a:lnSpc>
                  <a:spcPct val="90000"/>
                </a:lnSpc>
                <a:spcBef>
                  <a:spcPct val="0"/>
                </a:spcBef>
                <a:spcAft>
                  <a:spcPct val="35000"/>
                </a:spcAft>
                <a:buNone/>
              </a:pPr>
              <a:r>
                <a:rPr lang="en-CA" sz="1500" kern="1200" dirty="0">
                  <a:solidFill>
                    <a:schemeClr val="tx1"/>
                  </a:solidFill>
                  <a:effectLst/>
                  <a:latin typeface="+mn-lt"/>
                  <a:ea typeface="+mn-ea"/>
                  <a:cs typeface="+mn-cs"/>
                </a:rPr>
                <a:t>Sub Q1. </a:t>
              </a:r>
              <a:r>
                <a:rPr lang="en-US" sz="1500" kern="1200" dirty="0"/>
                <a:t>How do participants express and reflect their ecoliteracy and environmental perceptions in the context of sustainable waste management?</a:t>
              </a:r>
              <a:endParaRPr lang="en-CA" sz="1500" kern="1200" dirty="0"/>
            </a:p>
          </p:txBody>
        </p:sp>
        <p:sp>
          <p:nvSpPr>
            <p:cNvPr id="16" name="Freeform: Shape 15">
              <a:extLst>
                <a:ext uri="{FF2B5EF4-FFF2-40B4-BE49-F238E27FC236}">
                  <a16:creationId xmlns:a16="http://schemas.microsoft.com/office/drawing/2014/main" id="{611C9123-61E1-F076-EE3A-4FD08C910340}"/>
                </a:ext>
              </a:extLst>
            </p:cNvPr>
            <p:cNvSpPr/>
            <p:nvPr/>
          </p:nvSpPr>
          <p:spPr>
            <a:xfrm>
              <a:off x="108284" y="5047964"/>
              <a:ext cx="2894318" cy="1269695"/>
            </a:xfrm>
            <a:custGeom>
              <a:avLst/>
              <a:gdLst>
                <a:gd name="connsiteX0" fmla="*/ 0 w 2295700"/>
                <a:gd name="connsiteY0" fmla="*/ 221832 h 2218319"/>
                <a:gd name="connsiteX1" fmla="*/ 221832 w 2295700"/>
                <a:gd name="connsiteY1" fmla="*/ 0 h 2218319"/>
                <a:gd name="connsiteX2" fmla="*/ 2073868 w 2295700"/>
                <a:gd name="connsiteY2" fmla="*/ 0 h 2218319"/>
                <a:gd name="connsiteX3" fmla="*/ 2295700 w 2295700"/>
                <a:gd name="connsiteY3" fmla="*/ 221832 h 2218319"/>
                <a:gd name="connsiteX4" fmla="*/ 2295700 w 2295700"/>
                <a:gd name="connsiteY4" fmla="*/ 1996487 h 2218319"/>
                <a:gd name="connsiteX5" fmla="*/ 2073868 w 2295700"/>
                <a:gd name="connsiteY5" fmla="*/ 2218319 h 2218319"/>
                <a:gd name="connsiteX6" fmla="*/ 221832 w 2295700"/>
                <a:gd name="connsiteY6" fmla="*/ 2218319 h 2218319"/>
                <a:gd name="connsiteX7" fmla="*/ 0 w 2295700"/>
                <a:gd name="connsiteY7" fmla="*/ 1996487 h 2218319"/>
                <a:gd name="connsiteX8" fmla="*/ 0 w 2295700"/>
                <a:gd name="connsiteY8" fmla="*/ 221832 h 221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5700" h="2218319">
                  <a:moveTo>
                    <a:pt x="0" y="221832"/>
                  </a:moveTo>
                  <a:cubicBezTo>
                    <a:pt x="0" y="99318"/>
                    <a:pt x="99318" y="0"/>
                    <a:pt x="221832" y="0"/>
                  </a:cubicBezTo>
                  <a:lnTo>
                    <a:pt x="2073868" y="0"/>
                  </a:lnTo>
                  <a:cubicBezTo>
                    <a:pt x="2196382" y="0"/>
                    <a:pt x="2295700" y="99318"/>
                    <a:pt x="2295700" y="221832"/>
                  </a:cubicBezTo>
                  <a:lnTo>
                    <a:pt x="2295700" y="1996487"/>
                  </a:lnTo>
                  <a:cubicBezTo>
                    <a:pt x="2295700" y="2119001"/>
                    <a:pt x="2196382" y="2218319"/>
                    <a:pt x="2073868" y="2218319"/>
                  </a:cubicBezTo>
                  <a:lnTo>
                    <a:pt x="221832" y="2218319"/>
                  </a:lnTo>
                  <a:cubicBezTo>
                    <a:pt x="99318" y="2218319"/>
                    <a:pt x="0" y="2119001"/>
                    <a:pt x="0" y="1996487"/>
                  </a:cubicBezTo>
                  <a:lnTo>
                    <a:pt x="0" y="221832"/>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312" tIns="118312" rIns="118312" bIns="118312" numCol="1" spcCol="1270" anchor="ctr" anchorCtr="0">
              <a:noAutofit/>
            </a:bodyPr>
            <a:lstStyle/>
            <a:p>
              <a:pPr marL="0" lvl="0" indent="0" algn="ctr" defTabSz="622300">
                <a:lnSpc>
                  <a:spcPct val="90000"/>
                </a:lnSpc>
                <a:spcBef>
                  <a:spcPct val="0"/>
                </a:spcBef>
                <a:spcAft>
                  <a:spcPct val="35000"/>
                </a:spcAft>
                <a:buNone/>
              </a:pPr>
              <a:r>
                <a:rPr lang="en-CA" sz="1400" kern="1200" dirty="0"/>
                <a:t>Research methods 1-3.</a:t>
              </a:r>
            </a:p>
            <a:p>
              <a:pPr marL="0" lvl="0" indent="0" algn="ctr" defTabSz="622300">
                <a:lnSpc>
                  <a:spcPct val="90000"/>
                </a:lnSpc>
                <a:spcBef>
                  <a:spcPct val="0"/>
                </a:spcBef>
                <a:spcAft>
                  <a:spcPct val="35000"/>
                </a:spcAft>
                <a:buNone/>
              </a:pPr>
              <a:r>
                <a:rPr lang="en-CA" sz="1400" kern="1200" dirty="0"/>
                <a:t>Data: Images, </a:t>
              </a:r>
              <a:r>
                <a:rPr lang="en-CA" sz="1400" kern="1200" dirty="0" err="1"/>
                <a:t>SHOWeD</a:t>
              </a:r>
              <a:r>
                <a:rPr lang="en-CA" sz="1400" kern="1200" dirty="0"/>
                <a:t> analysis, Narratives, Fumettivoice. </a:t>
              </a:r>
            </a:p>
            <a:p>
              <a:pPr marL="0" lvl="0" indent="0" algn="ctr" defTabSz="622300">
                <a:lnSpc>
                  <a:spcPct val="90000"/>
                </a:lnSpc>
                <a:spcBef>
                  <a:spcPct val="0"/>
                </a:spcBef>
                <a:spcAft>
                  <a:spcPct val="35000"/>
                </a:spcAft>
                <a:buNone/>
              </a:pPr>
              <a:r>
                <a:rPr lang="en-CA" sz="1400" kern="1200" dirty="0"/>
                <a:t>Data Analysis: Multimodal Critical Discourse Analysis (MCDA). </a:t>
              </a:r>
            </a:p>
          </p:txBody>
        </p:sp>
        <p:sp>
          <p:nvSpPr>
            <p:cNvPr id="17" name="Freeform: Shape 16">
              <a:extLst>
                <a:ext uri="{FF2B5EF4-FFF2-40B4-BE49-F238E27FC236}">
                  <a16:creationId xmlns:a16="http://schemas.microsoft.com/office/drawing/2014/main" id="{1C5BDEEB-D706-9068-A2C6-D97C5646CD79}"/>
                </a:ext>
              </a:extLst>
            </p:cNvPr>
            <p:cNvSpPr/>
            <p:nvPr/>
          </p:nvSpPr>
          <p:spPr>
            <a:xfrm>
              <a:off x="3098570" y="2270725"/>
              <a:ext cx="2920180" cy="2682586"/>
            </a:xfrm>
            <a:custGeom>
              <a:avLst/>
              <a:gdLst>
                <a:gd name="connsiteX0" fmla="*/ 0 w 2920180"/>
                <a:gd name="connsiteY0" fmla="*/ 221832 h 2218319"/>
                <a:gd name="connsiteX1" fmla="*/ 221832 w 2920180"/>
                <a:gd name="connsiteY1" fmla="*/ 0 h 2218319"/>
                <a:gd name="connsiteX2" fmla="*/ 2698348 w 2920180"/>
                <a:gd name="connsiteY2" fmla="*/ 0 h 2218319"/>
                <a:gd name="connsiteX3" fmla="*/ 2920180 w 2920180"/>
                <a:gd name="connsiteY3" fmla="*/ 221832 h 2218319"/>
                <a:gd name="connsiteX4" fmla="*/ 2920180 w 2920180"/>
                <a:gd name="connsiteY4" fmla="*/ 1996487 h 2218319"/>
                <a:gd name="connsiteX5" fmla="*/ 2698348 w 2920180"/>
                <a:gd name="connsiteY5" fmla="*/ 2218319 h 2218319"/>
                <a:gd name="connsiteX6" fmla="*/ 221832 w 2920180"/>
                <a:gd name="connsiteY6" fmla="*/ 2218319 h 2218319"/>
                <a:gd name="connsiteX7" fmla="*/ 0 w 2920180"/>
                <a:gd name="connsiteY7" fmla="*/ 1996487 h 2218319"/>
                <a:gd name="connsiteX8" fmla="*/ 0 w 2920180"/>
                <a:gd name="connsiteY8" fmla="*/ 221832 h 221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80" h="2218319">
                  <a:moveTo>
                    <a:pt x="0" y="221832"/>
                  </a:moveTo>
                  <a:cubicBezTo>
                    <a:pt x="0" y="99318"/>
                    <a:pt x="99318" y="0"/>
                    <a:pt x="221832" y="0"/>
                  </a:cubicBezTo>
                  <a:lnTo>
                    <a:pt x="2698348" y="0"/>
                  </a:lnTo>
                  <a:cubicBezTo>
                    <a:pt x="2820862" y="0"/>
                    <a:pt x="2920180" y="99318"/>
                    <a:pt x="2920180" y="221832"/>
                  </a:cubicBezTo>
                  <a:lnTo>
                    <a:pt x="2920180" y="1996487"/>
                  </a:lnTo>
                  <a:cubicBezTo>
                    <a:pt x="2920180" y="2119001"/>
                    <a:pt x="2820862" y="2218319"/>
                    <a:pt x="2698348" y="2218319"/>
                  </a:cubicBezTo>
                  <a:lnTo>
                    <a:pt x="221832" y="2218319"/>
                  </a:lnTo>
                  <a:cubicBezTo>
                    <a:pt x="99318" y="2218319"/>
                    <a:pt x="0" y="2119001"/>
                    <a:pt x="0" y="1996487"/>
                  </a:cubicBezTo>
                  <a:lnTo>
                    <a:pt x="0" y="221832"/>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312" tIns="118312" rIns="118312" bIns="118312" numCol="1" spcCol="1270" anchor="ctr" anchorCtr="0">
              <a:noAutofit/>
            </a:bodyPr>
            <a:lstStyle/>
            <a:p>
              <a:pPr marL="0" lvl="0" indent="0" algn="ctr" defTabSz="622300">
                <a:lnSpc>
                  <a:spcPct val="90000"/>
                </a:lnSpc>
                <a:spcBef>
                  <a:spcPct val="0"/>
                </a:spcBef>
                <a:spcAft>
                  <a:spcPct val="35000"/>
                </a:spcAft>
                <a:buNone/>
              </a:pPr>
              <a:r>
                <a:rPr lang="en-CA" sz="1500" kern="1200" dirty="0">
                  <a:solidFill>
                    <a:schemeClr val="tx1"/>
                  </a:solidFill>
                  <a:effectLst/>
                  <a:latin typeface="+mn-lt"/>
                  <a:ea typeface="+mn-ea"/>
                  <a:cs typeface="+mn-cs"/>
                </a:rPr>
                <a:t>Sub Q2. </a:t>
              </a:r>
              <a:r>
                <a:rPr lang="en-US" sz="1500" kern="1200" dirty="0"/>
                <a:t>What discourses about the political, social, and ecological dimensions of waste management emerge, and how do these narratives illustrate processes of collective awareness and critical reflection?</a:t>
              </a:r>
              <a:endParaRPr lang="en-CA" sz="1500" kern="1200" dirty="0"/>
            </a:p>
          </p:txBody>
        </p:sp>
        <p:sp>
          <p:nvSpPr>
            <p:cNvPr id="18" name="Freeform: Shape 17">
              <a:extLst>
                <a:ext uri="{FF2B5EF4-FFF2-40B4-BE49-F238E27FC236}">
                  <a16:creationId xmlns:a16="http://schemas.microsoft.com/office/drawing/2014/main" id="{42FE0BBF-7F15-5B8A-E5D7-6A7E61DDEE48}"/>
                </a:ext>
              </a:extLst>
            </p:cNvPr>
            <p:cNvSpPr/>
            <p:nvPr/>
          </p:nvSpPr>
          <p:spPr>
            <a:xfrm>
              <a:off x="3098570" y="5063125"/>
              <a:ext cx="2920180" cy="1269695"/>
            </a:xfrm>
            <a:custGeom>
              <a:avLst/>
              <a:gdLst>
                <a:gd name="connsiteX0" fmla="*/ 0 w 2920180"/>
                <a:gd name="connsiteY0" fmla="*/ 179617 h 1796173"/>
                <a:gd name="connsiteX1" fmla="*/ 179617 w 2920180"/>
                <a:gd name="connsiteY1" fmla="*/ 0 h 1796173"/>
                <a:gd name="connsiteX2" fmla="*/ 2740563 w 2920180"/>
                <a:gd name="connsiteY2" fmla="*/ 0 h 1796173"/>
                <a:gd name="connsiteX3" fmla="*/ 2920180 w 2920180"/>
                <a:gd name="connsiteY3" fmla="*/ 179617 h 1796173"/>
                <a:gd name="connsiteX4" fmla="*/ 2920180 w 2920180"/>
                <a:gd name="connsiteY4" fmla="*/ 1616556 h 1796173"/>
                <a:gd name="connsiteX5" fmla="*/ 2740563 w 2920180"/>
                <a:gd name="connsiteY5" fmla="*/ 1796173 h 1796173"/>
                <a:gd name="connsiteX6" fmla="*/ 179617 w 2920180"/>
                <a:gd name="connsiteY6" fmla="*/ 1796173 h 1796173"/>
                <a:gd name="connsiteX7" fmla="*/ 0 w 2920180"/>
                <a:gd name="connsiteY7" fmla="*/ 1616556 h 1796173"/>
                <a:gd name="connsiteX8" fmla="*/ 0 w 2920180"/>
                <a:gd name="connsiteY8" fmla="*/ 179617 h 179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80" h="1796173">
                  <a:moveTo>
                    <a:pt x="0" y="179617"/>
                  </a:moveTo>
                  <a:cubicBezTo>
                    <a:pt x="0" y="80417"/>
                    <a:pt x="80417" y="0"/>
                    <a:pt x="179617" y="0"/>
                  </a:cubicBezTo>
                  <a:lnTo>
                    <a:pt x="2740563" y="0"/>
                  </a:lnTo>
                  <a:cubicBezTo>
                    <a:pt x="2839763" y="0"/>
                    <a:pt x="2920180" y="80417"/>
                    <a:pt x="2920180" y="179617"/>
                  </a:cubicBezTo>
                  <a:lnTo>
                    <a:pt x="2920180" y="1616556"/>
                  </a:lnTo>
                  <a:cubicBezTo>
                    <a:pt x="2920180" y="1715756"/>
                    <a:pt x="2839763" y="1796173"/>
                    <a:pt x="2740563" y="1796173"/>
                  </a:cubicBezTo>
                  <a:lnTo>
                    <a:pt x="179617" y="1796173"/>
                  </a:lnTo>
                  <a:cubicBezTo>
                    <a:pt x="80417" y="1796173"/>
                    <a:pt x="0" y="1715756"/>
                    <a:pt x="0" y="1616556"/>
                  </a:cubicBezTo>
                  <a:lnTo>
                    <a:pt x="0" y="179617"/>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5948" tIns="105948" rIns="105948" bIns="105948" numCol="1" spcCol="1270" anchor="ctr" anchorCtr="0">
              <a:noAutofit/>
            </a:bodyPr>
            <a:lstStyle/>
            <a:p>
              <a:pPr marL="0" lvl="0" indent="0" algn="ctr" defTabSz="622300">
                <a:lnSpc>
                  <a:spcPct val="90000"/>
                </a:lnSpc>
                <a:spcBef>
                  <a:spcPct val="0"/>
                </a:spcBef>
                <a:spcAft>
                  <a:spcPct val="35000"/>
                </a:spcAft>
                <a:buNone/>
              </a:pPr>
              <a:r>
                <a:rPr lang="en-CA" sz="1400" kern="1200" dirty="0"/>
                <a:t>Research methods 1-3.</a:t>
              </a:r>
            </a:p>
            <a:p>
              <a:pPr marL="0" lvl="0" indent="0" algn="ctr" defTabSz="622300">
                <a:lnSpc>
                  <a:spcPct val="90000"/>
                </a:lnSpc>
                <a:spcBef>
                  <a:spcPct val="0"/>
                </a:spcBef>
                <a:spcAft>
                  <a:spcPct val="35000"/>
                </a:spcAft>
                <a:buNone/>
              </a:pPr>
              <a:r>
                <a:rPr lang="en-CA" sz="1400" kern="1200" dirty="0"/>
                <a:t>Data: Images, </a:t>
              </a:r>
              <a:r>
                <a:rPr lang="en-CA" sz="1400" kern="1200" dirty="0" err="1"/>
                <a:t>SHOWeD</a:t>
              </a:r>
              <a:r>
                <a:rPr lang="en-CA" sz="1400" kern="1200" dirty="0"/>
                <a:t> analysis, Narratives, Fumettivoice. </a:t>
              </a:r>
            </a:p>
            <a:p>
              <a:pPr marL="0" lvl="0" indent="0" algn="ctr" defTabSz="622300">
                <a:lnSpc>
                  <a:spcPct val="90000"/>
                </a:lnSpc>
                <a:spcBef>
                  <a:spcPct val="0"/>
                </a:spcBef>
                <a:spcAft>
                  <a:spcPct val="35000"/>
                </a:spcAft>
                <a:buNone/>
              </a:pPr>
              <a:r>
                <a:rPr lang="en-CA" sz="1400" kern="1200" dirty="0"/>
                <a:t>Data Analysis: Multimodal Critical Discourse Analysis (MCDA). </a:t>
              </a:r>
            </a:p>
          </p:txBody>
        </p:sp>
        <p:sp>
          <p:nvSpPr>
            <p:cNvPr id="20" name="Freeform: Shape 19">
              <a:extLst>
                <a:ext uri="{FF2B5EF4-FFF2-40B4-BE49-F238E27FC236}">
                  <a16:creationId xmlns:a16="http://schemas.microsoft.com/office/drawing/2014/main" id="{33DA8B72-D3E9-735E-23EE-BA5A8C81D3F5}"/>
                </a:ext>
              </a:extLst>
            </p:cNvPr>
            <p:cNvSpPr/>
            <p:nvPr/>
          </p:nvSpPr>
          <p:spPr>
            <a:xfrm>
              <a:off x="6141399" y="5047963"/>
              <a:ext cx="2920180" cy="1269695"/>
            </a:xfrm>
            <a:custGeom>
              <a:avLst/>
              <a:gdLst>
                <a:gd name="connsiteX0" fmla="*/ 0 w 2920180"/>
                <a:gd name="connsiteY0" fmla="*/ 173719 h 1737188"/>
                <a:gd name="connsiteX1" fmla="*/ 173719 w 2920180"/>
                <a:gd name="connsiteY1" fmla="*/ 0 h 1737188"/>
                <a:gd name="connsiteX2" fmla="*/ 2746461 w 2920180"/>
                <a:gd name="connsiteY2" fmla="*/ 0 h 1737188"/>
                <a:gd name="connsiteX3" fmla="*/ 2920180 w 2920180"/>
                <a:gd name="connsiteY3" fmla="*/ 173719 h 1737188"/>
                <a:gd name="connsiteX4" fmla="*/ 2920180 w 2920180"/>
                <a:gd name="connsiteY4" fmla="*/ 1563469 h 1737188"/>
                <a:gd name="connsiteX5" fmla="*/ 2746461 w 2920180"/>
                <a:gd name="connsiteY5" fmla="*/ 1737188 h 1737188"/>
                <a:gd name="connsiteX6" fmla="*/ 173719 w 2920180"/>
                <a:gd name="connsiteY6" fmla="*/ 1737188 h 1737188"/>
                <a:gd name="connsiteX7" fmla="*/ 0 w 2920180"/>
                <a:gd name="connsiteY7" fmla="*/ 1563469 h 1737188"/>
                <a:gd name="connsiteX8" fmla="*/ 0 w 2920180"/>
                <a:gd name="connsiteY8" fmla="*/ 173719 h 173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80" h="1737188">
                  <a:moveTo>
                    <a:pt x="0" y="173719"/>
                  </a:moveTo>
                  <a:cubicBezTo>
                    <a:pt x="0" y="77777"/>
                    <a:pt x="77777" y="0"/>
                    <a:pt x="173719" y="0"/>
                  </a:cubicBezTo>
                  <a:lnTo>
                    <a:pt x="2746461" y="0"/>
                  </a:lnTo>
                  <a:cubicBezTo>
                    <a:pt x="2842403" y="0"/>
                    <a:pt x="2920180" y="77777"/>
                    <a:pt x="2920180" y="173719"/>
                  </a:cubicBezTo>
                  <a:lnTo>
                    <a:pt x="2920180" y="1563469"/>
                  </a:lnTo>
                  <a:cubicBezTo>
                    <a:pt x="2920180" y="1659411"/>
                    <a:pt x="2842403" y="1737188"/>
                    <a:pt x="2746461" y="1737188"/>
                  </a:cubicBezTo>
                  <a:lnTo>
                    <a:pt x="173719" y="1737188"/>
                  </a:lnTo>
                  <a:cubicBezTo>
                    <a:pt x="77777" y="1737188"/>
                    <a:pt x="0" y="1659411"/>
                    <a:pt x="0" y="1563469"/>
                  </a:cubicBezTo>
                  <a:lnTo>
                    <a:pt x="0" y="173719"/>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4220" tIns="104220" rIns="104220" bIns="104220" numCol="1" spcCol="1270" anchor="ctr" anchorCtr="0">
              <a:noAutofit/>
            </a:bodyPr>
            <a:lstStyle/>
            <a:p>
              <a:pPr marL="0" lvl="0" indent="0" algn="ctr" defTabSz="622300">
                <a:lnSpc>
                  <a:spcPct val="90000"/>
                </a:lnSpc>
                <a:spcBef>
                  <a:spcPct val="0"/>
                </a:spcBef>
                <a:spcAft>
                  <a:spcPct val="35000"/>
                </a:spcAft>
                <a:buNone/>
              </a:pPr>
              <a:r>
                <a:rPr lang="en-CA" sz="1400" kern="1200" dirty="0"/>
                <a:t>Research methods 1-3.</a:t>
              </a:r>
            </a:p>
            <a:p>
              <a:pPr marL="0" lvl="0" indent="0" algn="ctr" defTabSz="622300">
                <a:lnSpc>
                  <a:spcPct val="90000"/>
                </a:lnSpc>
                <a:spcBef>
                  <a:spcPct val="0"/>
                </a:spcBef>
                <a:spcAft>
                  <a:spcPct val="35000"/>
                </a:spcAft>
                <a:buNone/>
              </a:pPr>
              <a:r>
                <a:rPr lang="en-CA" sz="1400" kern="1200" dirty="0"/>
                <a:t>Data: Fumettivoice, Fumetti.</a:t>
              </a:r>
            </a:p>
            <a:p>
              <a:pPr marL="0" lvl="0" indent="0" algn="ctr" defTabSz="622300">
                <a:lnSpc>
                  <a:spcPct val="90000"/>
                </a:lnSpc>
                <a:spcBef>
                  <a:spcPct val="0"/>
                </a:spcBef>
                <a:spcAft>
                  <a:spcPct val="35000"/>
                </a:spcAft>
                <a:buNone/>
              </a:pPr>
              <a:r>
                <a:rPr lang="en-CA" sz="1400" kern="1200" dirty="0"/>
                <a:t>Data Analysis: Multimodal Critical Discourse Analysis (MCDA). </a:t>
              </a:r>
            </a:p>
          </p:txBody>
        </p:sp>
        <p:sp>
          <p:nvSpPr>
            <p:cNvPr id="14" name="Freeform: Shape 13">
              <a:extLst>
                <a:ext uri="{FF2B5EF4-FFF2-40B4-BE49-F238E27FC236}">
                  <a16:creationId xmlns:a16="http://schemas.microsoft.com/office/drawing/2014/main" id="{DE67962B-21F5-CE22-0D66-FEFDBBDDBDD2}"/>
                </a:ext>
              </a:extLst>
            </p:cNvPr>
            <p:cNvSpPr/>
            <p:nvPr/>
          </p:nvSpPr>
          <p:spPr>
            <a:xfrm>
              <a:off x="0" y="1406471"/>
              <a:ext cx="9087600" cy="856249"/>
            </a:xfrm>
            <a:custGeom>
              <a:avLst/>
              <a:gdLst>
                <a:gd name="connsiteX0" fmla="*/ 0 w 9041102"/>
                <a:gd name="connsiteY0" fmla="*/ 41562 h 415624"/>
                <a:gd name="connsiteX1" fmla="*/ 41562 w 9041102"/>
                <a:gd name="connsiteY1" fmla="*/ 0 h 415624"/>
                <a:gd name="connsiteX2" fmla="*/ 8999540 w 9041102"/>
                <a:gd name="connsiteY2" fmla="*/ 0 h 415624"/>
                <a:gd name="connsiteX3" fmla="*/ 9041102 w 9041102"/>
                <a:gd name="connsiteY3" fmla="*/ 41562 h 415624"/>
                <a:gd name="connsiteX4" fmla="*/ 9041102 w 9041102"/>
                <a:gd name="connsiteY4" fmla="*/ 374062 h 415624"/>
                <a:gd name="connsiteX5" fmla="*/ 8999540 w 9041102"/>
                <a:gd name="connsiteY5" fmla="*/ 415624 h 415624"/>
                <a:gd name="connsiteX6" fmla="*/ 41562 w 9041102"/>
                <a:gd name="connsiteY6" fmla="*/ 415624 h 415624"/>
                <a:gd name="connsiteX7" fmla="*/ 0 w 9041102"/>
                <a:gd name="connsiteY7" fmla="*/ 374062 h 415624"/>
                <a:gd name="connsiteX8" fmla="*/ 0 w 9041102"/>
                <a:gd name="connsiteY8" fmla="*/ 41562 h 41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1102" h="415624">
                  <a:moveTo>
                    <a:pt x="0" y="41562"/>
                  </a:moveTo>
                  <a:cubicBezTo>
                    <a:pt x="0" y="18608"/>
                    <a:pt x="18608" y="0"/>
                    <a:pt x="41562" y="0"/>
                  </a:cubicBezTo>
                  <a:lnTo>
                    <a:pt x="8999540" y="0"/>
                  </a:lnTo>
                  <a:cubicBezTo>
                    <a:pt x="9022494" y="0"/>
                    <a:pt x="9041102" y="18608"/>
                    <a:pt x="9041102" y="41562"/>
                  </a:cubicBezTo>
                  <a:lnTo>
                    <a:pt x="9041102" y="374062"/>
                  </a:lnTo>
                  <a:cubicBezTo>
                    <a:pt x="9041102" y="397016"/>
                    <a:pt x="9022494" y="415624"/>
                    <a:pt x="8999540" y="415624"/>
                  </a:cubicBezTo>
                  <a:lnTo>
                    <a:pt x="41562" y="415624"/>
                  </a:lnTo>
                  <a:cubicBezTo>
                    <a:pt x="18608" y="415624"/>
                    <a:pt x="0" y="397016"/>
                    <a:pt x="0" y="374062"/>
                  </a:cubicBezTo>
                  <a:lnTo>
                    <a:pt x="0" y="41562"/>
                  </a:lnTo>
                  <a:close/>
                </a:path>
              </a:pathLst>
            </a:custGeom>
            <a:solidFill>
              <a:schemeClr val="accent6">
                <a:lumMod val="40000"/>
                <a:lumOff val="60000"/>
              </a:schemeClr>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5513" tIns="65513" rIns="65513" bIns="65513" numCol="1" spcCol="1270" anchor="ctr" anchorCtr="0">
              <a:noAutofit/>
            </a:bodyPr>
            <a:lstStyle/>
            <a:p>
              <a:pPr marL="0" lvl="0" indent="0" algn="ctr" defTabSz="622300">
                <a:lnSpc>
                  <a:spcPct val="90000"/>
                </a:lnSpc>
                <a:spcBef>
                  <a:spcPct val="0"/>
                </a:spcBef>
                <a:spcAft>
                  <a:spcPct val="35000"/>
                </a:spcAft>
                <a:buNone/>
              </a:pPr>
              <a:r>
                <a:rPr lang="en-CA" b="1" kern="1200" dirty="0"/>
                <a:t>The Fumetti Story: </a:t>
              </a:r>
              <a:r>
                <a:rPr lang="en-CA" b="1" dirty="0"/>
                <a:t>E</a:t>
              </a:r>
              <a:r>
                <a:rPr lang="en-CA" b="1" kern="1200" dirty="0"/>
                <a:t>thical, social justice project </a:t>
              </a:r>
              <a:r>
                <a:rPr lang="en-CA" b="1" dirty="0"/>
                <a:t>that is </a:t>
              </a:r>
              <a:r>
                <a:rPr lang="en-CA" b="1" kern="1200" dirty="0"/>
                <a:t>“r</a:t>
              </a:r>
              <a:r>
                <a:rPr lang="en-US" b="1" kern="1200" dirty="0" err="1"/>
                <a:t>igorous</a:t>
              </a:r>
              <a:r>
                <a:rPr lang="en-US" b="1" kern="1200" dirty="0"/>
                <a:t>, innovative, creative, insightful, useful, beautiful, and perhaps even profound” (Huffman, 2023, p. 91).</a:t>
              </a:r>
              <a:r>
                <a:rPr lang="en-CA" b="1" kern="1200" dirty="0"/>
                <a:t> </a:t>
              </a:r>
            </a:p>
          </p:txBody>
        </p:sp>
      </p:grpSp>
      <p:sp>
        <p:nvSpPr>
          <p:cNvPr id="25" name="Arrow: Right 24">
            <a:extLst>
              <a:ext uri="{FF2B5EF4-FFF2-40B4-BE49-F238E27FC236}">
                <a16:creationId xmlns:a16="http://schemas.microsoft.com/office/drawing/2014/main" id="{8EAB4A9F-7388-0C33-ED56-5395BF2DA6F7}"/>
              </a:ext>
            </a:extLst>
          </p:cNvPr>
          <p:cNvSpPr/>
          <p:nvPr/>
        </p:nvSpPr>
        <p:spPr>
          <a:xfrm rot="16200000">
            <a:off x="1069707" y="3790157"/>
            <a:ext cx="3928178" cy="582567"/>
          </a:xfrm>
          <a:prstGeom prst="rightArrow">
            <a:avLst>
              <a:gd name="adj1" fmla="val 47222"/>
              <a:gd name="adj2" fmla="val 50000"/>
            </a:avLst>
          </a:prstGeom>
          <a:solidFill>
            <a:srgbClr val="B4E5A2"/>
          </a:solidFill>
          <a:ln>
            <a:solidFill>
              <a:srgbClr val="B4E5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a:solidFill>
                  <a:srgbClr val="B4E5A2"/>
                </a:solidFill>
              </a:ln>
              <a:solidFill>
                <a:srgbClr val="B4E5A2"/>
              </a:solidFill>
            </a:endParaRPr>
          </a:p>
        </p:txBody>
      </p:sp>
      <p:sp>
        <p:nvSpPr>
          <p:cNvPr id="24" name="Arrow: Right 23">
            <a:extLst>
              <a:ext uri="{FF2B5EF4-FFF2-40B4-BE49-F238E27FC236}">
                <a16:creationId xmlns:a16="http://schemas.microsoft.com/office/drawing/2014/main" id="{E9667175-0FD5-164A-BD1E-785D25BFEC42}"/>
              </a:ext>
            </a:extLst>
          </p:cNvPr>
          <p:cNvSpPr/>
          <p:nvPr/>
        </p:nvSpPr>
        <p:spPr>
          <a:xfrm rot="16200000">
            <a:off x="4122285" y="3790157"/>
            <a:ext cx="3905028" cy="582567"/>
          </a:xfrm>
          <a:prstGeom prst="rightArrow">
            <a:avLst>
              <a:gd name="adj1" fmla="val 47222"/>
              <a:gd name="adj2" fmla="val 50000"/>
            </a:avLst>
          </a:prstGeom>
          <a:solidFill>
            <a:srgbClr val="B4E5A2"/>
          </a:solidFill>
          <a:ln>
            <a:solidFill>
              <a:srgbClr val="B4E5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a:solidFill>
                  <a:srgbClr val="B4E5A2"/>
                </a:solidFill>
              </a:ln>
              <a:solidFill>
                <a:srgbClr val="B4E5A2"/>
              </a:solidFill>
            </a:endParaRPr>
          </a:p>
        </p:txBody>
      </p:sp>
    </p:spTree>
    <p:extLst>
      <p:ext uri="{BB962C8B-B14F-4D97-AF65-F5344CB8AC3E}">
        <p14:creationId xmlns:p14="http://schemas.microsoft.com/office/powerpoint/2010/main" val="129232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158BD-D347-4F5F-D496-5D60C4482480}"/>
              </a:ext>
            </a:extLst>
          </p:cNvPr>
          <p:cNvSpPr>
            <a:spLocks noGrp="1"/>
          </p:cNvSpPr>
          <p:nvPr>
            <p:ph type="title"/>
          </p:nvPr>
        </p:nvSpPr>
        <p:spPr>
          <a:xfrm>
            <a:off x="2977774" y="180621"/>
            <a:ext cx="3200400" cy="1351472"/>
          </a:xfrm>
        </p:spPr>
        <p:txBody>
          <a:bodyPr vert="horz" lIns="91440" tIns="45720" rIns="91440" bIns="45720" rtlCol="0" anchor="ctr">
            <a:normAutofit/>
          </a:bodyPr>
          <a:lstStyle/>
          <a:p>
            <a:pPr algn="ctr"/>
            <a:r>
              <a:rPr lang="en-US" sz="2800" b="1" kern="1200" dirty="0">
                <a:solidFill>
                  <a:schemeClr val="tx1">
                    <a:lumMod val="85000"/>
                    <a:lumOff val="15000"/>
                  </a:schemeClr>
                </a:solidFill>
                <a:latin typeface="+mj-lt"/>
                <a:ea typeface="+mj-ea"/>
                <a:cs typeface="+mj-cs"/>
              </a:rPr>
              <a:t>Research Proposal Accessibility Via:</a:t>
            </a:r>
          </a:p>
        </p:txBody>
      </p:sp>
      <p:pic>
        <p:nvPicPr>
          <p:cNvPr id="8" name="Content Placeholder 7" descr="A cup of coffee spilled from a cup&#10;&#10;AI-generated content may be incorrect.">
            <a:hlinkClick r:id="rId3"/>
            <a:extLst>
              <a:ext uri="{FF2B5EF4-FFF2-40B4-BE49-F238E27FC236}">
                <a16:creationId xmlns:a16="http://schemas.microsoft.com/office/drawing/2014/main" id="{35444F6B-0EAF-7DE6-629D-0BE680598D8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l="28942" r="22943"/>
          <a:stretch>
            <a:fillRect/>
          </a:stretch>
        </p:blipFill>
        <p:spPr>
          <a:xfrm>
            <a:off x="2" y="1"/>
            <a:ext cx="2771774"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4" name="Content Placeholder 11">
            <a:extLst>
              <a:ext uri="{FF2B5EF4-FFF2-40B4-BE49-F238E27FC236}">
                <a16:creationId xmlns:a16="http://schemas.microsoft.com/office/drawing/2014/main" id="{4686B36D-234B-9E5C-1A71-F2B523A2CA6B}"/>
              </a:ext>
            </a:extLst>
          </p:cNvPr>
          <p:cNvSpPr>
            <a:spLocks noGrp="1"/>
          </p:cNvSpPr>
          <p:nvPr>
            <p:ph sz="half" idx="1"/>
          </p:nvPr>
        </p:nvSpPr>
        <p:spPr>
          <a:xfrm>
            <a:off x="2935227" y="1486937"/>
            <a:ext cx="3059173" cy="5218663"/>
          </a:xfrm>
        </p:spPr>
        <p:txBody>
          <a:bodyPr vert="horz" lIns="91440" tIns="45720" rIns="91440" bIns="45720" rtlCol="0">
            <a:normAutofit/>
          </a:bodyPr>
          <a:lstStyle/>
          <a:p>
            <a:r>
              <a:rPr lang="en-US" sz="2400" dirty="0">
                <a:solidFill>
                  <a:schemeClr val="tx1">
                    <a:lumMod val="85000"/>
                    <a:lumOff val="15000"/>
                  </a:schemeClr>
                </a:solidFill>
              </a:rPr>
              <a:t>An interactive website (hotsweetandjumpy.com/research)</a:t>
            </a:r>
          </a:p>
          <a:p>
            <a:r>
              <a:rPr lang="en-US" sz="2400" dirty="0">
                <a:solidFill>
                  <a:schemeClr val="tx1">
                    <a:lumMod val="85000"/>
                    <a:lumOff val="15000"/>
                  </a:schemeClr>
                </a:solidFill>
              </a:rPr>
              <a:t>A fumetti format (photocomic) –          2 x pages</a:t>
            </a:r>
          </a:p>
          <a:p>
            <a:r>
              <a:rPr lang="en-US" sz="2400" dirty="0">
                <a:solidFill>
                  <a:schemeClr val="tx1">
                    <a:lumMod val="85000"/>
                    <a:lumOff val="15000"/>
                  </a:schemeClr>
                </a:solidFill>
              </a:rPr>
              <a:t>A 4K Short Film:            4 min 40 secs</a:t>
            </a:r>
          </a:p>
          <a:p>
            <a:r>
              <a:rPr lang="en-US" sz="2400" dirty="0">
                <a:solidFill>
                  <a:schemeClr val="tx1">
                    <a:lumMod val="85000"/>
                    <a:lumOff val="15000"/>
                  </a:schemeClr>
                </a:solidFill>
              </a:rPr>
              <a:t>An email address to request alternate languages, formats, and ask questions</a:t>
            </a:r>
          </a:p>
        </p:txBody>
      </p:sp>
      <p:pic>
        <p:nvPicPr>
          <p:cNvPr id="6" name="Content Placeholder 5">
            <a:hlinkClick r:id="rId3"/>
            <a:extLst>
              <a:ext uri="{FF2B5EF4-FFF2-40B4-BE49-F238E27FC236}">
                <a16:creationId xmlns:a16="http://schemas.microsoft.com/office/drawing/2014/main" id="{2846B625-1A47-7CD3-09AE-2DF498C66B96}"/>
              </a:ext>
            </a:extLst>
          </p:cNvPr>
          <p:cNvPicPr>
            <a:picLocks noChangeAspect="1"/>
          </p:cNvPicPr>
          <p:nvPr/>
        </p:nvPicPr>
        <p:blipFill>
          <a:blip r:embed="rId5">
            <a:extLst>
              <a:ext uri="{28A0092B-C50C-407E-A947-70E740481C1C}">
                <a14:useLocalDpi xmlns:a14="http://schemas.microsoft.com/office/drawing/2010/main" val="0"/>
              </a:ext>
            </a:extLst>
          </a:blip>
          <a:srcRect l="23004" r="25869"/>
          <a:stretch>
            <a:fillRect/>
          </a:stretch>
        </p:blipFill>
        <p:spPr>
          <a:xfrm>
            <a:off x="6435350" y="10"/>
            <a:ext cx="2708650"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780127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AFCAE7-11F9-82E2-C63B-164E2E645E0B}"/>
              </a:ext>
            </a:extLst>
          </p:cNvPr>
          <p:cNvSpPr>
            <a:spLocks noGrp="1"/>
          </p:cNvSpPr>
          <p:nvPr>
            <p:ph type="title"/>
          </p:nvPr>
        </p:nvSpPr>
        <p:spPr>
          <a:xfrm>
            <a:off x="628650" y="214652"/>
            <a:ext cx="7886700" cy="757618"/>
          </a:xfrm>
        </p:spPr>
        <p:txBody>
          <a:bodyPr/>
          <a:lstStyle/>
          <a:p>
            <a:pPr algn="ctr"/>
            <a:r>
              <a:rPr lang="en-US" b="1" dirty="0"/>
              <a:t>Ethical Considerations</a:t>
            </a:r>
            <a:endParaRPr lang="en-CA" dirty="0"/>
          </a:p>
        </p:txBody>
      </p:sp>
      <p:sp>
        <p:nvSpPr>
          <p:cNvPr id="6" name="Content Placeholder 5">
            <a:extLst>
              <a:ext uri="{FF2B5EF4-FFF2-40B4-BE49-F238E27FC236}">
                <a16:creationId xmlns:a16="http://schemas.microsoft.com/office/drawing/2014/main" id="{1D35F324-E8E6-505E-A6A9-DE682F318AA6}"/>
              </a:ext>
            </a:extLst>
          </p:cNvPr>
          <p:cNvSpPr>
            <a:spLocks noGrp="1"/>
          </p:cNvSpPr>
          <p:nvPr>
            <p:ph sz="half" idx="1"/>
          </p:nvPr>
        </p:nvSpPr>
        <p:spPr>
          <a:xfrm>
            <a:off x="200383" y="1003822"/>
            <a:ext cx="4244292" cy="5501149"/>
          </a:xfrm>
        </p:spPr>
        <p:txBody>
          <a:bodyPr>
            <a:normAutofit fontScale="62500" lnSpcReduction="20000"/>
          </a:bodyPr>
          <a:lstStyle/>
          <a:p>
            <a:pPr marL="514350" indent="-514350">
              <a:buFont typeface="+mj-lt"/>
              <a:buAutoNum type="arabicPeriod"/>
            </a:pPr>
            <a:r>
              <a:rPr lang="en-US" altLang="en-US" dirty="0"/>
              <a:t>Research will follow the Canadian TCSP-2 policy.</a:t>
            </a:r>
          </a:p>
          <a:p>
            <a:pPr marL="514350" indent="-514350">
              <a:buFont typeface="+mj-lt"/>
              <a:buAutoNum type="arabicPeriod"/>
            </a:pPr>
            <a:r>
              <a:rPr lang="en-US" altLang="en-US" dirty="0"/>
              <a:t>Ethics review will occur at the University of Manitoba, followed by the University of Winnipeg.</a:t>
            </a:r>
          </a:p>
          <a:p>
            <a:pPr marL="514350" indent="-514350">
              <a:buFont typeface="+mj-lt"/>
              <a:buAutoNum type="arabicPeriod"/>
            </a:pPr>
            <a:r>
              <a:rPr lang="en-US" altLang="en-US" dirty="0"/>
              <a:t>Participants will be at least 18 years old, employed, and not expected to be vulnerable.</a:t>
            </a:r>
          </a:p>
          <a:p>
            <a:pPr marL="514350" indent="-514350">
              <a:buFont typeface="+mj-lt"/>
              <a:buAutoNum type="arabicPeriod"/>
            </a:pPr>
            <a:r>
              <a:rPr lang="en-US" altLang="en-US" dirty="0"/>
              <a:t>Participants will be offered the opportunity to consider consent at all stages of the research.</a:t>
            </a:r>
          </a:p>
          <a:p>
            <a:pPr marL="514350" indent="-514350">
              <a:buFont typeface="+mj-lt"/>
              <a:buAutoNum type="arabicPeriod"/>
            </a:pPr>
            <a:r>
              <a:rPr lang="en-US" altLang="en-US" dirty="0"/>
              <a:t>Ride-along voluntary opportunities will follow an additional consent and safety process.</a:t>
            </a:r>
          </a:p>
          <a:p>
            <a:pPr marL="514350" indent="-514350">
              <a:buFont typeface="+mj-lt"/>
              <a:buAutoNum type="arabicPeriod"/>
            </a:pPr>
            <a:r>
              <a:rPr lang="en-US" altLang="en-US" dirty="0"/>
              <a:t>Anonymity (or lack of) is not expected to impact data analysis.</a:t>
            </a:r>
          </a:p>
          <a:p>
            <a:pPr marL="514350" indent="-514350">
              <a:buFont typeface="+mj-lt"/>
              <a:buAutoNum type="arabicPeriod"/>
            </a:pPr>
            <a:r>
              <a:rPr lang="en-US" altLang="en-US" dirty="0"/>
              <a:t>Basic snacks and non-alcoholic drinks will be provided during the focus group sessions.</a:t>
            </a:r>
          </a:p>
          <a:p>
            <a:pPr marL="514350" indent="-514350">
              <a:buFont typeface="+mj-lt"/>
              <a:buAutoNum type="arabicPeriod"/>
            </a:pPr>
            <a:r>
              <a:rPr lang="en-US" altLang="en-US" dirty="0"/>
              <a:t>Mobile phones/cameras will be provided to participants by the Principal Investigator as required.</a:t>
            </a:r>
          </a:p>
        </p:txBody>
      </p:sp>
      <p:sp>
        <p:nvSpPr>
          <p:cNvPr id="7" name="Content Placeholder 6">
            <a:extLst>
              <a:ext uri="{FF2B5EF4-FFF2-40B4-BE49-F238E27FC236}">
                <a16:creationId xmlns:a16="http://schemas.microsoft.com/office/drawing/2014/main" id="{577C1E2F-2CFC-16F9-B081-19C9846A499E}"/>
              </a:ext>
            </a:extLst>
          </p:cNvPr>
          <p:cNvSpPr>
            <a:spLocks noGrp="1"/>
          </p:cNvSpPr>
          <p:nvPr>
            <p:ph sz="half" idx="2"/>
          </p:nvPr>
        </p:nvSpPr>
        <p:spPr>
          <a:xfrm>
            <a:off x="4421529" y="1003823"/>
            <a:ext cx="4394763" cy="5501149"/>
          </a:xfrm>
        </p:spPr>
        <p:txBody>
          <a:bodyPr>
            <a:normAutofit fontScale="62500" lnSpcReduction="20000"/>
          </a:bodyPr>
          <a:lstStyle/>
          <a:p>
            <a:pPr marL="514350" indent="-514350">
              <a:buAutoNum type="arabicPeriod" startAt="7"/>
            </a:pPr>
            <a:r>
              <a:rPr lang="en-US" altLang="en-US" dirty="0"/>
              <a:t>The collected participants’ personal information will be minimal (name/email/mobile number).</a:t>
            </a:r>
          </a:p>
          <a:p>
            <a:pPr marL="514350" indent="-514350">
              <a:buAutoNum type="arabicPeriod" startAt="7"/>
            </a:pPr>
            <a:r>
              <a:rPr lang="en-US" altLang="en-US" dirty="0"/>
              <a:t>Photos and narratives will be uploaded to secure University of Manitoba </a:t>
            </a:r>
            <a:r>
              <a:rPr lang="en-US" altLang="en-US" dirty="0" err="1"/>
              <a:t>Sharepoint</a:t>
            </a:r>
            <a:r>
              <a:rPr lang="en-US" altLang="en-US" dirty="0"/>
              <a:t> individual folders, then shared following vetting by the principal investigator.</a:t>
            </a:r>
          </a:p>
          <a:p>
            <a:pPr marL="514350" indent="-514350">
              <a:buAutoNum type="arabicPeriod" startAt="7"/>
            </a:pPr>
            <a:r>
              <a:rPr lang="en-US" altLang="en-US" dirty="0"/>
              <a:t>University of Winnipeg mental health support by the Nurse Practitioner will be available as required, as well as stakeholder additional </a:t>
            </a:r>
            <a:r>
              <a:rPr lang="en-US" altLang="en-US" u="sng" dirty="0"/>
              <a:t>employee assistance program</a:t>
            </a:r>
            <a:r>
              <a:rPr lang="en-US" altLang="en-US" dirty="0"/>
              <a:t> offices. All other emergencies are addressed through 911.</a:t>
            </a:r>
          </a:p>
          <a:p>
            <a:pPr marL="514350" indent="-514350">
              <a:buAutoNum type="arabicPeriod" startAt="7"/>
            </a:pPr>
            <a:r>
              <a:rPr lang="en-US" altLang="en-US" dirty="0"/>
              <a:t>The three participant stakeholder organizations will be briefed regularly.</a:t>
            </a:r>
          </a:p>
          <a:p>
            <a:pPr marL="514350" indent="-514350">
              <a:buAutoNum type="arabicPeriod" startAt="7"/>
            </a:pPr>
            <a:r>
              <a:rPr lang="en-US" altLang="en-US" dirty="0"/>
              <a:t>Risk is considered low due to low/medium identifiable personal information.</a:t>
            </a:r>
          </a:p>
          <a:p>
            <a:pPr marL="514350" indent="-514350">
              <a:buAutoNum type="arabicPeriod" startAt="7"/>
            </a:pPr>
            <a:r>
              <a:rPr lang="en-US" altLang="en-US" dirty="0"/>
              <a:t>Research data will be encrypted and stored per TCPS-2 policy on the University of Manitoba electronic servers for seven years.</a:t>
            </a:r>
            <a:endParaRPr lang="en-CA" dirty="0"/>
          </a:p>
          <a:p>
            <a:pPr marL="514350" indent="-514350">
              <a:buFont typeface="+mj-lt"/>
              <a:buAutoNum type="arabicPeriod"/>
            </a:pPr>
            <a:endParaRPr lang="en-CA" dirty="0"/>
          </a:p>
        </p:txBody>
      </p:sp>
    </p:spTree>
    <p:extLst>
      <p:ext uri="{BB962C8B-B14F-4D97-AF65-F5344CB8AC3E}">
        <p14:creationId xmlns:p14="http://schemas.microsoft.com/office/powerpoint/2010/main" val="413707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6029A-03B8-9EFC-D1E7-305B08699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EE129F-390F-B16A-4AE2-B9E0A7FD1542}"/>
              </a:ext>
            </a:extLst>
          </p:cNvPr>
          <p:cNvSpPr>
            <a:spLocks noGrp="1"/>
          </p:cNvSpPr>
          <p:nvPr>
            <p:ph type="title"/>
          </p:nvPr>
        </p:nvSpPr>
        <p:spPr>
          <a:xfrm>
            <a:off x="124178" y="49035"/>
            <a:ext cx="8873068" cy="492832"/>
          </a:xfrm>
        </p:spPr>
        <p:txBody>
          <a:bodyPr>
            <a:noAutofit/>
          </a:bodyPr>
          <a:lstStyle/>
          <a:p>
            <a:pPr algn="ctr"/>
            <a:r>
              <a:rPr lang="en-CA" sz="2800" b="1" dirty="0"/>
              <a:t>Research Timeline</a:t>
            </a:r>
          </a:p>
        </p:txBody>
      </p:sp>
      <p:graphicFrame>
        <p:nvGraphicFramePr>
          <p:cNvPr id="6" name="Table 5">
            <a:extLst>
              <a:ext uri="{FF2B5EF4-FFF2-40B4-BE49-F238E27FC236}">
                <a16:creationId xmlns:a16="http://schemas.microsoft.com/office/drawing/2014/main" id="{15105A05-29E4-490C-AA06-D09F723ED9B9}"/>
              </a:ext>
            </a:extLst>
          </p:cNvPr>
          <p:cNvGraphicFramePr>
            <a:graphicFrameLocks noGrp="1"/>
          </p:cNvGraphicFramePr>
          <p:nvPr>
            <p:extLst>
              <p:ext uri="{D42A27DB-BD31-4B8C-83A1-F6EECF244321}">
                <p14:modId xmlns:p14="http://schemas.microsoft.com/office/powerpoint/2010/main" val="2062920762"/>
              </p:ext>
            </p:extLst>
          </p:nvPr>
        </p:nvGraphicFramePr>
        <p:xfrm>
          <a:off x="124178" y="609598"/>
          <a:ext cx="8873067" cy="6005690"/>
        </p:xfrm>
        <a:graphic>
          <a:graphicData uri="http://schemas.openxmlformats.org/drawingml/2006/table">
            <a:tbl>
              <a:tblPr>
                <a:tableStyleId>{2D5ABB26-0587-4C30-8999-92F81FD0307C}</a:tableStyleId>
              </a:tblPr>
              <a:tblGrid>
                <a:gridCol w="1546578">
                  <a:extLst>
                    <a:ext uri="{9D8B030D-6E8A-4147-A177-3AD203B41FA5}">
                      <a16:colId xmlns:a16="http://schemas.microsoft.com/office/drawing/2014/main" val="4123390819"/>
                    </a:ext>
                  </a:extLst>
                </a:gridCol>
                <a:gridCol w="4987319">
                  <a:extLst>
                    <a:ext uri="{9D8B030D-6E8A-4147-A177-3AD203B41FA5}">
                      <a16:colId xmlns:a16="http://schemas.microsoft.com/office/drawing/2014/main" val="1864899182"/>
                    </a:ext>
                  </a:extLst>
                </a:gridCol>
                <a:gridCol w="1112588">
                  <a:extLst>
                    <a:ext uri="{9D8B030D-6E8A-4147-A177-3AD203B41FA5}">
                      <a16:colId xmlns:a16="http://schemas.microsoft.com/office/drawing/2014/main" val="2967630702"/>
                    </a:ext>
                  </a:extLst>
                </a:gridCol>
                <a:gridCol w="1226582">
                  <a:extLst>
                    <a:ext uri="{9D8B030D-6E8A-4147-A177-3AD203B41FA5}">
                      <a16:colId xmlns:a16="http://schemas.microsoft.com/office/drawing/2014/main" val="1114676904"/>
                    </a:ext>
                  </a:extLst>
                </a:gridCol>
              </a:tblGrid>
              <a:tr h="248661">
                <a:tc>
                  <a:txBody>
                    <a:bodyPr/>
                    <a:lstStyle/>
                    <a:p>
                      <a:pPr algn="ctr" fontAlgn="t" latinLnBrk="0">
                        <a:buNone/>
                      </a:pPr>
                      <a:r>
                        <a:rPr lang="en-CA" sz="1400" b="1" dirty="0">
                          <a:solidFill>
                            <a:schemeClr val="tx1"/>
                          </a:solidFill>
                          <a:effectLst/>
                        </a:rPr>
                        <a:t>Phase / Activity</a:t>
                      </a:r>
                    </a:p>
                  </a:txBody>
                  <a:tcPr marL="7668" marR="7668" marT="7668" marB="7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latinLnBrk="0">
                        <a:buNone/>
                      </a:pPr>
                      <a:r>
                        <a:rPr lang="en-CA" sz="1400" b="1" dirty="0">
                          <a:solidFill>
                            <a:schemeClr val="tx1"/>
                          </a:solidFill>
                          <a:effectLst/>
                        </a:rPr>
                        <a:t>Description &amp; Key Tasks</a:t>
                      </a:r>
                    </a:p>
                  </a:txBody>
                  <a:tcPr marL="7668" marR="7668" marT="7668" marB="7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latinLnBrk="0">
                        <a:buNone/>
                      </a:pPr>
                      <a:r>
                        <a:rPr lang="en-CA" sz="1400" b="1" dirty="0">
                          <a:solidFill>
                            <a:schemeClr val="tx1"/>
                          </a:solidFill>
                          <a:effectLst/>
                        </a:rPr>
                        <a:t>Duration</a:t>
                      </a:r>
                    </a:p>
                  </a:txBody>
                  <a:tcPr marL="7668" marR="7668" marT="7668" marB="7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latinLnBrk="0">
                        <a:buNone/>
                      </a:pPr>
                      <a:r>
                        <a:rPr lang="en-CA" sz="1400" b="1" dirty="0">
                          <a:solidFill>
                            <a:schemeClr val="tx1"/>
                          </a:solidFill>
                          <a:effectLst/>
                        </a:rPr>
                        <a:t>Timeline</a:t>
                      </a:r>
                    </a:p>
                  </a:txBody>
                  <a:tcPr marL="7668" marR="7668" marT="7668" marB="7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7377251"/>
                  </a:ext>
                </a:extLst>
              </a:tr>
              <a:tr h="677029">
                <a:tc>
                  <a:txBody>
                    <a:bodyPr/>
                    <a:lstStyle/>
                    <a:p>
                      <a:pPr algn="ctr" fontAlgn="base" latinLnBrk="0">
                        <a:buNone/>
                      </a:pPr>
                      <a:r>
                        <a:rPr lang="en-CA" sz="1400" b="0" dirty="0">
                          <a:solidFill>
                            <a:schemeClr val="tx1"/>
                          </a:solidFill>
                          <a:effectLst/>
                        </a:rPr>
                        <a:t>Proposal &amp; REB Ethics Approval</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dirty="0">
                          <a:solidFill>
                            <a:schemeClr val="tx1"/>
                          </a:solidFill>
                          <a:effectLst/>
                        </a:rPr>
                        <a:t>Submit proposal to REB for review and approval; incorporate feedback and finalize consent materials and participant forms.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a:solidFill>
                            <a:schemeClr val="tx1"/>
                          </a:solidFill>
                          <a:effectLst/>
                        </a:rPr>
                        <a:t>4 weeks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b="0" dirty="0">
                          <a:solidFill>
                            <a:schemeClr val="tx1"/>
                          </a:solidFill>
                          <a:effectLst/>
                        </a:rPr>
                        <a:t>28 Oct to 26 Nov 2025</a:t>
                      </a:r>
                      <a:endParaRPr lang="en-US"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7449555"/>
                  </a:ext>
                </a:extLst>
              </a:tr>
              <a:tr h="767644">
                <a:tc>
                  <a:txBody>
                    <a:bodyPr/>
                    <a:lstStyle/>
                    <a:p>
                      <a:pPr algn="ctr" fontAlgn="base" latinLnBrk="0">
                        <a:buNone/>
                      </a:pPr>
                      <a:r>
                        <a:rPr lang="en-CA" sz="1400" b="0">
                          <a:solidFill>
                            <a:schemeClr val="tx1"/>
                          </a:solidFill>
                          <a:effectLst/>
                        </a:rPr>
                        <a:t>Participant Recruitment</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Recruit participants, distribute information letters, and obtain informed consent.</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4 weeks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26 Nov 2025 to 6 Jan 2026</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276251"/>
                  </a:ext>
                </a:extLst>
              </a:tr>
              <a:tr h="587023">
                <a:tc>
                  <a:txBody>
                    <a:bodyPr/>
                    <a:lstStyle/>
                    <a:p>
                      <a:pPr algn="ctr" fontAlgn="base" latinLnBrk="0">
                        <a:buNone/>
                      </a:pPr>
                      <a:r>
                        <a:rPr lang="en-CA" sz="1400" b="0">
                          <a:solidFill>
                            <a:schemeClr val="tx1"/>
                          </a:solidFill>
                          <a:effectLst/>
                        </a:rPr>
                        <a:t>Participant Orientation</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dirty="0">
                          <a:solidFill>
                            <a:schemeClr val="tx1"/>
                          </a:solidFill>
                          <a:effectLst/>
                        </a:rPr>
                        <a:t>Conduct orientation and introduce research procedures </a:t>
                      </a:r>
                    </a:p>
                    <a:p>
                      <a:pPr algn="ctr" fontAlgn="base" latinLnBrk="0">
                        <a:buNone/>
                      </a:pPr>
                      <a:r>
                        <a:rPr lang="en-US" sz="1400" dirty="0">
                          <a:solidFill>
                            <a:schemeClr val="tx1"/>
                          </a:solidFill>
                          <a:effectLst/>
                        </a:rPr>
                        <a:t>(e.g., photovoice framework, expectations, and timelines).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1 week</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6-10 Jan 2026</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8962493"/>
                  </a:ext>
                </a:extLst>
              </a:tr>
              <a:tr h="733777">
                <a:tc>
                  <a:txBody>
                    <a:bodyPr/>
                    <a:lstStyle/>
                    <a:p>
                      <a:pPr algn="ctr" fontAlgn="base" latinLnBrk="0">
                        <a:buNone/>
                      </a:pPr>
                      <a:r>
                        <a:rPr lang="en-CA" sz="1400" b="0">
                          <a:solidFill>
                            <a:schemeClr val="tx1"/>
                          </a:solidFill>
                          <a:effectLst/>
                        </a:rPr>
                        <a:t>Data Collection &amp; Initial Analysis</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dirty="0">
                          <a:solidFill>
                            <a:schemeClr val="tx1"/>
                          </a:solidFill>
                          <a:effectLst/>
                        </a:rPr>
                        <a:t>Conduct photovoice sessions, focus groups, and initial coding using MAXQDA or NVivo to organize visual and textual data.</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13 weeks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a:solidFill>
                            <a:schemeClr val="tx1"/>
                          </a:solidFill>
                          <a:effectLst/>
                        </a:rPr>
                        <a:t>Jan–Apr 2026</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7102803"/>
                  </a:ext>
                </a:extLst>
              </a:tr>
              <a:tr h="564445">
                <a:tc>
                  <a:txBody>
                    <a:bodyPr/>
                    <a:lstStyle/>
                    <a:p>
                      <a:pPr algn="ctr" fontAlgn="base" latinLnBrk="0">
                        <a:buNone/>
                      </a:pPr>
                      <a:r>
                        <a:rPr lang="en-CA" sz="1400" b="0">
                          <a:solidFill>
                            <a:schemeClr val="tx1"/>
                          </a:solidFill>
                          <a:effectLst/>
                        </a:rPr>
                        <a:t>Multimodal Critical Discourse Analysis (MCDA)</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dirty="0">
                          <a:solidFill>
                            <a:schemeClr val="tx1"/>
                          </a:solidFill>
                          <a:effectLst/>
                        </a:rPr>
                        <a:t>Perform integrated analysis of visual, textual, and contextual findings using MCDA.</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a:solidFill>
                            <a:schemeClr val="tx1"/>
                          </a:solidFill>
                          <a:effectLst/>
                        </a:rPr>
                        <a:t>8 weeks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May–Jun 2026</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0620215"/>
                  </a:ext>
                </a:extLst>
              </a:tr>
              <a:tr h="578907">
                <a:tc>
                  <a:txBody>
                    <a:bodyPr/>
                    <a:lstStyle/>
                    <a:p>
                      <a:pPr algn="ctr" fontAlgn="base" latinLnBrk="0">
                        <a:buNone/>
                      </a:pPr>
                      <a:r>
                        <a:rPr lang="en-CA" sz="1400" b="0">
                          <a:solidFill>
                            <a:schemeClr val="tx1"/>
                          </a:solidFill>
                          <a:effectLst/>
                        </a:rPr>
                        <a:t>Drafting Dissertation Chapters 4 &amp; 5</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dirty="0">
                          <a:solidFill>
                            <a:schemeClr val="tx1"/>
                          </a:solidFill>
                          <a:effectLst/>
                        </a:rPr>
                        <a:t>Draft findings and discussion chapters, connecting multimodal results to theory and literature.</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8 weeks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Jul–Aug 2026</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1343737"/>
                  </a:ext>
                </a:extLst>
              </a:tr>
              <a:tr h="615947">
                <a:tc>
                  <a:txBody>
                    <a:bodyPr/>
                    <a:lstStyle/>
                    <a:p>
                      <a:pPr algn="ctr" fontAlgn="base" latinLnBrk="0">
                        <a:buNone/>
                      </a:pPr>
                      <a:r>
                        <a:rPr lang="en-CA" sz="1400" b="0">
                          <a:solidFill>
                            <a:schemeClr val="tx1"/>
                          </a:solidFill>
                          <a:effectLst/>
                        </a:rPr>
                        <a:t>Advisor Review</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dirty="0">
                          <a:solidFill>
                            <a:schemeClr val="tx1"/>
                          </a:solidFill>
                          <a:effectLst/>
                        </a:rPr>
                        <a:t>Incorporate advisor feedback on analytical depth, clarity, and coherence.</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a:solidFill>
                            <a:schemeClr val="tx1"/>
                          </a:solidFill>
                          <a:effectLst/>
                        </a:rPr>
                        <a:t>6 weeks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Sep-Oct 2026</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8334526"/>
                  </a:ext>
                </a:extLst>
              </a:tr>
              <a:tr h="417689">
                <a:tc>
                  <a:txBody>
                    <a:bodyPr/>
                    <a:lstStyle/>
                    <a:p>
                      <a:pPr algn="ctr" fontAlgn="base" latinLnBrk="0">
                        <a:buNone/>
                      </a:pPr>
                      <a:r>
                        <a:rPr lang="en-CA" sz="1400" b="0">
                          <a:solidFill>
                            <a:schemeClr val="tx1"/>
                          </a:solidFill>
                          <a:effectLst/>
                        </a:rPr>
                        <a:t>Committee Review (Round 1)</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a:solidFill>
                            <a:schemeClr val="tx1"/>
                          </a:solidFill>
                          <a:effectLst/>
                        </a:rPr>
                        <a:t>Submit full draft to committee members for feedback.</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30 days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Nov 2026</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735053"/>
                  </a:ext>
                </a:extLst>
              </a:tr>
              <a:tr h="634223">
                <a:tc>
                  <a:txBody>
                    <a:bodyPr/>
                    <a:lstStyle/>
                    <a:p>
                      <a:pPr algn="ctr" fontAlgn="base" latinLnBrk="0">
                        <a:buNone/>
                      </a:pPr>
                      <a:r>
                        <a:rPr lang="en-CA" sz="1400" b="0">
                          <a:solidFill>
                            <a:schemeClr val="tx1"/>
                          </a:solidFill>
                          <a:effectLst/>
                        </a:rPr>
                        <a:t>External Reviewer</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a:solidFill>
                            <a:schemeClr val="tx1"/>
                          </a:solidFill>
                          <a:effectLst/>
                        </a:rPr>
                        <a:t>Submit revised dissertation to external evaluator and address major revisions.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30 days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Dec 2026 to </a:t>
                      </a:r>
                    </a:p>
                    <a:p>
                      <a:pPr algn="ctr" fontAlgn="base" latinLnBrk="0">
                        <a:buNone/>
                      </a:pPr>
                      <a:r>
                        <a:rPr lang="en-CA" sz="1400" b="0" dirty="0">
                          <a:solidFill>
                            <a:schemeClr val="tx1"/>
                          </a:solidFill>
                          <a:effectLst/>
                        </a:rPr>
                        <a:t>Jan 2027</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3869350"/>
                  </a:ext>
                </a:extLst>
              </a:tr>
            </a:tbl>
          </a:graphicData>
        </a:graphic>
      </p:graphicFrame>
    </p:spTree>
    <p:extLst>
      <p:ext uri="{BB962C8B-B14F-4D97-AF65-F5344CB8AC3E}">
        <p14:creationId xmlns:p14="http://schemas.microsoft.com/office/powerpoint/2010/main" val="1645201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7377-92FB-BC15-53BE-3D369BB49D08}"/>
              </a:ext>
            </a:extLst>
          </p:cNvPr>
          <p:cNvSpPr>
            <a:spLocks noGrp="1"/>
          </p:cNvSpPr>
          <p:nvPr>
            <p:ph type="title"/>
          </p:nvPr>
        </p:nvSpPr>
        <p:spPr>
          <a:xfrm>
            <a:off x="124178" y="49035"/>
            <a:ext cx="8873068" cy="492832"/>
          </a:xfrm>
        </p:spPr>
        <p:txBody>
          <a:bodyPr>
            <a:noAutofit/>
          </a:bodyPr>
          <a:lstStyle/>
          <a:p>
            <a:pPr algn="ctr"/>
            <a:r>
              <a:rPr lang="en-CA" sz="2800" b="1" dirty="0"/>
              <a:t>Research Timeline</a:t>
            </a:r>
          </a:p>
        </p:txBody>
      </p:sp>
      <p:graphicFrame>
        <p:nvGraphicFramePr>
          <p:cNvPr id="6" name="Table 5">
            <a:extLst>
              <a:ext uri="{FF2B5EF4-FFF2-40B4-BE49-F238E27FC236}">
                <a16:creationId xmlns:a16="http://schemas.microsoft.com/office/drawing/2014/main" id="{803A6F27-8244-7CDC-DFC8-BFF1A6EB59F8}"/>
              </a:ext>
            </a:extLst>
          </p:cNvPr>
          <p:cNvGraphicFramePr>
            <a:graphicFrameLocks noGrp="1"/>
          </p:cNvGraphicFramePr>
          <p:nvPr>
            <p:extLst>
              <p:ext uri="{D42A27DB-BD31-4B8C-83A1-F6EECF244321}">
                <p14:modId xmlns:p14="http://schemas.microsoft.com/office/powerpoint/2010/main" val="859548740"/>
              </p:ext>
            </p:extLst>
          </p:nvPr>
        </p:nvGraphicFramePr>
        <p:xfrm>
          <a:off x="124178" y="711199"/>
          <a:ext cx="8873067" cy="4495283"/>
        </p:xfrm>
        <a:graphic>
          <a:graphicData uri="http://schemas.openxmlformats.org/drawingml/2006/table">
            <a:tbl>
              <a:tblPr>
                <a:tableStyleId>{2D5ABB26-0587-4C30-8999-92F81FD0307C}</a:tableStyleId>
              </a:tblPr>
              <a:tblGrid>
                <a:gridCol w="1546578">
                  <a:extLst>
                    <a:ext uri="{9D8B030D-6E8A-4147-A177-3AD203B41FA5}">
                      <a16:colId xmlns:a16="http://schemas.microsoft.com/office/drawing/2014/main" val="4123390819"/>
                    </a:ext>
                  </a:extLst>
                </a:gridCol>
                <a:gridCol w="4987319">
                  <a:extLst>
                    <a:ext uri="{9D8B030D-6E8A-4147-A177-3AD203B41FA5}">
                      <a16:colId xmlns:a16="http://schemas.microsoft.com/office/drawing/2014/main" val="1864899182"/>
                    </a:ext>
                  </a:extLst>
                </a:gridCol>
                <a:gridCol w="1112588">
                  <a:extLst>
                    <a:ext uri="{9D8B030D-6E8A-4147-A177-3AD203B41FA5}">
                      <a16:colId xmlns:a16="http://schemas.microsoft.com/office/drawing/2014/main" val="2967630702"/>
                    </a:ext>
                  </a:extLst>
                </a:gridCol>
                <a:gridCol w="1226582">
                  <a:extLst>
                    <a:ext uri="{9D8B030D-6E8A-4147-A177-3AD203B41FA5}">
                      <a16:colId xmlns:a16="http://schemas.microsoft.com/office/drawing/2014/main" val="1114676904"/>
                    </a:ext>
                  </a:extLst>
                </a:gridCol>
              </a:tblGrid>
              <a:tr h="248661">
                <a:tc>
                  <a:txBody>
                    <a:bodyPr/>
                    <a:lstStyle/>
                    <a:p>
                      <a:pPr algn="ctr" fontAlgn="t" latinLnBrk="0">
                        <a:buNone/>
                      </a:pPr>
                      <a:r>
                        <a:rPr lang="en-CA" sz="1400" b="1" dirty="0">
                          <a:solidFill>
                            <a:schemeClr val="tx1"/>
                          </a:solidFill>
                          <a:effectLst/>
                        </a:rPr>
                        <a:t>Phase / Activity</a:t>
                      </a:r>
                    </a:p>
                  </a:txBody>
                  <a:tcPr marL="7668" marR="7668" marT="7668" marB="7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latinLnBrk="0">
                        <a:buNone/>
                      </a:pPr>
                      <a:r>
                        <a:rPr lang="en-CA" sz="1400" b="1" dirty="0">
                          <a:solidFill>
                            <a:schemeClr val="tx1"/>
                          </a:solidFill>
                          <a:effectLst/>
                        </a:rPr>
                        <a:t>Description &amp; Key Tasks</a:t>
                      </a:r>
                    </a:p>
                  </a:txBody>
                  <a:tcPr marL="7668" marR="7668" marT="7668" marB="7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latinLnBrk="0">
                        <a:buNone/>
                      </a:pPr>
                      <a:r>
                        <a:rPr lang="en-CA" sz="1400" b="1" dirty="0">
                          <a:solidFill>
                            <a:schemeClr val="tx1"/>
                          </a:solidFill>
                          <a:effectLst/>
                        </a:rPr>
                        <a:t>Duration</a:t>
                      </a:r>
                    </a:p>
                  </a:txBody>
                  <a:tcPr marL="7668" marR="7668" marT="7668" marB="7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latinLnBrk="0">
                        <a:buNone/>
                      </a:pPr>
                      <a:r>
                        <a:rPr lang="en-CA" sz="1400" b="1" dirty="0">
                          <a:solidFill>
                            <a:schemeClr val="tx1"/>
                          </a:solidFill>
                          <a:effectLst/>
                        </a:rPr>
                        <a:t>Timeline</a:t>
                      </a:r>
                    </a:p>
                  </a:txBody>
                  <a:tcPr marL="7668" marR="7668" marT="7668" marB="7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7377251"/>
                  </a:ext>
                </a:extLst>
              </a:tr>
              <a:tr h="634223">
                <a:tc>
                  <a:txBody>
                    <a:bodyPr/>
                    <a:lstStyle/>
                    <a:p>
                      <a:pPr algn="ctr" fontAlgn="base" latinLnBrk="0">
                        <a:buNone/>
                      </a:pPr>
                      <a:r>
                        <a:rPr lang="en-CA" sz="1400" b="0" dirty="0">
                          <a:solidFill>
                            <a:schemeClr val="tx1"/>
                          </a:solidFill>
                          <a:effectLst/>
                        </a:rPr>
                        <a:t>Committee Review (Round 2)</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dirty="0">
                          <a:solidFill>
                            <a:schemeClr val="tx1"/>
                          </a:solidFill>
                          <a:effectLst/>
                        </a:rPr>
                        <a:t>Receive and address committee feedback to refine final draft.</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30 days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Feb 2027</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3869350"/>
                  </a:ext>
                </a:extLst>
              </a:tr>
              <a:tr h="708469">
                <a:tc>
                  <a:txBody>
                    <a:bodyPr/>
                    <a:lstStyle/>
                    <a:p>
                      <a:pPr algn="ctr" fontAlgn="base" latinLnBrk="0">
                        <a:buNone/>
                      </a:pPr>
                      <a:r>
                        <a:rPr lang="en-CA" sz="1400" b="0" dirty="0">
                          <a:solidFill>
                            <a:schemeClr val="tx1"/>
                          </a:solidFill>
                          <a:effectLst/>
                        </a:rPr>
                        <a:t>External Reviewer</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dirty="0">
                          <a:solidFill>
                            <a:schemeClr val="tx1"/>
                          </a:solidFill>
                          <a:effectLst/>
                        </a:rPr>
                        <a:t>Submit revised dissertation to external evaluator and address major revisions.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30 days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Mar 2027</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9159724"/>
                  </a:ext>
                </a:extLst>
              </a:tr>
              <a:tr h="708469">
                <a:tc>
                  <a:txBody>
                    <a:bodyPr/>
                    <a:lstStyle/>
                    <a:p>
                      <a:pPr algn="ctr" fontAlgn="base" latinLnBrk="0">
                        <a:buNone/>
                      </a:pPr>
                      <a:r>
                        <a:rPr lang="en-CA" sz="1400" b="0">
                          <a:solidFill>
                            <a:schemeClr val="tx1"/>
                          </a:solidFill>
                          <a:effectLst/>
                        </a:rPr>
                        <a:t>Committee Review (Final)</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a:solidFill>
                            <a:schemeClr val="tx1"/>
                          </a:solidFill>
                          <a:effectLst/>
                        </a:rPr>
                        <a:t>Final review and approval before defence scheduling.</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30 days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Apr-May 2027</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570890"/>
                  </a:ext>
                </a:extLst>
              </a:tr>
              <a:tr h="708469">
                <a:tc>
                  <a:txBody>
                    <a:bodyPr/>
                    <a:lstStyle/>
                    <a:p>
                      <a:pPr algn="ctr" fontAlgn="base" latinLnBrk="0">
                        <a:buNone/>
                      </a:pPr>
                      <a:r>
                        <a:rPr lang="en-CA" sz="1400" b="0">
                          <a:solidFill>
                            <a:schemeClr val="tx1"/>
                          </a:solidFill>
                          <a:effectLst/>
                        </a:rPr>
                        <a:t>Defence Rehearsals</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a:solidFill>
                            <a:schemeClr val="tx1"/>
                          </a:solidFill>
                          <a:effectLst/>
                        </a:rPr>
                        <a:t>Prepare presentation and defence responses with mock sessions.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2 weeks</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May-Jun 2027</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515080"/>
                  </a:ext>
                </a:extLst>
              </a:tr>
              <a:tr h="708469">
                <a:tc>
                  <a:txBody>
                    <a:bodyPr/>
                    <a:lstStyle/>
                    <a:p>
                      <a:pPr algn="ctr" fontAlgn="base" latinLnBrk="0">
                        <a:buNone/>
                      </a:pPr>
                      <a:r>
                        <a:rPr lang="en-CA" sz="1400" b="0">
                          <a:solidFill>
                            <a:schemeClr val="tx1"/>
                          </a:solidFill>
                          <a:effectLst/>
                        </a:rPr>
                        <a:t>Dissertation Defence</a:t>
                      </a:r>
                      <a:endParaRPr lang="en-CA" sz="140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a:solidFill>
                            <a:schemeClr val="tx1"/>
                          </a:solidFill>
                          <a:effectLst/>
                        </a:rPr>
                        <a:t>Conduct formal defence before the committee and external examiner.</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1 week</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Jun 2027</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939865"/>
                  </a:ext>
                </a:extLst>
              </a:tr>
              <a:tr h="778523">
                <a:tc>
                  <a:txBody>
                    <a:bodyPr/>
                    <a:lstStyle/>
                    <a:p>
                      <a:pPr algn="ctr" fontAlgn="base" latinLnBrk="0">
                        <a:buNone/>
                      </a:pPr>
                      <a:r>
                        <a:rPr lang="en-CA" sz="1400" b="0" dirty="0">
                          <a:solidFill>
                            <a:schemeClr val="tx1"/>
                          </a:solidFill>
                          <a:effectLst/>
                        </a:rPr>
                        <a:t>Knowledge Mobilization</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US" sz="1400" dirty="0">
                          <a:solidFill>
                            <a:schemeClr val="tx1"/>
                          </a:solidFill>
                          <a:effectLst/>
                        </a:rPr>
                        <a:t>Share outcomes through community events, publications, or conferences (can overlap with final review or post-</a:t>
                      </a:r>
                      <a:r>
                        <a:rPr lang="en-US" sz="1400" dirty="0" err="1">
                          <a:solidFill>
                            <a:schemeClr val="tx1"/>
                          </a:solidFill>
                          <a:effectLst/>
                        </a:rPr>
                        <a:t>defence</a:t>
                      </a:r>
                      <a:r>
                        <a:rPr lang="en-US" sz="1400" dirty="0">
                          <a:solidFill>
                            <a:schemeClr val="tx1"/>
                          </a:solidFill>
                          <a:effectLst/>
                        </a:rPr>
                        <a:t>).</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dirty="0">
                          <a:solidFill>
                            <a:schemeClr val="tx1"/>
                          </a:solidFill>
                          <a:effectLst/>
                        </a:rPr>
                        <a:t>60 days (concurrent)</a:t>
                      </a: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latinLnBrk="0">
                        <a:buNone/>
                      </a:pPr>
                      <a:r>
                        <a:rPr lang="en-CA" sz="1400" b="0" dirty="0">
                          <a:solidFill>
                            <a:schemeClr val="tx1"/>
                          </a:solidFill>
                          <a:effectLst/>
                        </a:rPr>
                        <a:t>Jun 2026 to </a:t>
                      </a:r>
                    </a:p>
                    <a:p>
                      <a:pPr algn="ctr" fontAlgn="base" latinLnBrk="0">
                        <a:buNone/>
                      </a:pPr>
                      <a:r>
                        <a:rPr lang="en-CA" sz="1400" b="0" dirty="0">
                          <a:solidFill>
                            <a:schemeClr val="tx1"/>
                          </a:solidFill>
                          <a:effectLst/>
                        </a:rPr>
                        <a:t>Oct 2027</a:t>
                      </a:r>
                      <a:endParaRPr lang="en-CA" sz="1400" dirty="0">
                        <a:solidFill>
                          <a:schemeClr val="tx1"/>
                        </a:solidFill>
                        <a:effectLst/>
                      </a:endParaRPr>
                    </a:p>
                  </a:txBody>
                  <a:tcPr marL="7668" marR="7668" marT="5751" marB="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4826767"/>
                  </a:ext>
                </a:extLst>
              </a:tr>
            </a:tbl>
          </a:graphicData>
        </a:graphic>
      </p:graphicFrame>
    </p:spTree>
    <p:extLst>
      <p:ext uri="{BB962C8B-B14F-4D97-AF65-F5344CB8AC3E}">
        <p14:creationId xmlns:p14="http://schemas.microsoft.com/office/powerpoint/2010/main" val="1254376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90BF-11B8-0023-464E-55D426BB6B63}"/>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DA763C-B564-FF94-18DE-3FAB17E6A04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92834" y="-58865"/>
            <a:ext cx="10375298" cy="6916865"/>
          </a:xfrm>
        </p:spPr>
      </p:pic>
      <p:sp>
        <p:nvSpPr>
          <p:cNvPr id="9" name="TextBox 8">
            <a:extLst>
              <a:ext uri="{FF2B5EF4-FFF2-40B4-BE49-F238E27FC236}">
                <a16:creationId xmlns:a16="http://schemas.microsoft.com/office/drawing/2014/main" id="{75211400-D012-DBCC-AEE5-207DBD296E08}"/>
              </a:ext>
            </a:extLst>
          </p:cNvPr>
          <p:cNvSpPr txBox="1"/>
          <p:nvPr/>
        </p:nvSpPr>
        <p:spPr>
          <a:xfrm>
            <a:off x="56445" y="715435"/>
            <a:ext cx="4651022" cy="2308324"/>
          </a:xfrm>
          <a:prstGeom prst="rect">
            <a:avLst/>
          </a:prstGeom>
          <a:solidFill>
            <a:srgbClr val="A87C4F"/>
          </a:solidFill>
        </p:spPr>
        <p:txBody>
          <a:bodyPr wrap="square">
            <a:spAutoFit/>
          </a:bodyPr>
          <a:lstStyle/>
          <a:p>
            <a:r>
              <a:rPr lang="en-CA" sz="2400" b="1" i="1" dirty="0">
                <a:solidFill>
                  <a:srgbClr val="1E0701"/>
                </a:solidFill>
              </a:rPr>
              <a:t>Elegantly Wasted</a:t>
            </a:r>
            <a:r>
              <a:rPr lang="en-CA" sz="2400" b="1" dirty="0">
                <a:solidFill>
                  <a:srgbClr val="1E0701"/>
                </a:solidFill>
              </a:rPr>
              <a:t> captures the paradox of being aware of environmental destruction yet failing to act, a theme central to this research on waste management.</a:t>
            </a:r>
          </a:p>
        </p:txBody>
      </p:sp>
      <p:sp>
        <p:nvSpPr>
          <p:cNvPr id="6" name="TextBox 5">
            <a:extLst>
              <a:ext uri="{FF2B5EF4-FFF2-40B4-BE49-F238E27FC236}">
                <a16:creationId xmlns:a16="http://schemas.microsoft.com/office/drawing/2014/main" id="{06BEA528-011E-0C88-D158-DEEAE2D38A4F}"/>
              </a:ext>
            </a:extLst>
          </p:cNvPr>
          <p:cNvSpPr txBox="1"/>
          <p:nvPr/>
        </p:nvSpPr>
        <p:spPr>
          <a:xfrm>
            <a:off x="3805585" y="6494109"/>
            <a:ext cx="5338415" cy="344841"/>
          </a:xfrm>
          <a:prstGeom prst="rect">
            <a:avLst/>
          </a:prstGeom>
          <a:noFill/>
        </p:spPr>
        <p:txBody>
          <a:bodyPr wrap="square" rtlCol="0">
            <a:spAutoFit/>
          </a:bodyPr>
          <a:lstStyle/>
          <a:p>
            <a:pPr algn="ctr"/>
            <a:r>
              <a:rPr lang="en-CA" sz="1600" dirty="0"/>
              <a:t>Image licensed by Shutterstock to Joseph Harding, 2022</a:t>
            </a:r>
          </a:p>
        </p:txBody>
      </p:sp>
      <p:sp>
        <p:nvSpPr>
          <p:cNvPr id="2" name="Title 1">
            <a:extLst>
              <a:ext uri="{FF2B5EF4-FFF2-40B4-BE49-F238E27FC236}">
                <a16:creationId xmlns:a16="http://schemas.microsoft.com/office/drawing/2014/main" id="{BCAF08D0-2737-EB90-92FD-2C0F50A7A8BD}"/>
              </a:ext>
            </a:extLst>
          </p:cNvPr>
          <p:cNvSpPr>
            <a:spLocks noGrp="1"/>
          </p:cNvSpPr>
          <p:nvPr>
            <p:ph type="title"/>
          </p:nvPr>
        </p:nvSpPr>
        <p:spPr>
          <a:xfrm>
            <a:off x="-292834" y="36096"/>
            <a:ext cx="10070432" cy="721895"/>
          </a:xfrm>
        </p:spPr>
        <p:txBody>
          <a:bodyPr/>
          <a:lstStyle/>
          <a:p>
            <a:pPr algn="ctr"/>
            <a:r>
              <a:rPr lang="en-CA" b="1" dirty="0"/>
              <a:t>Conclusion</a:t>
            </a:r>
          </a:p>
        </p:txBody>
      </p:sp>
      <p:sp>
        <p:nvSpPr>
          <p:cNvPr id="3" name="TextBox 2">
            <a:extLst>
              <a:ext uri="{FF2B5EF4-FFF2-40B4-BE49-F238E27FC236}">
                <a16:creationId xmlns:a16="http://schemas.microsoft.com/office/drawing/2014/main" id="{E8213794-2068-8618-4113-905FCFAA4D39}"/>
              </a:ext>
            </a:extLst>
          </p:cNvPr>
          <p:cNvSpPr txBox="1"/>
          <p:nvPr/>
        </p:nvSpPr>
        <p:spPr>
          <a:xfrm rot="21358411">
            <a:off x="1020993" y="4606022"/>
            <a:ext cx="6121906" cy="1200329"/>
          </a:xfrm>
          <a:prstGeom prst="rect">
            <a:avLst/>
          </a:prstGeom>
          <a:noFill/>
        </p:spPr>
        <p:txBody>
          <a:bodyPr wrap="square" rtlCol="0">
            <a:spAutoFit/>
          </a:bodyPr>
          <a:lstStyle/>
          <a:p>
            <a:pPr algn="ctr"/>
            <a:r>
              <a:rPr lang="en-CA" dirty="0">
                <a:solidFill>
                  <a:schemeClr val="bg1"/>
                </a:solidFill>
              </a:rPr>
              <a:t>This study can advance participatory and visual qualitative methods, generating educational and policy-relevant insights for campus sustainability, while empowering community voices in environmental action.</a:t>
            </a:r>
            <a:endParaRPr lang="en-CA" i="1" dirty="0">
              <a:solidFill>
                <a:schemeClr val="bg1"/>
              </a:solidFill>
            </a:endParaRPr>
          </a:p>
        </p:txBody>
      </p:sp>
    </p:spTree>
    <p:extLst>
      <p:ext uri="{BB962C8B-B14F-4D97-AF65-F5344CB8AC3E}">
        <p14:creationId xmlns:p14="http://schemas.microsoft.com/office/powerpoint/2010/main" val="386893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0032147-254F-1166-FE92-56F2B43F4DE3}"/>
              </a:ext>
            </a:extLst>
          </p:cNvPr>
          <p:cNvSpPr>
            <a:spLocks noGrp="1"/>
          </p:cNvSpPr>
          <p:nvPr>
            <p:ph type="title"/>
          </p:nvPr>
        </p:nvSpPr>
        <p:spPr>
          <a:xfrm>
            <a:off x="628650" y="-41277"/>
            <a:ext cx="7886700" cy="549274"/>
          </a:xfrm>
        </p:spPr>
        <p:txBody>
          <a:bodyPr>
            <a:noAutofit/>
          </a:bodyPr>
          <a:lstStyle/>
          <a:p>
            <a:pPr algn="ctr"/>
            <a:r>
              <a:rPr lang="en-CA" sz="2400" b="1" dirty="0"/>
              <a:t>References</a:t>
            </a:r>
          </a:p>
        </p:txBody>
      </p:sp>
      <p:sp>
        <p:nvSpPr>
          <p:cNvPr id="12" name="Content Placeholder 11">
            <a:extLst>
              <a:ext uri="{FF2B5EF4-FFF2-40B4-BE49-F238E27FC236}">
                <a16:creationId xmlns:a16="http://schemas.microsoft.com/office/drawing/2014/main" id="{D4BCA0D0-7DF7-38E9-24EA-A796FCC47604}"/>
              </a:ext>
            </a:extLst>
          </p:cNvPr>
          <p:cNvSpPr>
            <a:spLocks noGrp="1"/>
          </p:cNvSpPr>
          <p:nvPr>
            <p:ph idx="1"/>
          </p:nvPr>
        </p:nvSpPr>
        <p:spPr>
          <a:xfrm>
            <a:off x="112889" y="474134"/>
            <a:ext cx="8878711" cy="6355644"/>
          </a:xfrm>
        </p:spPr>
        <p:txBody>
          <a:bodyPr>
            <a:normAutofit fontScale="85000" lnSpcReduction="10000"/>
          </a:bodyPr>
          <a:lstStyle/>
          <a:p>
            <a:pPr marL="0" indent="0">
              <a:buNone/>
            </a:pPr>
            <a:r>
              <a:rPr lang="en-US" sz="2000" dirty="0"/>
              <a:t>Bainbridge, A. (2020). Digging our own grave: A Marxian consideration of formal education as a destructive enterprise. </a:t>
            </a:r>
            <a:r>
              <a:rPr lang="en-US" sz="2000" i="1" dirty="0"/>
              <a:t>International Review of Education</a:t>
            </a:r>
            <a:r>
              <a:rPr lang="en-US" sz="2000" dirty="0"/>
              <a:t>, </a:t>
            </a:r>
            <a:r>
              <a:rPr lang="en-US" sz="2000" i="1" dirty="0"/>
              <a:t>66</a:t>
            </a:r>
            <a:r>
              <a:rPr lang="en-US" sz="2000" dirty="0"/>
              <a:t>(5), 737–753. </a:t>
            </a:r>
            <a:r>
              <a:rPr lang="en-US" sz="2000" dirty="0">
                <a:hlinkClick r:id="rId2"/>
              </a:rPr>
              <a:t>https://doi.org/10.1007/s11159-020-09866-7</a:t>
            </a:r>
            <a:endParaRPr lang="en-US" sz="2000" dirty="0"/>
          </a:p>
          <a:p>
            <a:pPr marL="0" indent="0">
              <a:buNone/>
            </a:pPr>
            <a:r>
              <a:rPr lang="en-US" sz="2000" dirty="0"/>
              <a:t>Bodziński-Guzik, B., &amp; Stożek, R. (2024). Exploring the relationship between legislative theatre and critical participatory action research. </a:t>
            </a:r>
            <a:r>
              <a:rPr lang="en-US" sz="2000" i="1" dirty="0"/>
              <a:t>Educational Action Research</a:t>
            </a:r>
            <a:r>
              <a:rPr lang="en-US" sz="2000" dirty="0"/>
              <a:t>, 1–14. </a:t>
            </a:r>
            <a:r>
              <a:rPr lang="en-US" sz="2000" dirty="0">
                <a:hlinkClick r:id="rId3"/>
              </a:rPr>
              <a:t>https://doi.org/10.1080/09650792.2024.2332435</a:t>
            </a:r>
            <a:endParaRPr lang="en-US" sz="2000" dirty="0"/>
          </a:p>
          <a:p>
            <a:pPr marL="0" indent="0">
              <a:buNone/>
            </a:pPr>
            <a:r>
              <a:rPr lang="en-US" sz="2000" dirty="0"/>
              <a:t>Brundtland, G. H. (1987). </a:t>
            </a:r>
            <a:r>
              <a:rPr lang="en-US" sz="2000" i="1" dirty="0"/>
              <a:t>Our common future</a:t>
            </a:r>
            <a:r>
              <a:rPr lang="en-US" sz="2000" dirty="0"/>
              <a:t>. Oxford University Press. </a:t>
            </a:r>
            <a:r>
              <a:rPr lang="en-US" sz="2000" dirty="0">
                <a:hlinkClick r:id="rId4"/>
              </a:rPr>
              <a:t>https://www.jstor.org/stable/44518052</a:t>
            </a:r>
            <a:endParaRPr lang="en-US" sz="2000" dirty="0"/>
          </a:p>
          <a:p>
            <a:pPr marL="0" indent="0">
              <a:buNone/>
            </a:pPr>
            <a:r>
              <a:rPr lang="en-US" sz="2000" dirty="0"/>
              <a:t>Callahan, J. L. (2014). Writing Literature Reviews: A Reprise and Update. </a:t>
            </a:r>
            <a:r>
              <a:rPr lang="en-US" sz="2000" i="1" dirty="0"/>
              <a:t>Human Resource Development Review</a:t>
            </a:r>
            <a:r>
              <a:rPr lang="en-US" sz="2000" dirty="0"/>
              <a:t>, </a:t>
            </a:r>
            <a:r>
              <a:rPr lang="en-US" sz="2000" i="1" dirty="0"/>
              <a:t>13</a:t>
            </a:r>
            <a:r>
              <a:rPr lang="en-US" sz="2000" dirty="0"/>
              <a:t>(3), 271–275. </a:t>
            </a:r>
            <a:r>
              <a:rPr lang="en-US" sz="2000" dirty="0">
                <a:hlinkClick r:id="rId5"/>
              </a:rPr>
              <a:t>https://doi.org/10.1177/1534484314536705</a:t>
            </a:r>
            <a:endParaRPr lang="en-US" sz="2000" dirty="0"/>
          </a:p>
          <a:p>
            <a:pPr marL="0" indent="0">
              <a:buNone/>
            </a:pPr>
            <a:r>
              <a:rPr lang="en-US" sz="2000" dirty="0" err="1"/>
              <a:t>Comberiati</a:t>
            </a:r>
            <a:r>
              <a:rPr lang="en-US" sz="2000" dirty="0"/>
              <a:t>, D., &amp; Spadaro, B. (2023). Introduction: Transnational Italian comics: Memory, migration, transformation. </a:t>
            </a:r>
            <a:r>
              <a:rPr lang="en-US" sz="2000" i="1" dirty="0"/>
              <a:t>Journal of Graphic Novels and Comics</a:t>
            </a:r>
            <a:r>
              <a:rPr lang="en-US" sz="2000" dirty="0"/>
              <a:t>, </a:t>
            </a:r>
            <a:r>
              <a:rPr lang="en-US" sz="2000" i="1" dirty="0"/>
              <a:t>14</a:t>
            </a:r>
            <a:r>
              <a:rPr lang="en-US" sz="2000" dirty="0"/>
              <a:t>(4), 489–501. </a:t>
            </a:r>
            <a:r>
              <a:rPr lang="en-US" sz="2000" dirty="0">
                <a:hlinkClick r:id="rId6"/>
              </a:rPr>
              <a:t>https://doi.org/10.1080/21504857.2023.2239334</a:t>
            </a:r>
            <a:endParaRPr lang="en-US" sz="2000" dirty="0"/>
          </a:p>
          <a:p>
            <a:pPr marL="0" indent="0">
              <a:buNone/>
            </a:pPr>
            <a:r>
              <a:rPr lang="en-US" sz="2000" dirty="0"/>
              <a:t>Daigneault, T. (2024, November 6). Food waste drop-off sites now in operation. </a:t>
            </a:r>
            <a:r>
              <a:rPr lang="en-US" sz="2000" i="1" dirty="0"/>
              <a:t>Our Communities</a:t>
            </a:r>
            <a:r>
              <a:rPr lang="en-US" sz="2000" dirty="0"/>
              <a:t>. </a:t>
            </a:r>
            <a:r>
              <a:rPr lang="en-US" sz="2000" dirty="0">
                <a:hlinkClick r:id="rId7"/>
              </a:rPr>
              <a:t>https://www.winnipegfreepress.com/our-communities/correspondents/2024/11/06/food-waste-drop-off-sites-now-in-operation</a:t>
            </a:r>
            <a:endParaRPr lang="en-US" sz="2000" dirty="0"/>
          </a:p>
          <a:p>
            <a:pPr marL="0" indent="0">
              <a:buNone/>
            </a:pPr>
            <a:r>
              <a:rPr lang="en-US" sz="2000" dirty="0"/>
              <a:t>de Pencier, N., Burtynsky, E., &amp; Baichwal, J. (2023). </a:t>
            </a:r>
            <a:r>
              <a:rPr lang="en-US" sz="2000" i="1" dirty="0"/>
              <a:t>The Anthropocene Project.</a:t>
            </a:r>
            <a:r>
              <a:rPr lang="en-US" sz="2000" dirty="0"/>
              <a:t> </a:t>
            </a:r>
            <a:r>
              <a:rPr lang="en-US" sz="2000" dirty="0">
                <a:hlinkClick r:id="rId8"/>
              </a:rPr>
              <a:t>https://theanthropocene.org/</a:t>
            </a:r>
            <a:endParaRPr lang="en-US" sz="2000" dirty="0"/>
          </a:p>
          <a:p>
            <a:pPr marL="0" indent="0">
              <a:buNone/>
            </a:pPr>
            <a:r>
              <a:rPr lang="en-US" sz="2000" dirty="0"/>
              <a:t>EWSWA. (2025). </a:t>
            </a:r>
            <a:r>
              <a:rPr lang="en-US" sz="2000" i="1" dirty="0"/>
              <a:t>Green Bin Program, Essex-Windsor, Ontario</a:t>
            </a:r>
            <a:r>
              <a:rPr lang="en-US" sz="2000" dirty="0"/>
              <a:t>. Essex-Windsor Solid Waste Authority (EWSWA). </a:t>
            </a:r>
            <a:r>
              <a:rPr lang="en-US" sz="2000" dirty="0">
                <a:hlinkClick r:id="rId9"/>
              </a:rPr>
              <a:t>https://www.ewswa.org/</a:t>
            </a:r>
            <a:endParaRPr lang="en-US" sz="2000" dirty="0"/>
          </a:p>
          <a:p>
            <a:pPr marL="0" indent="0">
              <a:buNone/>
            </a:pPr>
            <a:r>
              <a:rPr lang="en-US" sz="2000" dirty="0"/>
              <a:t>Fairclough, N. (2013). </a:t>
            </a:r>
            <a:r>
              <a:rPr lang="en-US" sz="2000" i="1" dirty="0"/>
              <a:t>Critical discourse analysis: The critical study of language</a:t>
            </a:r>
            <a:r>
              <a:rPr lang="en-US" sz="2000" dirty="0"/>
              <a:t>. Routledge. </a:t>
            </a:r>
            <a:r>
              <a:rPr lang="en-US" sz="2000" dirty="0">
                <a:hlinkClick r:id="rId10"/>
              </a:rPr>
              <a:t>https://doi.org/10.4324/9781315834368</a:t>
            </a:r>
            <a:endParaRPr lang="en-US" sz="2000" dirty="0"/>
          </a:p>
          <a:p>
            <a:pPr marL="0" indent="0">
              <a:buNone/>
            </a:pPr>
            <a:r>
              <a:rPr lang="en-US" sz="2000" dirty="0"/>
              <a:t>Fine, M., &amp; Torre, M. E. (2021). </a:t>
            </a:r>
            <a:r>
              <a:rPr lang="en-US" sz="2000" i="1" dirty="0"/>
              <a:t>Essentials of critical participatory action research.</a:t>
            </a:r>
            <a:r>
              <a:rPr lang="en-US" sz="2000" dirty="0"/>
              <a:t> (pp. x, 118). American Psychological Association. </a:t>
            </a:r>
            <a:r>
              <a:rPr lang="en-US" sz="2000" dirty="0">
                <a:hlinkClick r:id="rId11"/>
              </a:rPr>
              <a:t>https://doi.org/10.1037/0000241-000</a:t>
            </a:r>
            <a:endParaRPr lang="en-US" sz="2000" dirty="0"/>
          </a:p>
        </p:txBody>
      </p:sp>
    </p:spTree>
    <p:extLst>
      <p:ext uri="{BB962C8B-B14F-4D97-AF65-F5344CB8AC3E}">
        <p14:creationId xmlns:p14="http://schemas.microsoft.com/office/powerpoint/2010/main" val="702227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72A0B-12F4-43BD-BBBB-4BE7368859F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037075A-85F7-92B4-18D6-876EFAA09362}"/>
              </a:ext>
            </a:extLst>
          </p:cNvPr>
          <p:cNvSpPr>
            <a:spLocks noGrp="1"/>
          </p:cNvSpPr>
          <p:nvPr>
            <p:ph type="title"/>
          </p:nvPr>
        </p:nvSpPr>
        <p:spPr>
          <a:xfrm>
            <a:off x="628650" y="-41277"/>
            <a:ext cx="7886700" cy="549274"/>
          </a:xfrm>
        </p:spPr>
        <p:txBody>
          <a:bodyPr>
            <a:noAutofit/>
          </a:bodyPr>
          <a:lstStyle/>
          <a:p>
            <a:pPr algn="ctr"/>
            <a:r>
              <a:rPr lang="en-CA" sz="2400" b="1" dirty="0"/>
              <a:t>References</a:t>
            </a:r>
          </a:p>
        </p:txBody>
      </p:sp>
      <p:sp>
        <p:nvSpPr>
          <p:cNvPr id="12" name="Content Placeholder 11">
            <a:extLst>
              <a:ext uri="{FF2B5EF4-FFF2-40B4-BE49-F238E27FC236}">
                <a16:creationId xmlns:a16="http://schemas.microsoft.com/office/drawing/2014/main" id="{6F03CE6D-3F88-5C9C-EBA0-6C8B1545E131}"/>
              </a:ext>
            </a:extLst>
          </p:cNvPr>
          <p:cNvSpPr>
            <a:spLocks noGrp="1"/>
          </p:cNvSpPr>
          <p:nvPr>
            <p:ph idx="1"/>
          </p:nvPr>
        </p:nvSpPr>
        <p:spPr>
          <a:xfrm>
            <a:off x="112889" y="417689"/>
            <a:ext cx="8878711" cy="6355644"/>
          </a:xfrm>
        </p:spPr>
        <p:txBody>
          <a:bodyPr>
            <a:noAutofit/>
          </a:bodyPr>
          <a:lstStyle/>
          <a:p>
            <a:pPr marL="0" indent="0">
              <a:buNone/>
            </a:pPr>
            <a:r>
              <a:rPr lang="en-US" sz="1900" dirty="0" err="1"/>
              <a:t>Gadotti</a:t>
            </a:r>
            <a:r>
              <a:rPr lang="en-US" sz="1900" dirty="0"/>
              <a:t>, M. (2011). Adult education as a human right: The Latin American context and the </a:t>
            </a:r>
            <a:r>
              <a:rPr lang="en-US" sz="1900" dirty="0" err="1"/>
              <a:t>ecopedagogic</a:t>
            </a:r>
            <a:r>
              <a:rPr lang="en-US" sz="1900" dirty="0"/>
              <a:t> perspective. </a:t>
            </a:r>
            <a:r>
              <a:rPr lang="en-US" sz="1900" i="1" dirty="0"/>
              <a:t>International Review of Education</a:t>
            </a:r>
            <a:r>
              <a:rPr lang="en-US" sz="1900" dirty="0"/>
              <a:t>, </a:t>
            </a:r>
            <a:r>
              <a:rPr lang="en-US" sz="1900" i="1" dirty="0"/>
              <a:t>57</a:t>
            </a:r>
            <a:r>
              <a:rPr lang="en-US" sz="1900" dirty="0"/>
              <a:t>(1), 9–25. </a:t>
            </a:r>
            <a:r>
              <a:rPr lang="en-US" sz="1900" dirty="0">
                <a:hlinkClick r:id="rId2"/>
              </a:rPr>
              <a:t>https://doi.org/10.1007/s11159-011-9205-0</a:t>
            </a:r>
            <a:endParaRPr lang="en-US" sz="1900" dirty="0"/>
          </a:p>
          <a:p>
            <a:pPr marL="0" indent="0">
              <a:buNone/>
            </a:pPr>
            <a:r>
              <a:rPr lang="en-US" sz="1900" dirty="0"/>
              <a:t>Giurea, R., Carnevale </a:t>
            </a:r>
            <a:r>
              <a:rPr lang="en-US" sz="1900" dirty="0" err="1"/>
              <a:t>Miino</a:t>
            </a:r>
            <a:r>
              <a:rPr lang="en-US" sz="1900" dirty="0"/>
              <a:t>, M., Torretta, V., &amp; Rada, E. C. (2024). Approaching sustainability and circularity along waste management systems in universities: An overview and proposal of good practices. </a:t>
            </a:r>
            <a:r>
              <a:rPr lang="en-US" sz="1900" i="1" dirty="0"/>
              <a:t>Frontiers in Environmental Science</a:t>
            </a:r>
            <a:r>
              <a:rPr lang="en-US" sz="1900" dirty="0"/>
              <a:t>, </a:t>
            </a:r>
            <a:r>
              <a:rPr lang="en-US" sz="1900" i="1" dirty="0"/>
              <a:t>12</a:t>
            </a:r>
            <a:r>
              <a:rPr lang="en-US" sz="1900" dirty="0"/>
              <a:t>. </a:t>
            </a:r>
            <a:r>
              <a:rPr lang="en-US" sz="1900" dirty="0">
                <a:hlinkClick r:id="rId3"/>
              </a:rPr>
              <a:t>https://doi.org/10.3389/fenvs.2024.1363024</a:t>
            </a:r>
            <a:endParaRPr lang="en-US" sz="1900" dirty="0"/>
          </a:p>
          <a:p>
            <a:pPr marL="0" indent="0">
              <a:buNone/>
            </a:pPr>
            <a:r>
              <a:rPr lang="en-US" sz="1900" dirty="0"/>
              <a:t>HDR Corporation. (2023). </a:t>
            </a:r>
            <a:r>
              <a:rPr lang="en-US" sz="1900" i="1" dirty="0"/>
              <a:t>Winnipeg Organics Planning Study – Executive Summary Consolidated Recommendations</a:t>
            </a:r>
            <a:r>
              <a:rPr lang="en-US" sz="1900" dirty="0"/>
              <a:t>. </a:t>
            </a:r>
            <a:r>
              <a:rPr lang="en-US" sz="1900" dirty="0">
                <a:hlinkClick r:id="rId4"/>
              </a:rPr>
              <a:t>https://clkapps.winnipeg.ca/DMIS/ViewDoc.asp?DocId=23988&amp;SectionId=701707&amp;InitUrl=</a:t>
            </a:r>
            <a:endParaRPr lang="en-US" sz="1900" dirty="0"/>
          </a:p>
          <a:p>
            <a:pPr marL="0" indent="0">
              <a:buNone/>
            </a:pPr>
            <a:r>
              <a:rPr lang="en-US" sz="1900" dirty="0"/>
              <a:t>Huffman, T. (2023). </a:t>
            </a:r>
            <a:r>
              <a:rPr lang="en-US" sz="1900" i="1" dirty="0"/>
              <a:t>Qualitative inquiry for social justice</a:t>
            </a:r>
            <a:r>
              <a:rPr lang="en-US" sz="1900" dirty="0"/>
              <a:t>. Routledge. </a:t>
            </a:r>
            <a:r>
              <a:rPr lang="en-US" sz="1900" dirty="0">
                <a:hlinkClick r:id="rId5"/>
              </a:rPr>
              <a:t>https://doi.org/10.4324/9781003107552</a:t>
            </a:r>
            <a:endParaRPr lang="en-US" sz="1900" dirty="0"/>
          </a:p>
          <a:p>
            <a:pPr marL="0" indent="0">
              <a:buNone/>
            </a:pPr>
            <a:r>
              <a:rPr lang="en-US" sz="1900" dirty="0"/>
              <a:t>Joy, P., Hammond, B., Hammond, C., Bonardi, O., Wassef, K., &amp; </a:t>
            </a:r>
            <a:r>
              <a:rPr lang="en-US" sz="1900" dirty="0" err="1"/>
              <a:t>Ferlatte</a:t>
            </a:r>
            <a:r>
              <a:rPr lang="en-US" sz="1900" dirty="0"/>
              <a:t>, O. (2024). Pulling at All Threads: Reflections on Using Multimodal Critical Discourse Analysis Within Arts-Based Health Research. </a:t>
            </a:r>
            <a:r>
              <a:rPr lang="en-US" sz="1900" i="1" dirty="0"/>
              <a:t>Qualitative Health Research</a:t>
            </a:r>
            <a:r>
              <a:rPr lang="en-US" sz="1900" dirty="0"/>
              <a:t>, 10497323241307893. </a:t>
            </a:r>
            <a:r>
              <a:rPr lang="en-US" sz="1900" dirty="0">
                <a:hlinkClick r:id="rId6"/>
              </a:rPr>
              <a:t>https://doi.org/10.1177/10497323241307893</a:t>
            </a:r>
            <a:endParaRPr lang="en-US" sz="1900" dirty="0"/>
          </a:p>
          <a:p>
            <a:pPr marL="0" indent="0">
              <a:buNone/>
            </a:pPr>
            <a:r>
              <a:rPr lang="en-US" sz="1900" dirty="0"/>
              <a:t>Leavy, P. (2020). </a:t>
            </a:r>
            <a:r>
              <a:rPr lang="en-US" sz="1900" i="1" dirty="0"/>
              <a:t>Method meets art: Arts-based research practice</a:t>
            </a:r>
            <a:r>
              <a:rPr lang="en-US" sz="1900" dirty="0"/>
              <a:t>. Guilford publications. </a:t>
            </a:r>
            <a:r>
              <a:rPr lang="en-US" sz="1900" dirty="0">
                <a:hlinkClick r:id="rId7"/>
              </a:rPr>
              <a:t>https://www.guilford.com/books/Method-Meets-Art/Patricia-Leavy/9781462538973</a:t>
            </a:r>
            <a:endParaRPr lang="en-US" sz="1900" dirty="0"/>
          </a:p>
        </p:txBody>
      </p:sp>
    </p:spTree>
    <p:extLst>
      <p:ext uri="{BB962C8B-B14F-4D97-AF65-F5344CB8AC3E}">
        <p14:creationId xmlns:p14="http://schemas.microsoft.com/office/powerpoint/2010/main" val="3678586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FC2F-1A31-774E-1F48-63C6207FC0F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4B1E5181-0942-025B-6FD7-85965BDD8AB7}"/>
              </a:ext>
            </a:extLst>
          </p:cNvPr>
          <p:cNvSpPr>
            <a:spLocks noGrp="1"/>
          </p:cNvSpPr>
          <p:nvPr>
            <p:ph type="title"/>
          </p:nvPr>
        </p:nvSpPr>
        <p:spPr>
          <a:xfrm>
            <a:off x="628650" y="-41277"/>
            <a:ext cx="7886700" cy="549274"/>
          </a:xfrm>
        </p:spPr>
        <p:txBody>
          <a:bodyPr>
            <a:noAutofit/>
          </a:bodyPr>
          <a:lstStyle/>
          <a:p>
            <a:pPr algn="ctr"/>
            <a:r>
              <a:rPr lang="en-CA" sz="2400" b="1" dirty="0"/>
              <a:t>References</a:t>
            </a:r>
          </a:p>
        </p:txBody>
      </p:sp>
      <p:sp>
        <p:nvSpPr>
          <p:cNvPr id="12" name="Content Placeholder 11">
            <a:extLst>
              <a:ext uri="{FF2B5EF4-FFF2-40B4-BE49-F238E27FC236}">
                <a16:creationId xmlns:a16="http://schemas.microsoft.com/office/drawing/2014/main" id="{1D87BD98-44B9-20F3-5F2C-EB2A0AD04D66}"/>
              </a:ext>
            </a:extLst>
          </p:cNvPr>
          <p:cNvSpPr>
            <a:spLocks noGrp="1"/>
          </p:cNvSpPr>
          <p:nvPr>
            <p:ph idx="1"/>
          </p:nvPr>
        </p:nvSpPr>
        <p:spPr>
          <a:xfrm>
            <a:off x="112889" y="530579"/>
            <a:ext cx="8878711" cy="6355644"/>
          </a:xfrm>
        </p:spPr>
        <p:txBody>
          <a:bodyPr>
            <a:noAutofit/>
          </a:bodyPr>
          <a:lstStyle/>
          <a:p>
            <a:pPr marL="0" indent="0">
              <a:buNone/>
            </a:pPr>
            <a:r>
              <a:rPr lang="en-US" sz="1800" dirty="0"/>
              <a:t>Liu, H., Liu, L., &amp; Li, H. (2024). Multimodal Discourse Studies in the International Academic Community (1997–2023): A Bibliometric Analysis. </a:t>
            </a:r>
            <a:r>
              <a:rPr lang="en-US" sz="1800" i="1" dirty="0"/>
              <a:t>Sage Open</a:t>
            </a:r>
            <a:r>
              <a:rPr lang="en-US" sz="1800" dirty="0"/>
              <a:t>, </a:t>
            </a:r>
            <a:r>
              <a:rPr lang="en-US" sz="1800" i="1" dirty="0"/>
              <a:t>14</a:t>
            </a:r>
            <a:r>
              <a:rPr lang="en-US" sz="1800" dirty="0"/>
              <a:t>(4), 21582440241305454. </a:t>
            </a:r>
            <a:r>
              <a:rPr lang="en-US" sz="1800" dirty="0">
                <a:hlinkClick r:id="rId2"/>
              </a:rPr>
              <a:t>https://doi.org/10.1177/21582440241305454</a:t>
            </a:r>
            <a:endParaRPr lang="en-US" sz="1800" dirty="0"/>
          </a:p>
          <a:p>
            <a:pPr marL="0" indent="0">
              <a:buNone/>
            </a:pPr>
            <a:r>
              <a:rPr lang="en-US" sz="1800" dirty="0"/>
              <a:t>Merriam, S. B., &amp; Tisdell, E. J. (2015). </a:t>
            </a:r>
            <a:r>
              <a:rPr lang="en-US" sz="1800" i="1" dirty="0"/>
              <a:t>Qualitative research: A guide to design and implementation</a:t>
            </a:r>
            <a:r>
              <a:rPr lang="en-US" sz="1800" dirty="0"/>
              <a:t>. John Wiley &amp; Sons. </a:t>
            </a:r>
            <a:r>
              <a:rPr lang="en-US" sz="1800" dirty="0">
                <a:hlinkClick r:id="rId3"/>
              </a:rPr>
              <a:t>https://download.e-bookshelf.de/download/0003/7195/84/L-G-0003719584-0007575839.pdf</a:t>
            </a:r>
            <a:endParaRPr lang="en-US" sz="1800" dirty="0"/>
          </a:p>
          <a:p>
            <a:pPr marL="0" indent="0">
              <a:buNone/>
            </a:pPr>
            <a:r>
              <a:rPr lang="en-US" sz="1800" dirty="0"/>
              <a:t>Morris, J. E., &amp; Paris, L. F. (2022). Rethinking arts-based research methods in education: Enhanced participant engagement processes to increase research credibility and knowledge translation. </a:t>
            </a:r>
            <a:r>
              <a:rPr lang="en-US" sz="1800" i="1" dirty="0"/>
              <a:t>International Journal of Research &amp; Method in Education</a:t>
            </a:r>
            <a:r>
              <a:rPr lang="en-US" sz="1800" dirty="0"/>
              <a:t>, </a:t>
            </a:r>
            <a:r>
              <a:rPr lang="en-US" sz="1800" i="1" dirty="0"/>
              <a:t>45</a:t>
            </a:r>
            <a:r>
              <a:rPr lang="en-US" sz="1800" dirty="0"/>
              <a:t>(1), 99–112. </a:t>
            </a:r>
            <a:r>
              <a:rPr lang="en-US" sz="1800" dirty="0">
                <a:hlinkClick r:id="rId4"/>
              </a:rPr>
              <a:t>https://doi.org/10.1080/1743727X.2021.1926971</a:t>
            </a:r>
            <a:endParaRPr lang="en-US" sz="1800" dirty="0"/>
          </a:p>
          <a:p>
            <a:pPr marL="0" indent="0">
              <a:buNone/>
            </a:pPr>
            <a:r>
              <a:rPr lang="en-US" sz="1800" dirty="0"/>
              <a:t>Pollock, D. C., Van Reken, R. E., &amp; Pollock, M. V. (2017). </a:t>
            </a:r>
            <a:r>
              <a:rPr lang="en-US" sz="1800" i="1" dirty="0"/>
              <a:t>Third Culture Kids: The experience of growing up among worlds: The original, classic book on TCKs</a:t>
            </a:r>
            <a:r>
              <a:rPr lang="en-US" sz="1800" dirty="0"/>
              <a:t> (3rd ed.). Hachette UK. </a:t>
            </a:r>
            <a:r>
              <a:rPr lang="en-US" sz="1800" dirty="0">
                <a:hlinkClick r:id="rId5"/>
              </a:rPr>
              <a:t>https://www.amazon.ca/Third-Culture-Kids-3rd-Growing/dp/1473657660</a:t>
            </a:r>
            <a:endParaRPr lang="en-US" sz="1800" dirty="0"/>
          </a:p>
          <a:p>
            <a:pPr marL="0" indent="0">
              <a:buNone/>
            </a:pPr>
            <a:r>
              <a:rPr lang="en-US" sz="1800" dirty="0"/>
              <a:t>UNEP. (2022, October 18). </a:t>
            </a:r>
            <a:r>
              <a:rPr lang="en-US" sz="1800" i="1" dirty="0"/>
              <a:t>What’s the deal with methane?</a:t>
            </a:r>
            <a:r>
              <a:rPr lang="en-US" sz="1800" dirty="0"/>
              <a:t> </a:t>
            </a:r>
            <a:r>
              <a:rPr lang="en-US" sz="1800" dirty="0">
                <a:hlinkClick r:id="rId6"/>
              </a:rPr>
              <a:t>https://www.unep.org/news-and-stories/video/whats-deal-methane</a:t>
            </a:r>
            <a:endParaRPr lang="en-US" sz="1800" dirty="0"/>
          </a:p>
          <a:p>
            <a:pPr marL="0" indent="0">
              <a:buNone/>
            </a:pPr>
            <a:r>
              <a:rPr lang="en-US" sz="1800" dirty="0"/>
              <a:t>UNEP. (2024). </a:t>
            </a:r>
            <a:r>
              <a:rPr lang="en-US" sz="1800" i="1" dirty="0"/>
              <a:t>Global Waste Management Outlook 2024 | UNEP - UN Environment Programme</a:t>
            </a:r>
            <a:r>
              <a:rPr lang="en-US" sz="1800" dirty="0"/>
              <a:t>. </a:t>
            </a:r>
            <a:r>
              <a:rPr lang="en-US" sz="1800" dirty="0">
                <a:hlinkClick r:id="rId7"/>
              </a:rPr>
              <a:t>https://www.unep.org/resources/global-waste-management-outlook-2024</a:t>
            </a:r>
            <a:endParaRPr lang="en-US" sz="1800" dirty="0"/>
          </a:p>
          <a:p>
            <a:pPr marL="0" indent="0">
              <a:buNone/>
            </a:pPr>
            <a:r>
              <a:rPr lang="en-US" sz="1800" dirty="0"/>
              <a:t>Wang, C., &amp; Burris, M. A. (1997). Photovoice: Concept, methodology, and use for participatory needs assessment. </a:t>
            </a:r>
            <a:r>
              <a:rPr lang="en-US" sz="1800" i="1" dirty="0"/>
              <a:t>Health Education &amp; Behavior</a:t>
            </a:r>
            <a:r>
              <a:rPr lang="en-US" sz="1800" dirty="0"/>
              <a:t>, </a:t>
            </a:r>
            <a:r>
              <a:rPr lang="en-US" sz="1800" i="1" dirty="0"/>
              <a:t>24</a:t>
            </a:r>
            <a:r>
              <a:rPr lang="en-US" sz="1800" dirty="0"/>
              <a:t>(3), 369–387. </a:t>
            </a:r>
            <a:r>
              <a:rPr lang="en-US" sz="1800" dirty="0">
                <a:hlinkClick r:id="rId8"/>
              </a:rPr>
              <a:t>https://doi.org/10.1177/109019819702400309</a:t>
            </a:r>
            <a:endParaRPr lang="en-CA" sz="1800" dirty="0"/>
          </a:p>
        </p:txBody>
      </p:sp>
    </p:spTree>
    <p:extLst>
      <p:ext uri="{BB962C8B-B14F-4D97-AF65-F5344CB8AC3E}">
        <p14:creationId xmlns:p14="http://schemas.microsoft.com/office/powerpoint/2010/main" val="1966839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F669-23B3-7603-1206-7BC49667DC02}"/>
              </a:ext>
            </a:extLst>
          </p:cNvPr>
          <p:cNvSpPr>
            <a:spLocks noGrp="1"/>
          </p:cNvSpPr>
          <p:nvPr>
            <p:ph type="title"/>
          </p:nvPr>
        </p:nvSpPr>
        <p:spPr>
          <a:xfrm>
            <a:off x="628650" y="116769"/>
            <a:ext cx="7886700" cy="696030"/>
          </a:xfrm>
        </p:spPr>
        <p:txBody>
          <a:bodyPr>
            <a:normAutofit fontScale="90000"/>
          </a:bodyPr>
          <a:lstStyle/>
          <a:p>
            <a:pPr algn="ctr"/>
            <a:r>
              <a:rPr lang="en-CA" b="1" dirty="0"/>
              <a:t>Gratitude</a:t>
            </a:r>
          </a:p>
        </p:txBody>
      </p:sp>
      <p:sp>
        <p:nvSpPr>
          <p:cNvPr id="3" name="Content Placeholder 2">
            <a:extLst>
              <a:ext uri="{FF2B5EF4-FFF2-40B4-BE49-F238E27FC236}">
                <a16:creationId xmlns:a16="http://schemas.microsoft.com/office/drawing/2014/main" id="{37372897-1A15-CD22-9A71-4C494A753B9F}"/>
              </a:ext>
            </a:extLst>
          </p:cNvPr>
          <p:cNvSpPr>
            <a:spLocks noGrp="1"/>
          </p:cNvSpPr>
          <p:nvPr>
            <p:ph idx="1"/>
          </p:nvPr>
        </p:nvSpPr>
        <p:spPr>
          <a:xfrm>
            <a:off x="259645" y="790220"/>
            <a:ext cx="8556977" cy="6000045"/>
          </a:xfrm>
        </p:spPr>
        <p:txBody>
          <a:bodyPr>
            <a:normAutofit fontScale="85000" lnSpcReduction="20000"/>
          </a:bodyPr>
          <a:lstStyle/>
          <a:p>
            <a:r>
              <a:rPr lang="en-US" b="1" dirty="0"/>
              <a:t>Dr. Bruno de Oliveira Jayme (advisor), Faculty of Education [</a:t>
            </a:r>
            <a:r>
              <a:rPr lang="en-US" b="1" dirty="0" err="1"/>
              <a:t>guarda</a:t>
            </a:r>
            <a:r>
              <a:rPr lang="en-US" b="1" dirty="0"/>
              <a:t> </a:t>
            </a:r>
            <a:r>
              <a:rPr lang="en-US" b="1" dirty="0" err="1"/>
              <a:t>avançada</a:t>
            </a:r>
            <a:r>
              <a:rPr lang="en-US" b="1" dirty="0"/>
              <a:t> / </a:t>
            </a:r>
            <a:r>
              <a:rPr lang="en-US" b="1"/>
              <a:t>advance guard] </a:t>
            </a:r>
            <a:endParaRPr lang="en-US" b="1" dirty="0"/>
          </a:p>
          <a:p>
            <a:r>
              <a:rPr lang="en-US" dirty="0"/>
              <a:t>Dr. Beryl Peters, Faculty of Education [Trustworthiness]</a:t>
            </a:r>
          </a:p>
          <a:p>
            <a:r>
              <a:rPr lang="en-US" dirty="0"/>
              <a:t>Dr. Dawn Sutherland, Faculty of Education [</a:t>
            </a:r>
            <a:r>
              <a:rPr lang="en-CA" dirty="0"/>
              <a:t>Insightfulness</a:t>
            </a:r>
            <a:r>
              <a:rPr lang="en-US" dirty="0"/>
              <a:t>]</a:t>
            </a:r>
          </a:p>
          <a:p>
            <a:r>
              <a:rPr lang="en-US" dirty="0"/>
              <a:t>Dr. Thomas Falkenberg, Faculty of Education [EDUC 7050 (A) PhD Professor #1 – </a:t>
            </a:r>
            <a:r>
              <a:rPr lang="en-US" i="1" dirty="0"/>
              <a:t>ontology, epistemology?</a:t>
            </a:r>
            <a:r>
              <a:rPr lang="en-US" dirty="0"/>
              <a:t>]</a:t>
            </a:r>
          </a:p>
          <a:p>
            <a:r>
              <a:rPr lang="en-US" dirty="0"/>
              <a:t>Dr. Michelle Honeyford, Faculty of Education [EDUC 7050 (B) PhD Professor #2 - </a:t>
            </a:r>
            <a:r>
              <a:rPr lang="en-US" i="1" dirty="0"/>
              <a:t>fumettivoice</a:t>
            </a:r>
            <a:r>
              <a:rPr lang="en-US" dirty="0"/>
              <a:t>]</a:t>
            </a:r>
          </a:p>
          <a:p>
            <a:r>
              <a:rPr lang="en-US" dirty="0"/>
              <a:t>Dr. Andrea Charron, Centre for Defence and Security Studies [mentor]</a:t>
            </a:r>
          </a:p>
          <a:p>
            <a:r>
              <a:rPr lang="en-US" dirty="0"/>
              <a:t>Dr. Robert </a:t>
            </a:r>
            <a:r>
              <a:rPr lang="en-US" dirty="0" err="1"/>
              <a:t>Sarfi</a:t>
            </a:r>
            <a:r>
              <a:rPr lang="en-US" dirty="0"/>
              <a:t>, Boreas Group [mentor]</a:t>
            </a:r>
          </a:p>
          <a:p>
            <a:r>
              <a:rPr lang="en-US" dirty="0"/>
              <a:t>Thomas Chaput [mentor] </a:t>
            </a:r>
          </a:p>
          <a:p>
            <a:r>
              <a:rPr lang="en-US" dirty="0"/>
              <a:t>Kevin </a:t>
            </a:r>
            <a:r>
              <a:rPr lang="en-US" dirty="0" err="1"/>
              <a:t>Lopuck</a:t>
            </a:r>
            <a:r>
              <a:rPr lang="en-US" dirty="0"/>
              <a:t> and Jenny Wright [Beer &amp; Wings cohort]</a:t>
            </a:r>
          </a:p>
          <a:p>
            <a:r>
              <a:rPr lang="en-US" dirty="0"/>
              <a:t>Compost Winnipeg, University of Winnipeg, City of Winnipeg, Manitoba Association of Regional Recyclers [keeping it real]</a:t>
            </a:r>
          </a:p>
          <a:p>
            <a:r>
              <a:rPr lang="en-US" b="1" dirty="0"/>
              <a:t>Sharlene and my crew [xoxo]</a:t>
            </a:r>
          </a:p>
        </p:txBody>
      </p:sp>
    </p:spTree>
    <p:extLst>
      <p:ext uri="{BB962C8B-B14F-4D97-AF65-F5344CB8AC3E}">
        <p14:creationId xmlns:p14="http://schemas.microsoft.com/office/powerpoint/2010/main" val="4158319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A46FBDE-F7D7-5C7D-CFF2-6F4044678F2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1881" r="21881"/>
          <a:stretch/>
        </p:blipFill>
        <p:spPr>
          <a:xfrm rot="5400000">
            <a:off x="1163720" y="-1163721"/>
            <a:ext cx="6982329" cy="9309771"/>
          </a:xfrm>
          <a:prstGeom prst="rect">
            <a:avLst/>
          </a:prstGeom>
        </p:spPr>
      </p:pic>
      <p:sp>
        <p:nvSpPr>
          <p:cNvPr id="2" name="Title 1">
            <a:extLst>
              <a:ext uri="{FF2B5EF4-FFF2-40B4-BE49-F238E27FC236}">
                <a16:creationId xmlns:a16="http://schemas.microsoft.com/office/drawing/2014/main" id="{A34B4E34-44DF-0ACA-33D4-15B3AD9B2412}"/>
              </a:ext>
            </a:extLst>
          </p:cNvPr>
          <p:cNvSpPr>
            <a:spLocks noGrp="1"/>
          </p:cNvSpPr>
          <p:nvPr>
            <p:ph type="title"/>
          </p:nvPr>
        </p:nvSpPr>
        <p:spPr>
          <a:xfrm>
            <a:off x="227263" y="694509"/>
            <a:ext cx="8855242" cy="1167063"/>
          </a:xfrm>
        </p:spPr>
        <p:txBody>
          <a:bodyPr vert="horz" lIns="91440" tIns="45720" rIns="91440" bIns="45720" rtlCol="0" anchor="b">
            <a:normAutofit/>
          </a:bodyPr>
          <a:lstStyle/>
          <a:p>
            <a:pPr algn="ctr"/>
            <a:r>
              <a:rPr lang="en-US" sz="6600" b="1" kern="1200" dirty="0">
                <a:solidFill>
                  <a:schemeClr val="bg1"/>
                </a:solidFill>
                <a:latin typeface="+mj-lt"/>
                <a:ea typeface="+mj-ea"/>
                <a:cs typeface="+mj-cs"/>
              </a:rPr>
              <a:t>Questions / Comments</a:t>
            </a:r>
          </a:p>
        </p:txBody>
      </p:sp>
      <p:sp>
        <p:nvSpPr>
          <p:cNvPr id="3" name="TextBox 2">
            <a:extLst>
              <a:ext uri="{FF2B5EF4-FFF2-40B4-BE49-F238E27FC236}">
                <a16:creationId xmlns:a16="http://schemas.microsoft.com/office/drawing/2014/main" id="{59EEA2A0-6F5F-5B15-124E-08139D132049}"/>
              </a:ext>
            </a:extLst>
          </p:cNvPr>
          <p:cNvSpPr txBox="1"/>
          <p:nvPr/>
        </p:nvSpPr>
        <p:spPr>
          <a:xfrm rot="16200000">
            <a:off x="6747082" y="4068267"/>
            <a:ext cx="4450307" cy="830997"/>
          </a:xfrm>
          <a:prstGeom prst="rect">
            <a:avLst/>
          </a:prstGeom>
          <a:noFill/>
        </p:spPr>
        <p:txBody>
          <a:bodyPr wrap="square" rtlCol="0">
            <a:spAutoFit/>
          </a:bodyPr>
          <a:lstStyle/>
          <a:p>
            <a:pPr algn="ctr"/>
            <a:r>
              <a:rPr lang="en-CA" sz="2400" i="1">
                <a:solidFill>
                  <a:schemeClr val="bg1"/>
                </a:solidFill>
              </a:rPr>
              <a:t>Photo by Joseph Harding, 2024</a:t>
            </a:r>
          </a:p>
          <a:p>
            <a:pPr algn="ctr"/>
            <a:endParaRPr lang="en-CA" sz="2400" i="1" dirty="0">
              <a:solidFill>
                <a:schemeClr val="bg1"/>
              </a:solidFill>
            </a:endParaRPr>
          </a:p>
        </p:txBody>
      </p:sp>
    </p:spTree>
    <p:extLst>
      <p:ext uri="{BB962C8B-B14F-4D97-AF65-F5344CB8AC3E}">
        <p14:creationId xmlns:p14="http://schemas.microsoft.com/office/powerpoint/2010/main" val="362045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98B23-B2B4-6718-8EC5-B5FE8177B863}"/>
              </a:ext>
            </a:extLst>
          </p:cNvPr>
          <p:cNvSpPr>
            <a:spLocks noGrp="1"/>
          </p:cNvSpPr>
          <p:nvPr>
            <p:ph type="title"/>
          </p:nvPr>
        </p:nvSpPr>
        <p:spPr>
          <a:xfrm>
            <a:off x="603504" y="4267832"/>
            <a:ext cx="3604497" cy="1297115"/>
          </a:xfrm>
        </p:spPr>
        <p:txBody>
          <a:bodyPr vert="horz" lIns="91440" tIns="45720" rIns="91440" bIns="45720" rtlCol="0" anchor="t">
            <a:normAutofit/>
          </a:bodyPr>
          <a:lstStyle/>
          <a:p>
            <a:r>
              <a:rPr lang="en-US" sz="3500" kern="1200">
                <a:solidFill>
                  <a:schemeClr val="tx2"/>
                </a:solidFill>
                <a:latin typeface="+mj-lt"/>
                <a:ea typeface="+mj-ea"/>
                <a:cs typeface="+mj-cs"/>
              </a:rPr>
              <a:t>Supplementary Information</a:t>
            </a:r>
          </a:p>
        </p:txBody>
      </p:sp>
      <p:pic>
        <p:nvPicPr>
          <p:cNvPr id="6" name="Graphic 5" descr="Books">
            <a:extLst>
              <a:ext uri="{FF2B5EF4-FFF2-40B4-BE49-F238E27FC236}">
                <a16:creationId xmlns:a16="http://schemas.microsoft.com/office/drawing/2014/main" id="{1CA21805-EF02-B69A-EA8D-B25408A0C8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6992" y="2216469"/>
            <a:ext cx="3106320" cy="3106320"/>
          </a:xfrm>
          <a:prstGeom prst="rect">
            <a:avLst/>
          </a:prstGeom>
          <a:ln>
            <a:noFill/>
          </a:ln>
        </p:spPr>
      </p:pic>
    </p:spTree>
    <p:extLst>
      <p:ext uri="{BB962C8B-B14F-4D97-AF65-F5344CB8AC3E}">
        <p14:creationId xmlns:p14="http://schemas.microsoft.com/office/powerpoint/2010/main" val="3251763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828E1F-1FB6-722A-5E24-91AA65FFA7E3}"/>
              </a:ext>
            </a:extLst>
          </p:cNvPr>
          <p:cNvSpPr>
            <a:spLocks noGrp="1"/>
          </p:cNvSpPr>
          <p:nvPr>
            <p:ph type="title"/>
          </p:nvPr>
        </p:nvSpPr>
        <p:spPr>
          <a:xfrm>
            <a:off x="334010" y="167729"/>
            <a:ext cx="7886700" cy="825045"/>
          </a:xfrm>
        </p:spPr>
        <p:txBody>
          <a:bodyPr/>
          <a:lstStyle/>
          <a:p>
            <a:pPr algn="ctr"/>
            <a:r>
              <a:rPr lang="en-CA" b="1" dirty="0"/>
              <a:t>Presentation Agenda</a:t>
            </a:r>
          </a:p>
        </p:txBody>
      </p:sp>
      <p:graphicFrame>
        <p:nvGraphicFramePr>
          <p:cNvPr id="8" name="Diagram 7">
            <a:extLst>
              <a:ext uri="{FF2B5EF4-FFF2-40B4-BE49-F238E27FC236}">
                <a16:creationId xmlns:a16="http://schemas.microsoft.com/office/drawing/2014/main" id="{597D00A9-2FA0-65E9-63CC-E700F9274581}"/>
              </a:ext>
            </a:extLst>
          </p:cNvPr>
          <p:cNvGraphicFramePr/>
          <p:nvPr>
            <p:extLst>
              <p:ext uri="{D42A27DB-BD31-4B8C-83A1-F6EECF244321}">
                <p14:modId xmlns:p14="http://schemas.microsoft.com/office/powerpoint/2010/main" val="696725757"/>
              </p:ext>
            </p:extLst>
          </p:nvPr>
        </p:nvGraphicFramePr>
        <p:xfrm>
          <a:off x="301896" y="1045026"/>
          <a:ext cx="8384903" cy="5577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204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1ADC37-B0C1-A2B6-7348-123AF14DAB1B}"/>
              </a:ext>
            </a:extLst>
          </p:cNvPr>
          <p:cNvSpPr>
            <a:spLocks noGrp="1"/>
          </p:cNvSpPr>
          <p:nvPr>
            <p:ph type="title"/>
          </p:nvPr>
        </p:nvSpPr>
        <p:spPr>
          <a:xfrm>
            <a:off x="0" y="140538"/>
            <a:ext cx="9144000" cy="560849"/>
          </a:xfrm>
        </p:spPr>
        <p:txBody>
          <a:bodyPr>
            <a:normAutofit fontScale="90000"/>
          </a:bodyPr>
          <a:lstStyle/>
          <a:p>
            <a:pPr algn="ctr"/>
            <a:r>
              <a:rPr lang="en-CA" b="1" dirty="0"/>
              <a:t>Research Sub-questions</a:t>
            </a:r>
          </a:p>
        </p:txBody>
      </p:sp>
      <p:graphicFrame>
        <p:nvGraphicFramePr>
          <p:cNvPr id="7" name="Content Placeholder 6">
            <a:extLst>
              <a:ext uri="{FF2B5EF4-FFF2-40B4-BE49-F238E27FC236}">
                <a16:creationId xmlns:a16="http://schemas.microsoft.com/office/drawing/2014/main" id="{7FABDD25-F05A-1B6B-5500-FF4AFB95CD2B}"/>
              </a:ext>
            </a:extLst>
          </p:cNvPr>
          <p:cNvGraphicFramePr>
            <a:graphicFrameLocks noGrp="1"/>
          </p:cNvGraphicFramePr>
          <p:nvPr>
            <p:ph idx="1"/>
            <p:extLst>
              <p:ext uri="{D42A27DB-BD31-4B8C-83A1-F6EECF244321}">
                <p14:modId xmlns:p14="http://schemas.microsoft.com/office/powerpoint/2010/main" val="704830991"/>
              </p:ext>
            </p:extLst>
          </p:nvPr>
        </p:nvGraphicFramePr>
        <p:xfrm>
          <a:off x="-1629595" y="802106"/>
          <a:ext cx="12441973" cy="5945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1298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3FC27-274F-26E6-5169-B6E8801363BA}"/>
              </a:ext>
            </a:extLst>
          </p:cNvPr>
          <p:cNvSpPr>
            <a:spLocks noGrp="1"/>
          </p:cNvSpPr>
          <p:nvPr>
            <p:ph type="title"/>
          </p:nvPr>
        </p:nvSpPr>
        <p:spPr>
          <a:xfrm>
            <a:off x="630936" y="151857"/>
            <a:ext cx="7879842" cy="792464"/>
          </a:xfrm>
        </p:spPr>
        <p:txBody>
          <a:bodyPr anchor="b">
            <a:normAutofit/>
          </a:bodyPr>
          <a:lstStyle/>
          <a:p>
            <a:pPr algn="ctr"/>
            <a:r>
              <a:rPr lang="en-CA" dirty="0"/>
              <a:t>Research Objectives</a:t>
            </a:r>
          </a:p>
        </p:txBody>
      </p:sp>
      <p:graphicFrame>
        <p:nvGraphicFramePr>
          <p:cNvPr id="20" name="Content Placeholder 2">
            <a:extLst>
              <a:ext uri="{FF2B5EF4-FFF2-40B4-BE49-F238E27FC236}">
                <a16:creationId xmlns:a16="http://schemas.microsoft.com/office/drawing/2014/main" id="{0102D736-CE3B-47E9-8812-84AA97E03349}"/>
              </a:ext>
            </a:extLst>
          </p:cNvPr>
          <p:cNvGraphicFramePr>
            <a:graphicFrameLocks noGrp="1"/>
          </p:cNvGraphicFramePr>
          <p:nvPr>
            <p:ph idx="1"/>
          </p:nvPr>
        </p:nvGraphicFramePr>
        <p:xfrm>
          <a:off x="200387" y="1053296"/>
          <a:ext cx="8851015" cy="5590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793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174AAB1-760B-79F8-F4B8-41D91765E635}"/>
              </a:ext>
            </a:extLst>
          </p:cNvPr>
          <p:cNvGraphicFramePr>
            <a:graphicFrameLocks noGrp="1"/>
          </p:cNvGraphicFramePr>
          <p:nvPr>
            <p:ph sz="half" idx="1"/>
          </p:nvPr>
        </p:nvGraphicFramePr>
        <p:xfrm>
          <a:off x="628650" y="474854"/>
          <a:ext cx="3886200" cy="6582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DC39CB94-4F46-73A5-1012-08C6CF134C8A}"/>
              </a:ext>
            </a:extLst>
          </p:cNvPr>
          <p:cNvGraphicFramePr>
            <a:graphicFrameLocks noGrp="1"/>
          </p:cNvGraphicFramePr>
          <p:nvPr>
            <p:ph sz="half" idx="2"/>
          </p:nvPr>
        </p:nvGraphicFramePr>
        <p:xfrm>
          <a:off x="4629150" y="474854"/>
          <a:ext cx="3886200" cy="65825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6">
            <a:extLst>
              <a:ext uri="{FF2B5EF4-FFF2-40B4-BE49-F238E27FC236}">
                <a16:creationId xmlns:a16="http://schemas.microsoft.com/office/drawing/2014/main" id="{52D8DA70-DA51-4E6B-DD4A-350275451518}"/>
              </a:ext>
            </a:extLst>
          </p:cNvPr>
          <p:cNvSpPr/>
          <p:nvPr/>
        </p:nvSpPr>
        <p:spPr>
          <a:xfrm rot="16200000">
            <a:off x="-2906555" y="3258299"/>
            <a:ext cx="6582556" cy="1015663"/>
          </a:xfrm>
          <a:prstGeom prst="rect">
            <a:avLst/>
          </a:prstGeom>
          <a:noFill/>
        </p:spPr>
        <p:txBody>
          <a:bodyPr wrap="square" lIns="91440" tIns="45720" rIns="91440" bIns="45720">
            <a:spAutoFit/>
          </a:bodyPr>
          <a:lstStyle/>
          <a:p>
            <a:pPr algn="ctr"/>
            <a:r>
              <a:rPr lang="en-US" sz="6000" b="1" i="1" dirty="0">
                <a:ln w="0"/>
                <a:gradFill>
                  <a:gsLst>
                    <a:gs pos="21000">
                      <a:srgbClr val="53575C"/>
                    </a:gs>
                    <a:gs pos="88000">
                      <a:srgbClr val="C5C7CA"/>
                    </a:gs>
                  </a:gsLst>
                  <a:lin ang="5400000"/>
                </a:gradFill>
              </a:rPr>
              <a:t>Training</a:t>
            </a:r>
            <a:endParaRPr lang="en-US" sz="6000" b="1" i="1" cap="none" spc="0" dirty="0">
              <a:ln w="0"/>
              <a:gradFill>
                <a:gsLst>
                  <a:gs pos="21000">
                    <a:srgbClr val="53575C"/>
                  </a:gs>
                  <a:gs pos="88000">
                    <a:srgbClr val="C5C7CA"/>
                  </a:gs>
                </a:gsLst>
                <a:lin ang="5400000"/>
              </a:gradFill>
              <a:effectLst/>
            </a:endParaRPr>
          </a:p>
        </p:txBody>
      </p:sp>
      <p:sp>
        <p:nvSpPr>
          <p:cNvPr id="8" name="Rectangle 7">
            <a:extLst>
              <a:ext uri="{FF2B5EF4-FFF2-40B4-BE49-F238E27FC236}">
                <a16:creationId xmlns:a16="http://schemas.microsoft.com/office/drawing/2014/main" id="{24597696-AA1F-EB45-EBFC-646375DA82CC}"/>
              </a:ext>
            </a:extLst>
          </p:cNvPr>
          <p:cNvSpPr/>
          <p:nvPr/>
        </p:nvSpPr>
        <p:spPr>
          <a:xfrm rot="5400000">
            <a:off x="5452294" y="3258301"/>
            <a:ext cx="6582554" cy="1015663"/>
          </a:xfrm>
          <a:prstGeom prst="rect">
            <a:avLst/>
          </a:prstGeom>
          <a:noFill/>
        </p:spPr>
        <p:txBody>
          <a:bodyPr wrap="square" lIns="91440" tIns="45720" rIns="91440" bIns="45720">
            <a:spAutoFit/>
          </a:bodyPr>
          <a:lstStyle/>
          <a:p>
            <a:pPr algn="ctr"/>
            <a:r>
              <a:rPr lang="en-US" sz="6000" b="1" i="1" dirty="0">
                <a:ln w="0"/>
                <a:gradFill>
                  <a:gsLst>
                    <a:gs pos="21000">
                      <a:srgbClr val="53575C"/>
                    </a:gs>
                    <a:gs pos="88000">
                      <a:srgbClr val="C5C7CA"/>
                    </a:gs>
                  </a:gsLst>
                  <a:lin ang="5400000"/>
                </a:gradFill>
              </a:rPr>
              <a:t>Conduct</a:t>
            </a:r>
            <a:endParaRPr lang="en-US" sz="6000" b="1" i="1" cap="none" spc="0" dirty="0">
              <a:ln w="0"/>
              <a:gradFill>
                <a:gsLst>
                  <a:gs pos="21000">
                    <a:srgbClr val="53575C"/>
                  </a:gs>
                  <a:gs pos="88000">
                    <a:srgbClr val="C5C7CA"/>
                  </a:gs>
                </a:gsLst>
                <a:lin ang="5400000"/>
              </a:gradFill>
              <a:effectLst/>
            </a:endParaRPr>
          </a:p>
        </p:txBody>
      </p:sp>
      <p:sp>
        <p:nvSpPr>
          <p:cNvPr id="2" name="Title 1">
            <a:extLst>
              <a:ext uri="{FF2B5EF4-FFF2-40B4-BE49-F238E27FC236}">
                <a16:creationId xmlns:a16="http://schemas.microsoft.com/office/drawing/2014/main" id="{117072E6-2E18-605F-CF20-649EDE7776D3}"/>
              </a:ext>
            </a:extLst>
          </p:cNvPr>
          <p:cNvSpPr>
            <a:spLocks noGrp="1"/>
          </p:cNvSpPr>
          <p:nvPr>
            <p:ph type="title"/>
          </p:nvPr>
        </p:nvSpPr>
        <p:spPr>
          <a:xfrm>
            <a:off x="628650" y="194438"/>
            <a:ext cx="7886700" cy="769193"/>
          </a:xfrm>
        </p:spPr>
        <p:txBody>
          <a:bodyPr/>
          <a:lstStyle/>
          <a:p>
            <a:pPr algn="ctr"/>
            <a:r>
              <a:rPr lang="en-CA" b="1" dirty="0"/>
              <a:t>Fumettivoice Process</a:t>
            </a:r>
          </a:p>
        </p:txBody>
      </p:sp>
    </p:spTree>
    <p:extLst>
      <p:ext uri="{BB962C8B-B14F-4D97-AF65-F5344CB8AC3E}">
        <p14:creationId xmlns:p14="http://schemas.microsoft.com/office/powerpoint/2010/main" val="1325743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2CC29-469F-65F5-C7AE-9C1EB7AF12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9BD78-13AC-F085-3FA4-E315B2ADCDC9}"/>
              </a:ext>
            </a:extLst>
          </p:cNvPr>
          <p:cNvSpPr>
            <a:spLocks noGrp="1"/>
          </p:cNvSpPr>
          <p:nvPr>
            <p:ph type="title"/>
          </p:nvPr>
        </p:nvSpPr>
        <p:spPr>
          <a:xfrm>
            <a:off x="136856" y="246695"/>
            <a:ext cx="3355713" cy="2387600"/>
          </a:xfrm>
        </p:spPr>
        <p:txBody>
          <a:bodyPr vert="horz" lIns="91440" tIns="45720" rIns="91440" bIns="45720" rtlCol="0" anchor="t">
            <a:normAutofit/>
          </a:bodyPr>
          <a:lstStyle/>
          <a:p>
            <a:r>
              <a:rPr lang="en-US" sz="4000" b="1" dirty="0"/>
              <a:t>Fumettivoice – participant instructions example</a:t>
            </a:r>
          </a:p>
        </p:txBody>
      </p:sp>
      <p:pic>
        <p:nvPicPr>
          <p:cNvPr id="3" name="Picture 2">
            <a:extLst>
              <a:ext uri="{FF2B5EF4-FFF2-40B4-BE49-F238E27FC236}">
                <a16:creationId xmlns:a16="http://schemas.microsoft.com/office/drawing/2014/main" id="{0C54B985-720A-204D-6758-88931449A3A6}"/>
              </a:ext>
            </a:extLst>
          </p:cNvPr>
          <p:cNvPicPr>
            <a:picLocks noChangeAspect="1"/>
          </p:cNvPicPr>
          <p:nvPr/>
        </p:nvPicPr>
        <p:blipFill>
          <a:blip r:embed="rId2">
            <a:extLst>
              <a:ext uri="{28A0092B-C50C-407E-A947-70E740481C1C}">
                <a14:useLocalDpi xmlns:a14="http://schemas.microsoft.com/office/drawing/2010/main" val="0"/>
              </a:ext>
            </a:extLst>
          </a:blip>
          <a:srcRect r="1662" b="-3"/>
          <a:stretch>
            <a:fillRect/>
          </a:stretch>
        </p:blipFill>
        <p:spPr>
          <a:xfrm>
            <a:off x="3525722" y="0"/>
            <a:ext cx="5251751" cy="6913530"/>
          </a:xfrm>
          <a:prstGeom prst="rect">
            <a:avLst/>
          </a:prstGeom>
        </p:spPr>
      </p:pic>
    </p:spTree>
    <p:extLst>
      <p:ext uri="{BB962C8B-B14F-4D97-AF65-F5344CB8AC3E}">
        <p14:creationId xmlns:p14="http://schemas.microsoft.com/office/powerpoint/2010/main" val="2377713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A6D18-BD6F-87EC-8580-AFF5739D8117}"/>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A576628-C786-ECE7-9FD9-9FC742D2D146}"/>
              </a:ext>
            </a:extLst>
          </p:cNvPr>
          <p:cNvGraphicFramePr>
            <a:graphicFrameLocks noGrp="1"/>
          </p:cNvGraphicFramePr>
          <p:nvPr>
            <p:ph idx="1"/>
          </p:nvPr>
        </p:nvGraphicFramePr>
        <p:xfrm>
          <a:off x="108155" y="0"/>
          <a:ext cx="8918165" cy="6719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2AAC23D4-51F1-AD33-A779-792354078ED8}"/>
              </a:ext>
            </a:extLst>
          </p:cNvPr>
          <p:cNvGraphicFramePr/>
          <p:nvPr/>
        </p:nvGraphicFramePr>
        <p:xfrm>
          <a:off x="108154" y="5830528"/>
          <a:ext cx="8918164" cy="7669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18925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5E2D4A-FF3E-4E7D-F130-E476C0C8C624}"/>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a:t>Data Management: </a:t>
            </a:r>
            <a:br>
              <a:rPr lang="en-US" sz="3100"/>
            </a:br>
            <a:r>
              <a:rPr lang="en-US" sz="3100"/>
              <a:t>Key Features</a:t>
            </a:r>
          </a:p>
        </p:txBody>
      </p:sp>
      <p:pic>
        <p:nvPicPr>
          <p:cNvPr id="7" name="Content Placeholder 6" descr="A screenshot of a computer&#10;&#10;AI-generated content may be incorrect.">
            <a:extLst>
              <a:ext uri="{FF2B5EF4-FFF2-40B4-BE49-F238E27FC236}">
                <a16:creationId xmlns:a16="http://schemas.microsoft.com/office/drawing/2014/main" id="{780B3E5A-BBB7-AEC4-26DE-F053C053B0C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8109" r="5641" b="-1"/>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280FDB24-300D-BD28-64C1-6FF6197E5D9D}"/>
              </a:ext>
            </a:extLst>
          </p:cNvPr>
          <p:cNvSpPr>
            <a:spLocks noGrp="1"/>
          </p:cNvSpPr>
          <p:nvPr>
            <p:ph sz="half" idx="2"/>
          </p:nvPr>
        </p:nvSpPr>
        <p:spPr>
          <a:xfrm>
            <a:off x="3167986" y="3752850"/>
            <a:ext cx="5614060" cy="2452687"/>
          </a:xfrm>
        </p:spPr>
        <p:txBody>
          <a:bodyPr vert="horz" lIns="91440" tIns="45720" rIns="91440" bIns="45720" rtlCol="0" anchor="ctr">
            <a:normAutofit/>
          </a:bodyPr>
          <a:lstStyle/>
          <a:p>
            <a:r>
              <a:rPr lang="en-US" sz="1600"/>
              <a:t>University of Manitoba MS Teams protected folder as central repository</a:t>
            </a:r>
          </a:p>
          <a:p>
            <a:r>
              <a:rPr lang="en-US" sz="1600"/>
              <a:t>Restricted access to individual folders for participants</a:t>
            </a:r>
          </a:p>
          <a:p>
            <a:r>
              <a:rPr lang="en-US" sz="1600"/>
              <a:t>Group access folders for focus groups</a:t>
            </a:r>
          </a:p>
          <a:p>
            <a:r>
              <a:rPr lang="en-US" sz="1600"/>
              <a:t>Group access folder for final fumetti photo comic story</a:t>
            </a:r>
          </a:p>
          <a:p>
            <a:r>
              <a:rPr lang="en-US" sz="1600"/>
              <a:t>Ability to remove data from withdrawn participants</a:t>
            </a:r>
          </a:p>
          <a:p>
            <a:r>
              <a:rPr lang="en-US" sz="1600"/>
              <a:t>Encryption and storage post study for seven years</a:t>
            </a:r>
          </a:p>
        </p:txBody>
      </p:sp>
    </p:spTree>
    <p:extLst>
      <p:ext uri="{BB962C8B-B14F-4D97-AF65-F5344CB8AC3E}">
        <p14:creationId xmlns:p14="http://schemas.microsoft.com/office/powerpoint/2010/main" val="749101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8" name="Content Placeholder 7" descr="A computer screen shot of a data template&#10;&#10;AI-generated content may be incorrect.">
            <a:extLst>
              <a:ext uri="{FF2B5EF4-FFF2-40B4-BE49-F238E27FC236}">
                <a16:creationId xmlns:a16="http://schemas.microsoft.com/office/drawing/2014/main" id="{7504343F-9C0F-EF42-C14D-0D90BA3D3B2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1032" r="2693" b="-2"/>
          <a:stretch>
            <a:fillRect/>
          </a:stretch>
        </p:blipFill>
        <p:spPr>
          <a:xfrm>
            <a:off x="20" y="655"/>
            <a:ext cx="6086455" cy="4468659"/>
          </a:xfrm>
          <a:prstGeom prst="rect">
            <a:avLst/>
          </a:prstGeom>
        </p:spPr>
      </p:pic>
      <p:pic>
        <p:nvPicPr>
          <p:cNvPr id="6" name="Content Placeholder 5" descr="A plastic bag of trash on the ground&#10;&#10;AI-generated content may be incorrect.">
            <a:extLst>
              <a:ext uri="{FF2B5EF4-FFF2-40B4-BE49-F238E27FC236}">
                <a16:creationId xmlns:a16="http://schemas.microsoft.com/office/drawing/2014/main" id="{B76C4C82-0322-17AA-6C8C-F55D6F0FAA3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8776" r="-2" b="-2"/>
          <a:stretch>
            <a:fillRect/>
          </a:stretch>
        </p:blipFill>
        <p:spPr>
          <a:xfrm rot="5400000">
            <a:off x="5380798" y="705668"/>
            <a:ext cx="4468876" cy="3057527"/>
          </a:xfrm>
          <a:prstGeom prst="rect">
            <a:avLst/>
          </a:prstGeom>
        </p:spPr>
      </p:pic>
      <p:sp>
        <p:nvSpPr>
          <p:cNvPr id="31" name="Rectangle 3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6372"/>
            <a:ext cx="9143999"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464543"/>
            <a:ext cx="6086474"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51" y="4466372"/>
            <a:ext cx="9150948"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3" y="4466372"/>
            <a:ext cx="3061002"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76" y="4486258"/>
            <a:ext cx="9145912"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4671871" y="2834156"/>
            <a:ext cx="3118759" cy="3479948"/>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3251572-A20B-C583-C638-1709EED63227}"/>
              </a:ext>
            </a:extLst>
          </p:cNvPr>
          <p:cNvSpPr>
            <a:spLocks noGrp="1"/>
          </p:cNvSpPr>
          <p:nvPr>
            <p:ph type="title"/>
          </p:nvPr>
        </p:nvSpPr>
        <p:spPr>
          <a:xfrm>
            <a:off x="270589" y="4887295"/>
            <a:ext cx="8714792" cy="1637698"/>
          </a:xfrm>
        </p:spPr>
        <p:txBody>
          <a:bodyPr vert="horz" lIns="91440" tIns="45720" rIns="91440" bIns="45720" rtlCol="0" anchor="ctr">
            <a:noAutofit/>
          </a:bodyPr>
          <a:lstStyle/>
          <a:p>
            <a:r>
              <a:rPr lang="en-US" sz="2400" kern="1200" dirty="0">
                <a:solidFill>
                  <a:srgbClr val="FFFFFF"/>
                </a:solidFill>
                <a:latin typeface="+mj-lt"/>
                <a:ea typeface="+mj-ea"/>
                <a:cs typeface="+mj-cs"/>
              </a:rPr>
              <a:t>Data Analysis Software – MAXQDA [</a:t>
            </a:r>
            <a:r>
              <a:rPr lang="en-US" sz="2400" dirty="0">
                <a:solidFill>
                  <a:srgbClr val="FFFFFF"/>
                </a:solidFill>
              </a:rPr>
              <a:t>https://www.maxqda.com]</a:t>
            </a:r>
            <a:br>
              <a:rPr lang="en-US" sz="2400" dirty="0">
                <a:solidFill>
                  <a:srgbClr val="FFFFFF"/>
                </a:solidFill>
              </a:rPr>
            </a:br>
            <a:br>
              <a:rPr lang="en-US" sz="2400" dirty="0">
                <a:solidFill>
                  <a:srgbClr val="FFFFFF"/>
                </a:solidFill>
              </a:rPr>
            </a:br>
            <a:r>
              <a:rPr lang="en-US" sz="2400" i="1" dirty="0">
                <a:solidFill>
                  <a:srgbClr val="FFFFFF"/>
                </a:solidFill>
              </a:rPr>
              <a:t>Threat Risk Assessment completed by the University of Manitoba, Information Security &amp; Compliance, 18 Nov 2025</a:t>
            </a:r>
            <a:endParaRPr lang="en-US" sz="2400" i="1" kern="1200" dirty="0">
              <a:solidFill>
                <a:srgbClr val="FFFFFF"/>
              </a:solidFill>
              <a:latin typeface="+mj-lt"/>
              <a:ea typeface="+mj-ea"/>
              <a:cs typeface="+mj-cs"/>
            </a:endParaRPr>
          </a:p>
        </p:txBody>
      </p:sp>
    </p:spTree>
    <p:extLst>
      <p:ext uri="{BB962C8B-B14F-4D97-AF65-F5344CB8AC3E}">
        <p14:creationId xmlns:p14="http://schemas.microsoft.com/office/powerpoint/2010/main" val="2816797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CFB23-EF3F-7872-54F8-21D78535341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3B16411-768D-BD00-F724-1B35969196B7}"/>
              </a:ext>
            </a:extLst>
          </p:cNvPr>
          <p:cNvSpPr>
            <a:spLocks noGrp="1"/>
          </p:cNvSpPr>
          <p:nvPr>
            <p:ph type="title"/>
          </p:nvPr>
        </p:nvSpPr>
        <p:spPr>
          <a:xfrm>
            <a:off x="108284" y="92599"/>
            <a:ext cx="8926614" cy="467238"/>
          </a:xfrm>
        </p:spPr>
        <p:txBody>
          <a:bodyPr>
            <a:noAutofit/>
          </a:bodyPr>
          <a:lstStyle/>
          <a:p>
            <a:pPr algn="ctr"/>
            <a:r>
              <a:rPr lang="en-US" sz="2000" b="1" dirty="0"/>
              <a:t>Elegantly Wasted: Documenting Community Experiences of </a:t>
            </a:r>
            <a:br>
              <a:rPr lang="en-US" sz="2000" b="1" dirty="0"/>
            </a:br>
            <a:r>
              <a:rPr lang="en-US" sz="2000" b="1" dirty="0"/>
              <a:t>Sustainable Waste Management in Winnipeg</a:t>
            </a:r>
            <a:endParaRPr lang="en-CA" sz="2000" b="1" dirty="0"/>
          </a:p>
        </p:txBody>
      </p:sp>
      <p:sp>
        <p:nvSpPr>
          <p:cNvPr id="11" name="TextBox 10">
            <a:extLst>
              <a:ext uri="{FF2B5EF4-FFF2-40B4-BE49-F238E27FC236}">
                <a16:creationId xmlns:a16="http://schemas.microsoft.com/office/drawing/2014/main" id="{CF848943-A276-CAE2-3BB2-BC9580D05D9A}"/>
              </a:ext>
            </a:extLst>
          </p:cNvPr>
          <p:cNvSpPr txBox="1"/>
          <p:nvPr/>
        </p:nvSpPr>
        <p:spPr>
          <a:xfrm>
            <a:off x="-11905" y="6243708"/>
            <a:ext cx="9155905" cy="523220"/>
          </a:xfrm>
          <a:prstGeom prst="rect">
            <a:avLst/>
          </a:prstGeom>
          <a:solidFill>
            <a:srgbClr val="B4E5A2"/>
          </a:solidFill>
        </p:spPr>
        <p:txBody>
          <a:bodyPr wrap="square">
            <a:spAutoFit/>
          </a:bodyPr>
          <a:lstStyle/>
          <a:p>
            <a:pPr algn="ctr"/>
            <a:r>
              <a:rPr lang="en-US" sz="1400" b="1" dirty="0"/>
              <a:t>Qualitative studies are often evaluated based on the concepts of trustworthiness and rigor (albeit contested in academia) in projects to reflect “confidence in its probable success” (Merriam &amp; Tisdell, 2015, p. 237). </a:t>
            </a:r>
            <a:endParaRPr lang="en-CA" sz="1400" b="1" dirty="0"/>
          </a:p>
        </p:txBody>
      </p:sp>
      <p:sp>
        <p:nvSpPr>
          <p:cNvPr id="21" name="Freeform: Shape 20">
            <a:extLst>
              <a:ext uri="{FF2B5EF4-FFF2-40B4-BE49-F238E27FC236}">
                <a16:creationId xmlns:a16="http://schemas.microsoft.com/office/drawing/2014/main" id="{8B0AEFC7-B65E-8436-5B73-C39266308D67}"/>
              </a:ext>
            </a:extLst>
          </p:cNvPr>
          <p:cNvSpPr/>
          <p:nvPr/>
        </p:nvSpPr>
        <p:spPr>
          <a:xfrm>
            <a:off x="6114718" y="2278223"/>
            <a:ext cx="2920180" cy="2536359"/>
          </a:xfrm>
          <a:custGeom>
            <a:avLst/>
            <a:gdLst>
              <a:gd name="connsiteX0" fmla="*/ 0 w 2920180"/>
              <a:gd name="connsiteY0" fmla="*/ 221832 h 2218319"/>
              <a:gd name="connsiteX1" fmla="*/ 221832 w 2920180"/>
              <a:gd name="connsiteY1" fmla="*/ 0 h 2218319"/>
              <a:gd name="connsiteX2" fmla="*/ 2698348 w 2920180"/>
              <a:gd name="connsiteY2" fmla="*/ 0 h 2218319"/>
              <a:gd name="connsiteX3" fmla="*/ 2920180 w 2920180"/>
              <a:gd name="connsiteY3" fmla="*/ 221832 h 2218319"/>
              <a:gd name="connsiteX4" fmla="*/ 2920180 w 2920180"/>
              <a:gd name="connsiteY4" fmla="*/ 1996487 h 2218319"/>
              <a:gd name="connsiteX5" fmla="*/ 2698348 w 2920180"/>
              <a:gd name="connsiteY5" fmla="*/ 2218319 h 2218319"/>
              <a:gd name="connsiteX6" fmla="*/ 221832 w 2920180"/>
              <a:gd name="connsiteY6" fmla="*/ 2218319 h 2218319"/>
              <a:gd name="connsiteX7" fmla="*/ 0 w 2920180"/>
              <a:gd name="connsiteY7" fmla="*/ 1996487 h 2218319"/>
              <a:gd name="connsiteX8" fmla="*/ 0 w 2920180"/>
              <a:gd name="connsiteY8" fmla="*/ 221832 h 221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80" h="2218319">
                <a:moveTo>
                  <a:pt x="0" y="221832"/>
                </a:moveTo>
                <a:cubicBezTo>
                  <a:pt x="0" y="99318"/>
                  <a:pt x="99318" y="0"/>
                  <a:pt x="221832" y="0"/>
                </a:cubicBezTo>
                <a:lnTo>
                  <a:pt x="2698348" y="0"/>
                </a:lnTo>
                <a:cubicBezTo>
                  <a:pt x="2820862" y="0"/>
                  <a:pt x="2920180" y="99318"/>
                  <a:pt x="2920180" y="221832"/>
                </a:cubicBezTo>
                <a:lnTo>
                  <a:pt x="2920180" y="1996487"/>
                </a:lnTo>
                <a:cubicBezTo>
                  <a:pt x="2920180" y="2119001"/>
                  <a:pt x="2820862" y="2218319"/>
                  <a:pt x="2698348" y="2218319"/>
                </a:cubicBezTo>
                <a:lnTo>
                  <a:pt x="221832" y="2218319"/>
                </a:lnTo>
                <a:cubicBezTo>
                  <a:pt x="99318" y="2218319"/>
                  <a:pt x="0" y="2119001"/>
                  <a:pt x="0" y="1996487"/>
                </a:cubicBezTo>
                <a:lnTo>
                  <a:pt x="0" y="221832"/>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312" tIns="118312" rIns="118312" bIns="118312" numCol="1" spcCol="1270" anchor="ctr" anchorCtr="0">
            <a:noAutofit/>
          </a:bodyPr>
          <a:lstStyle/>
          <a:p>
            <a:pPr algn="ctr" defTabSz="622300">
              <a:lnSpc>
                <a:spcPct val="90000"/>
              </a:lnSpc>
              <a:spcBef>
                <a:spcPct val="0"/>
              </a:spcBef>
              <a:spcAft>
                <a:spcPts val="672"/>
              </a:spcAft>
            </a:pPr>
            <a:endParaRPr lang="en-CA" sz="1500" dirty="0">
              <a:solidFill>
                <a:schemeClr val="tx1"/>
              </a:solidFill>
            </a:endParaRPr>
          </a:p>
          <a:p>
            <a:pPr algn="ctr" defTabSz="622300">
              <a:lnSpc>
                <a:spcPct val="90000"/>
              </a:lnSpc>
              <a:spcBef>
                <a:spcPct val="0"/>
              </a:spcBef>
              <a:spcAft>
                <a:spcPts val="672"/>
              </a:spcAft>
            </a:pPr>
            <a:r>
              <a:rPr lang="en-CA" sz="1500" dirty="0">
                <a:solidFill>
                  <a:schemeClr val="tx1"/>
                </a:solidFill>
              </a:rPr>
              <a:t>Sub Q3. </a:t>
            </a:r>
            <a:r>
              <a:rPr lang="en-US" sz="1500" dirty="0"/>
              <a:t>How do participants’ experiences with waste management processes become documented and reinterpreted, and what do these experiences reveal about their understandings of collective responsibility and orientations toward environmental action?</a:t>
            </a:r>
            <a:endParaRPr lang="en-CA" sz="1500" kern="1200" dirty="0"/>
          </a:p>
        </p:txBody>
      </p:sp>
      <p:sp>
        <p:nvSpPr>
          <p:cNvPr id="22" name="Arrow: Right 21">
            <a:extLst>
              <a:ext uri="{FF2B5EF4-FFF2-40B4-BE49-F238E27FC236}">
                <a16:creationId xmlns:a16="http://schemas.microsoft.com/office/drawing/2014/main" id="{ED1553FB-8371-B679-0ED2-3B0D945ECF81}"/>
              </a:ext>
            </a:extLst>
          </p:cNvPr>
          <p:cNvSpPr/>
          <p:nvPr/>
        </p:nvSpPr>
        <p:spPr>
          <a:xfrm rot="16200000">
            <a:off x="4367223" y="1726232"/>
            <a:ext cx="381967" cy="963551"/>
          </a:xfrm>
          <a:prstGeom prst="rightArrow">
            <a:avLst>
              <a:gd name="adj1" fmla="val 47222"/>
              <a:gd name="adj2" fmla="val 50000"/>
            </a:avLst>
          </a:prstGeom>
          <a:solidFill>
            <a:srgbClr val="B4E5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a:solidFill>
                  <a:srgbClr val="B4E5A2"/>
                </a:solidFill>
              </a:ln>
              <a:solidFill>
                <a:srgbClr val="B4E5A2"/>
              </a:solidFill>
            </a:endParaRPr>
          </a:p>
        </p:txBody>
      </p:sp>
      <p:sp>
        <p:nvSpPr>
          <p:cNvPr id="29" name="Freeform: Shape 28">
            <a:extLst>
              <a:ext uri="{FF2B5EF4-FFF2-40B4-BE49-F238E27FC236}">
                <a16:creationId xmlns:a16="http://schemas.microsoft.com/office/drawing/2014/main" id="{B4C35CDD-2CB9-3DB3-8CA8-07266BB4EE93}"/>
              </a:ext>
            </a:extLst>
          </p:cNvPr>
          <p:cNvSpPr/>
          <p:nvPr/>
        </p:nvSpPr>
        <p:spPr>
          <a:xfrm>
            <a:off x="28812" y="634897"/>
            <a:ext cx="9058787" cy="441561"/>
          </a:xfrm>
          <a:custGeom>
            <a:avLst/>
            <a:gdLst>
              <a:gd name="connsiteX0" fmla="*/ 0 w 9058787"/>
              <a:gd name="connsiteY0" fmla="*/ 74473 h 744734"/>
              <a:gd name="connsiteX1" fmla="*/ 74473 w 9058787"/>
              <a:gd name="connsiteY1" fmla="*/ 0 h 744734"/>
              <a:gd name="connsiteX2" fmla="*/ 8984314 w 9058787"/>
              <a:gd name="connsiteY2" fmla="*/ 0 h 744734"/>
              <a:gd name="connsiteX3" fmla="*/ 9058787 w 9058787"/>
              <a:gd name="connsiteY3" fmla="*/ 74473 h 744734"/>
              <a:gd name="connsiteX4" fmla="*/ 9058787 w 9058787"/>
              <a:gd name="connsiteY4" fmla="*/ 670261 h 744734"/>
              <a:gd name="connsiteX5" fmla="*/ 8984314 w 9058787"/>
              <a:gd name="connsiteY5" fmla="*/ 744734 h 744734"/>
              <a:gd name="connsiteX6" fmla="*/ 74473 w 9058787"/>
              <a:gd name="connsiteY6" fmla="*/ 744734 h 744734"/>
              <a:gd name="connsiteX7" fmla="*/ 0 w 9058787"/>
              <a:gd name="connsiteY7" fmla="*/ 670261 h 744734"/>
              <a:gd name="connsiteX8" fmla="*/ 0 w 9058787"/>
              <a:gd name="connsiteY8" fmla="*/ 74473 h 7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8787" h="744734">
                <a:moveTo>
                  <a:pt x="0" y="74473"/>
                </a:moveTo>
                <a:cubicBezTo>
                  <a:pt x="0" y="33343"/>
                  <a:pt x="33343" y="0"/>
                  <a:pt x="74473" y="0"/>
                </a:cubicBezTo>
                <a:lnTo>
                  <a:pt x="8984314" y="0"/>
                </a:lnTo>
                <a:cubicBezTo>
                  <a:pt x="9025444" y="0"/>
                  <a:pt x="9058787" y="33343"/>
                  <a:pt x="9058787" y="74473"/>
                </a:cubicBezTo>
                <a:lnTo>
                  <a:pt x="9058787" y="670261"/>
                </a:lnTo>
                <a:cubicBezTo>
                  <a:pt x="9058787" y="711391"/>
                  <a:pt x="9025444" y="744734"/>
                  <a:pt x="8984314" y="744734"/>
                </a:cubicBezTo>
                <a:lnTo>
                  <a:pt x="74473" y="744734"/>
                </a:lnTo>
                <a:cubicBezTo>
                  <a:pt x="33343" y="744734"/>
                  <a:pt x="0" y="711391"/>
                  <a:pt x="0" y="670261"/>
                </a:cubicBezTo>
                <a:lnTo>
                  <a:pt x="0" y="74473"/>
                </a:lnTo>
                <a:close/>
              </a:path>
            </a:pathLst>
          </a:custGeom>
          <a:solidFill>
            <a:srgbClr val="B4E5A2"/>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773" tIns="82773" rIns="82773" bIns="82773" numCol="1" spcCol="1270" anchor="ctr" anchorCtr="0">
            <a:noAutofit/>
          </a:bodyPr>
          <a:lstStyle/>
          <a:p>
            <a:pPr marL="0" lvl="0" indent="0" algn="ctr" defTabSz="711200">
              <a:lnSpc>
                <a:spcPct val="90000"/>
              </a:lnSpc>
              <a:spcBef>
                <a:spcPct val="0"/>
              </a:spcBef>
              <a:spcAft>
                <a:spcPct val="35000"/>
              </a:spcAft>
              <a:buNone/>
            </a:pPr>
            <a:r>
              <a:rPr lang="en-US" sz="1600" b="1" i="1" kern="1200" dirty="0"/>
              <a:t>Wicked Problem</a:t>
            </a:r>
            <a:r>
              <a:rPr lang="en-US" sz="1600" b="1" kern="1200" dirty="0"/>
              <a:t>: an imbalance between nature's ecosystems and human economic growth.</a:t>
            </a:r>
            <a:endParaRPr lang="en-CA" sz="1600" kern="1200" dirty="0"/>
          </a:p>
        </p:txBody>
      </p:sp>
      <p:grpSp>
        <p:nvGrpSpPr>
          <p:cNvPr id="12" name="Group 11">
            <a:extLst>
              <a:ext uri="{FF2B5EF4-FFF2-40B4-BE49-F238E27FC236}">
                <a16:creationId xmlns:a16="http://schemas.microsoft.com/office/drawing/2014/main" id="{B288724D-BBE8-F8A2-1E67-62C543694345}"/>
              </a:ext>
            </a:extLst>
          </p:cNvPr>
          <p:cNvGrpSpPr/>
          <p:nvPr/>
        </p:nvGrpSpPr>
        <p:grpSpPr>
          <a:xfrm>
            <a:off x="0" y="1145600"/>
            <a:ext cx="9087601" cy="4969071"/>
            <a:chOff x="0" y="1087309"/>
            <a:chExt cx="9087601" cy="5245511"/>
          </a:xfrm>
        </p:grpSpPr>
        <p:sp>
          <p:nvSpPr>
            <p:cNvPr id="13" name="Freeform: Shape 12">
              <a:extLst>
                <a:ext uri="{FF2B5EF4-FFF2-40B4-BE49-F238E27FC236}">
                  <a16:creationId xmlns:a16="http://schemas.microsoft.com/office/drawing/2014/main" id="{EC6E1DA7-BB8E-5FAA-3D68-C91B365139A8}"/>
                </a:ext>
              </a:extLst>
            </p:cNvPr>
            <p:cNvSpPr/>
            <p:nvPr/>
          </p:nvSpPr>
          <p:spPr>
            <a:xfrm>
              <a:off x="28814" y="1087309"/>
              <a:ext cx="9058787" cy="516163"/>
            </a:xfrm>
            <a:custGeom>
              <a:avLst/>
              <a:gdLst>
                <a:gd name="connsiteX0" fmla="*/ 0 w 9058787"/>
                <a:gd name="connsiteY0" fmla="*/ 74473 h 744734"/>
                <a:gd name="connsiteX1" fmla="*/ 74473 w 9058787"/>
                <a:gd name="connsiteY1" fmla="*/ 0 h 744734"/>
                <a:gd name="connsiteX2" fmla="*/ 8984314 w 9058787"/>
                <a:gd name="connsiteY2" fmla="*/ 0 h 744734"/>
                <a:gd name="connsiteX3" fmla="*/ 9058787 w 9058787"/>
                <a:gd name="connsiteY3" fmla="*/ 74473 h 744734"/>
                <a:gd name="connsiteX4" fmla="*/ 9058787 w 9058787"/>
                <a:gd name="connsiteY4" fmla="*/ 670261 h 744734"/>
                <a:gd name="connsiteX5" fmla="*/ 8984314 w 9058787"/>
                <a:gd name="connsiteY5" fmla="*/ 744734 h 744734"/>
                <a:gd name="connsiteX6" fmla="*/ 74473 w 9058787"/>
                <a:gd name="connsiteY6" fmla="*/ 744734 h 744734"/>
                <a:gd name="connsiteX7" fmla="*/ 0 w 9058787"/>
                <a:gd name="connsiteY7" fmla="*/ 670261 h 744734"/>
                <a:gd name="connsiteX8" fmla="*/ 0 w 9058787"/>
                <a:gd name="connsiteY8" fmla="*/ 74473 h 7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8787" h="744734">
                  <a:moveTo>
                    <a:pt x="0" y="74473"/>
                  </a:moveTo>
                  <a:cubicBezTo>
                    <a:pt x="0" y="33343"/>
                    <a:pt x="33343" y="0"/>
                    <a:pt x="74473" y="0"/>
                  </a:cubicBezTo>
                  <a:lnTo>
                    <a:pt x="8984314" y="0"/>
                  </a:lnTo>
                  <a:cubicBezTo>
                    <a:pt x="9025444" y="0"/>
                    <a:pt x="9058787" y="33343"/>
                    <a:pt x="9058787" y="74473"/>
                  </a:cubicBezTo>
                  <a:lnTo>
                    <a:pt x="9058787" y="670261"/>
                  </a:lnTo>
                  <a:cubicBezTo>
                    <a:pt x="9058787" y="711391"/>
                    <a:pt x="9025444" y="744734"/>
                    <a:pt x="8984314" y="744734"/>
                  </a:cubicBezTo>
                  <a:lnTo>
                    <a:pt x="74473" y="744734"/>
                  </a:lnTo>
                  <a:cubicBezTo>
                    <a:pt x="33343" y="744734"/>
                    <a:pt x="0" y="711391"/>
                    <a:pt x="0" y="670261"/>
                  </a:cubicBezTo>
                  <a:lnTo>
                    <a:pt x="0" y="7447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773" tIns="82773" rIns="82773" bIns="82773" numCol="1" spcCol="1270" anchor="ctr" anchorCtr="0">
              <a:noAutofit/>
            </a:bodyPr>
            <a:lstStyle/>
            <a:p>
              <a:pPr marL="0" lvl="0" indent="0" algn="ctr" defTabSz="711200">
                <a:lnSpc>
                  <a:spcPct val="90000"/>
                </a:lnSpc>
                <a:spcBef>
                  <a:spcPct val="0"/>
                </a:spcBef>
                <a:spcAft>
                  <a:spcPct val="35000"/>
                </a:spcAft>
                <a:buNone/>
              </a:pPr>
              <a:r>
                <a:rPr lang="en-US" sz="1600" b="1" kern="1200" dirty="0"/>
                <a:t>Research Question: </a:t>
              </a:r>
              <a:r>
                <a:rPr lang="en-CA" sz="1600" i="1" kern="1200" dirty="0"/>
                <a:t>“</a:t>
              </a:r>
              <a:r>
                <a:rPr lang="en-US" sz="1600" kern="1200" dirty="0"/>
                <a:t>How do community members experience, understand, and document sustainability through their involvement in local waste management initiatives in Winnipeg?</a:t>
              </a:r>
              <a:r>
                <a:rPr lang="en-CA" sz="1600" kern="1200" dirty="0"/>
                <a:t>”</a:t>
              </a:r>
            </a:p>
          </p:txBody>
        </p:sp>
        <p:sp>
          <p:nvSpPr>
            <p:cNvPr id="15" name="Freeform: Shape 14">
              <a:extLst>
                <a:ext uri="{FF2B5EF4-FFF2-40B4-BE49-F238E27FC236}">
                  <a16:creationId xmlns:a16="http://schemas.microsoft.com/office/drawing/2014/main" id="{A5540B8C-65C9-2C52-FEDC-127DAEDD567A}"/>
                </a:ext>
              </a:extLst>
            </p:cNvPr>
            <p:cNvSpPr/>
            <p:nvPr/>
          </p:nvSpPr>
          <p:spPr>
            <a:xfrm>
              <a:off x="55742" y="2282944"/>
              <a:ext cx="2920180" cy="2682586"/>
            </a:xfrm>
            <a:custGeom>
              <a:avLst/>
              <a:gdLst>
                <a:gd name="connsiteX0" fmla="*/ 0 w 2920180"/>
                <a:gd name="connsiteY0" fmla="*/ 221832 h 2218319"/>
                <a:gd name="connsiteX1" fmla="*/ 221832 w 2920180"/>
                <a:gd name="connsiteY1" fmla="*/ 0 h 2218319"/>
                <a:gd name="connsiteX2" fmla="*/ 2698348 w 2920180"/>
                <a:gd name="connsiteY2" fmla="*/ 0 h 2218319"/>
                <a:gd name="connsiteX3" fmla="*/ 2920180 w 2920180"/>
                <a:gd name="connsiteY3" fmla="*/ 221832 h 2218319"/>
                <a:gd name="connsiteX4" fmla="*/ 2920180 w 2920180"/>
                <a:gd name="connsiteY4" fmla="*/ 1996487 h 2218319"/>
                <a:gd name="connsiteX5" fmla="*/ 2698348 w 2920180"/>
                <a:gd name="connsiteY5" fmla="*/ 2218319 h 2218319"/>
                <a:gd name="connsiteX6" fmla="*/ 221832 w 2920180"/>
                <a:gd name="connsiteY6" fmla="*/ 2218319 h 2218319"/>
                <a:gd name="connsiteX7" fmla="*/ 0 w 2920180"/>
                <a:gd name="connsiteY7" fmla="*/ 1996487 h 2218319"/>
                <a:gd name="connsiteX8" fmla="*/ 0 w 2920180"/>
                <a:gd name="connsiteY8" fmla="*/ 221832 h 221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80" h="2218319">
                  <a:moveTo>
                    <a:pt x="0" y="221832"/>
                  </a:moveTo>
                  <a:cubicBezTo>
                    <a:pt x="0" y="99318"/>
                    <a:pt x="99318" y="0"/>
                    <a:pt x="221832" y="0"/>
                  </a:cubicBezTo>
                  <a:lnTo>
                    <a:pt x="2698348" y="0"/>
                  </a:lnTo>
                  <a:cubicBezTo>
                    <a:pt x="2820862" y="0"/>
                    <a:pt x="2920180" y="99318"/>
                    <a:pt x="2920180" y="221832"/>
                  </a:cubicBezTo>
                  <a:lnTo>
                    <a:pt x="2920180" y="1996487"/>
                  </a:lnTo>
                  <a:cubicBezTo>
                    <a:pt x="2920180" y="2119001"/>
                    <a:pt x="2820862" y="2218319"/>
                    <a:pt x="2698348" y="2218319"/>
                  </a:cubicBezTo>
                  <a:lnTo>
                    <a:pt x="221832" y="2218319"/>
                  </a:lnTo>
                  <a:cubicBezTo>
                    <a:pt x="99318" y="2218319"/>
                    <a:pt x="0" y="2119001"/>
                    <a:pt x="0" y="1996487"/>
                  </a:cubicBezTo>
                  <a:lnTo>
                    <a:pt x="0" y="221832"/>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312" tIns="118312" rIns="118312" bIns="118312" numCol="1" spcCol="1270" anchor="ctr" anchorCtr="0">
              <a:noAutofit/>
            </a:bodyPr>
            <a:lstStyle/>
            <a:p>
              <a:pPr marL="0" lvl="0" indent="0" algn="ctr" defTabSz="622300">
                <a:lnSpc>
                  <a:spcPct val="90000"/>
                </a:lnSpc>
                <a:spcBef>
                  <a:spcPct val="0"/>
                </a:spcBef>
                <a:spcAft>
                  <a:spcPct val="35000"/>
                </a:spcAft>
                <a:buNone/>
              </a:pPr>
              <a:r>
                <a:rPr lang="en-CA" sz="1500" kern="1200" dirty="0">
                  <a:solidFill>
                    <a:schemeClr val="tx1"/>
                  </a:solidFill>
                  <a:effectLst/>
                  <a:latin typeface="+mn-lt"/>
                  <a:ea typeface="+mn-ea"/>
                  <a:cs typeface="+mn-cs"/>
                </a:rPr>
                <a:t>Sub Q1. </a:t>
              </a:r>
              <a:r>
                <a:rPr lang="en-US" sz="1500" kern="1200" dirty="0"/>
                <a:t>How do participants express and reflect their ecoliteracy and environmental perceptions in the context of sustainable waste management?</a:t>
              </a:r>
              <a:endParaRPr lang="en-CA" sz="1500" kern="1200" dirty="0"/>
            </a:p>
          </p:txBody>
        </p:sp>
        <p:sp>
          <p:nvSpPr>
            <p:cNvPr id="16" name="Freeform: Shape 15">
              <a:extLst>
                <a:ext uri="{FF2B5EF4-FFF2-40B4-BE49-F238E27FC236}">
                  <a16:creationId xmlns:a16="http://schemas.microsoft.com/office/drawing/2014/main" id="{4E0C3321-FF08-0C8A-DFED-5E842DEA0C0E}"/>
                </a:ext>
              </a:extLst>
            </p:cNvPr>
            <p:cNvSpPr/>
            <p:nvPr/>
          </p:nvSpPr>
          <p:spPr>
            <a:xfrm>
              <a:off x="108284" y="5047964"/>
              <a:ext cx="2894318" cy="1269695"/>
            </a:xfrm>
            <a:custGeom>
              <a:avLst/>
              <a:gdLst>
                <a:gd name="connsiteX0" fmla="*/ 0 w 2295700"/>
                <a:gd name="connsiteY0" fmla="*/ 221832 h 2218319"/>
                <a:gd name="connsiteX1" fmla="*/ 221832 w 2295700"/>
                <a:gd name="connsiteY1" fmla="*/ 0 h 2218319"/>
                <a:gd name="connsiteX2" fmla="*/ 2073868 w 2295700"/>
                <a:gd name="connsiteY2" fmla="*/ 0 h 2218319"/>
                <a:gd name="connsiteX3" fmla="*/ 2295700 w 2295700"/>
                <a:gd name="connsiteY3" fmla="*/ 221832 h 2218319"/>
                <a:gd name="connsiteX4" fmla="*/ 2295700 w 2295700"/>
                <a:gd name="connsiteY4" fmla="*/ 1996487 h 2218319"/>
                <a:gd name="connsiteX5" fmla="*/ 2073868 w 2295700"/>
                <a:gd name="connsiteY5" fmla="*/ 2218319 h 2218319"/>
                <a:gd name="connsiteX6" fmla="*/ 221832 w 2295700"/>
                <a:gd name="connsiteY6" fmla="*/ 2218319 h 2218319"/>
                <a:gd name="connsiteX7" fmla="*/ 0 w 2295700"/>
                <a:gd name="connsiteY7" fmla="*/ 1996487 h 2218319"/>
                <a:gd name="connsiteX8" fmla="*/ 0 w 2295700"/>
                <a:gd name="connsiteY8" fmla="*/ 221832 h 221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5700" h="2218319">
                  <a:moveTo>
                    <a:pt x="0" y="221832"/>
                  </a:moveTo>
                  <a:cubicBezTo>
                    <a:pt x="0" y="99318"/>
                    <a:pt x="99318" y="0"/>
                    <a:pt x="221832" y="0"/>
                  </a:cubicBezTo>
                  <a:lnTo>
                    <a:pt x="2073868" y="0"/>
                  </a:lnTo>
                  <a:cubicBezTo>
                    <a:pt x="2196382" y="0"/>
                    <a:pt x="2295700" y="99318"/>
                    <a:pt x="2295700" y="221832"/>
                  </a:cubicBezTo>
                  <a:lnTo>
                    <a:pt x="2295700" y="1996487"/>
                  </a:lnTo>
                  <a:cubicBezTo>
                    <a:pt x="2295700" y="2119001"/>
                    <a:pt x="2196382" y="2218319"/>
                    <a:pt x="2073868" y="2218319"/>
                  </a:cubicBezTo>
                  <a:lnTo>
                    <a:pt x="221832" y="2218319"/>
                  </a:lnTo>
                  <a:cubicBezTo>
                    <a:pt x="99318" y="2218319"/>
                    <a:pt x="0" y="2119001"/>
                    <a:pt x="0" y="1996487"/>
                  </a:cubicBezTo>
                  <a:lnTo>
                    <a:pt x="0" y="221832"/>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312" tIns="118312" rIns="118312" bIns="118312" numCol="1" spcCol="1270" anchor="ctr" anchorCtr="0">
              <a:noAutofit/>
            </a:bodyPr>
            <a:lstStyle/>
            <a:p>
              <a:pPr marL="0" lvl="0" indent="0" algn="ctr" defTabSz="622300">
                <a:lnSpc>
                  <a:spcPct val="90000"/>
                </a:lnSpc>
                <a:spcBef>
                  <a:spcPct val="0"/>
                </a:spcBef>
                <a:spcAft>
                  <a:spcPct val="35000"/>
                </a:spcAft>
                <a:buNone/>
              </a:pPr>
              <a:r>
                <a:rPr lang="en-CA" sz="1400" kern="1200" dirty="0"/>
                <a:t>Research methods 1-3.</a:t>
              </a:r>
            </a:p>
            <a:p>
              <a:pPr marL="0" lvl="0" indent="0" algn="ctr" defTabSz="622300">
                <a:lnSpc>
                  <a:spcPct val="90000"/>
                </a:lnSpc>
                <a:spcBef>
                  <a:spcPct val="0"/>
                </a:spcBef>
                <a:spcAft>
                  <a:spcPct val="35000"/>
                </a:spcAft>
                <a:buNone/>
              </a:pPr>
              <a:r>
                <a:rPr lang="en-CA" sz="1400" kern="1200" dirty="0"/>
                <a:t>Data: Images, </a:t>
              </a:r>
              <a:r>
                <a:rPr lang="en-CA" sz="1400" kern="1200" dirty="0" err="1"/>
                <a:t>SHOWeD</a:t>
              </a:r>
              <a:r>
                <a:rPr lang="en-CA" sz="1400" kern="1200" dirty="0"/>
                <a:t> analysis, Narratives, Fumettivoice. </a:t>
              </a:r>
            </a:p>
            <a:p>
              <a:pPr marL="0" lvl="0" indent="0" algn="ctr" defTabSz="622300">
                <a:lnSpc>
                  <a:spcPct val="90000"/>
                </a:lnSpc>
                <a:spcBef>
                  <a:spcPct val="0"/>
                </a:spcBef>
                <a:spcAft>
                  <a:spcPct val="35000"/>
                </a:spcAft>
                <a:buNone/>
              </a:pPr>
              <a:r>
                <a:rPr lang="en-CA" sz="1400" kern="1200" dirty="0"/>
                <a:t>Data Analysis: Multimodal Critical Discourse Analysis (MCDA). </a:t>
              </a:r>
            </a:p>
          </p:txBody>
        </p:sp>
        <p:sp>
          <p:nvSpPr>
            <p:cNvPr id="17" name="Freeform: Shape 16">
              <a:extLst>
                <a:ext uri="{FF2B5EF4-FFF2-40B4-BE49-F238E27FC236}">
                  <a16:creationId xmlns:a16="http://schemas.microsoft.com/office/drawing/2014/main" id="{36849F0A-778C-E803-569B-5B0BDBC40944}"/>
                </a:ext>
              </a:extLst>
            </p:cNvPr>
            <p:cNvSpPr/>
            <p:nvPr/>
          </p:nvSpPr>
          <p:spPr>
            <a:xfrm>
              <a:off x="3098570" y="2270725"/>
              <a:ext cx="2920180" cy="2682586"/>
            </a:xfrm>
            <a:custGeom>
              <a:avLst/>
              <a:gdLst>
                <a:gd name="connsiteX0" fmla="*/ 0 w 2920180"/>
                <a:gd name="connsiteY0" fmla="*/ 221832 h 2218319"/>
                <a:gd name="connsiteX1" fmla="*/ 221832 w 2920180"/>
                <a:gd name="connsiteY1" fmla="*/ 0 h 2218319"/>
                <a:gd name="connsiteX2" fmla="*/ 2698348 w 2920180"/>
                <a:gd name="connsiteY2" fmla="*/ 0 h 2218319"/>
                <a:gd name="connsiteX3" fmla="*/ 2920180 w 2920180"/>
                <a:gd name="connsiteY3" fmla="*/ 221832 h 2218319"/>
                <a:gd name="connsiteX4" fmla="*/ 2920180 w 2920180"/>
                <a:gd name="connsiteY4" fmla="*/ 1996487 h 2218319"/>
                <a:gd name="connsiteX5" fmla="*/ 2698348 w 2920180"/>
                <a:gd name="connsiteY5" fmla="*/ 2218319 h 2218319"/>
                <a:gd name="connsiteX6" fmla="*/ 221832 w 2920180"/>
                <a:gd name="connsiteY6" fmla="*/ 2218319 h 2218319"/>
                <a:gd name="connsiteX7" fmla="*/ 0 w 2920180"/>
                <a:gd name="connsiteY7" fmla="*/ 1996487 h 2218319"/>
                <a:gd name="connsiteX8" fmla="*/ 0 w 2920180"/>
                <a:gd name="connsiteY8" fmla="*/ 221832 h 221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80" h="2218319">
                  <a:moveTo>
                    <a:pt x="0" y="221832"/>
                  </a:moveTo>
                  <a:cubicBezTo>
                    <a:pt x="0" y="99318"/>
                    <a:pt x="99318" y="0"/>
                    <a:pt x="221832" y="0"/>
                  </a:cubicBezTo>
                  <a:lnTo>
                    <a:pt x="2698348" y="0"/>
                  </a:lnTo>
                  <a:cubicBezTo>
                    <a:pt x="2820862" y="0"/>
                    <a:pt x="2920180" y="99318"/>
                    <a:pt x="2920180" y="221832"/>
                  </a:cubicBezTo>
                  <a:lnTo>
                    <a:pt x="2920180" y="1996487"/>
                  </a:lnTo>
                  <a:cubicBezTo>
                    <a:pt x="2920180" y="2119001"/>
                    <a:pt x="2820862" y="2218319"/>
                    <a:pt x="2698348" y="2218319"/>
                  </a:cubicBezTo>
                  <a:lnTo>
                    <a:pt x="221832" y="2218319"/>
                  </a:lnTo>
                  <a:cubicBezTo>
                    <a:pt x="99318" y="2218319"/>
                    <a:pt x="0" y="2119001"/>
                    <a:pt x="0" y="1996487"/>
                  </a:cubicBezTo>
                  <a:lnTo>
                    <a:pt x="0" y="221832"/>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312" tIns="118312" rIns="118312" bIns="118312" numCol="1" spcCol="1270" anchor="ctr" anchorCtr="0">
              <a:noAutofit/>
            </a:bodyPr>
            <a:lstStyle/>
            <a:p>
              <a:pPr marL="0" lvl="0" indent="0" algn="ctr" defTabSz="622300">
                <a:lnSpc>
                  <a:spcPct val="90000"/>
                </a:lnSpc>
                <a:spcBef>
                  <a:spcPct val="0"/>
                </a:spcBef>
                <a:spcAft>
                  <a:spcPct val="35000"/>
                </a:spcAft>
                <a:buNone/>
              </a:pPr>
              <a:r>
                <a:rPr lang="en-CA" sz="1500" kern="1200" dirty="0">
                  <a:solidFill>
                    <a:schemeClr val="tx1"/>
                  </a:solidFill>
                  <a:effectLst/>
                  <a:latin typeface="+mn-lt"/>
                  <a:ea typeface="+mn-ea"/>
                  <a:cs typeface="+mn-cs"/>
                </a:rPr>
                <a:t>Sub Q2. </a:t>
              </a:r>
              <a:r>
                <a:rPr lang="en-US" sz="1500" kern="1200" dirty="0"/>
                <a:t>What discourses about the political, social, and ecological dimensions of waste management emerge, and how do these narratives illustrate processes of collective awareness and critical reflection?</a:t>
              </a:r>
              <a:endParaRPr lang="en-CA" sz="1500" kern="1200" dirty="0"/>
            </a:p>
          </p:txBody>
        </p:sp>
        <p:sp>
          <p:nvSpPr>
            <p:cNvPr id="18" name="Freeform: Shape 17">
              <a:extLst>
                <a:ext uri="{FF2B5EF4-FFF2-40B4-BE49-F238E27FC236}">
                  <a16:creationId xmlns:a16="http://schemas.microsoft.com/office/drawing/2014/main" id="{9E62ACD2-6DA5-191E-2758-260207938351}"/>
                </a:ext>
              </a:extLst>
            </p:cNvPr>
            <p:cNvSpPr/>
            <p:nvPr/>
          </p:nvSpPr>
          <p:spPr>
            <a:xfrm>
              <a:off x="3098570" y="5063125"/>
              <a:ext cx="2920180" cy="1269695"/>
            </a:xfrm>
            <a:custGeom>
              <a:avLst/>
              <a:gdLst>
                <a:gd name="connsiteX0" fmla="*/ 0 w 2920180"/>
                <a:gd name="connsiteY0" fmla="*/ 179617 h 1796173"/>
                <a:gd name="connsiteX1" fmla="*/ 179617 w 2920180"/>
                <a:gd name="connsiteY1" fmla="*/ 0 h 1796173"/>
                <a:gd name="connsiteX2" fmla="*/ 2740563 w 2920180"/>
                <a:gd name="connsiteY2" fmla="*/ 0 h 1796173"/>
                <a:gd name="connsiteX3" fmla="*/ 2920180 w 2920180"/>
                <a:gd name="connsiteY3" fmla="*/ 179617 h 1796173"/>
                <a:gd name="connsiteX4" fmla="*/ 2920180 w 2920180"/>
                <a:gd name="connsiteY4" fmla="*/ 1616556 h 1796173"/>
                <a:gd name="connsiteX5" fmla="*/ 2740563 w 2920180"/>
                <a:gd name="connsiteY5" fmla="*/ 1796173 h 1796173"/>
                <a:gd name="connsiteX6" fmla="*/ 179617 w 2920180"/>
                <a:gd name="connsiteY6" fmla="*/ 1796173 h 1796173"/>
                <a:gd name="connsiteX7" fmla="*/ 0 w 2920180"/>
                <a:gd name="connsiteY7" fmla="*/ 1616556 h 1796173"/>
                <a:gd name="connsiteX8" fmla="*/ 0 w 2920180"/>
                <a:gd name="connsiteY8" fmla="*/ 179617 h 179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80" h="1796173">
                  <a:moveTo>
                    <a:pt x="0" y="179617"/>
                  </a:moveTo>
                  <a:cubicBezTo>
                    <a:pt x="0" y="80417"/>
                    <a:pt x="80417" y="0"/>
                    <a:pt x="179617" y="0"/>
                  </a:cubicBezTo>
                  <a:lnTo>
                    <a:pt x="2740563" y="0"/>
                  </a:lnTo>
                  <a:cubicBezTo>
                    <a:pt x="2839763" y="0"/>
                    <a:pt x="2920180" y="80417"/>
                    <a:pt x="2920180" y="179617"/>
                  </a:cubicBezTo>
                  <a:lnTo>
                    <a:pt x="2920180" y="1616556"/>
                  </a:lnTo>
                  <a:cubicBezTo>
                    <a:pt x="2920180" y="1715756"/>
                    <a:pt x="2839763" y="1796173"/>
                    <a:pt x="2740563" y="1796173"/>
                  </a:cubicBezTo>
                  <a:lnTo>
                    <a:pt x="179617" y="1796173"/>
                  </a:lnTo>
                  <a:cubicBezTo>
                    <a:pt x="80417" y="1796173"/>
                    <a:pt x="0" y="1715756"/>
                    <a:pt x="0" y="1616556"/>
                  </a:cubicBezTo>
                  <a:lnTo>
                    <a:pt x="0" y="179617"/>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5948" tIns="105948" rIns="105948" bIns="105948" numCol="1" spcCol="1270" anchor="ctr" anchorCtr="0">
              <a:noAutofit/>
            </a:bodyPr>
            <a:lstStyle/>
            <a:p>
              <a:pPr marL="0" lvl="0" indent="0" algn="ctr" defTabSz="622300">
                <a:lnSpc>
                  <a:spcPct val="90000"/>
                </a:lnSpc>
                <a:spcBef>
                  <a:spcPct val="0"/>
                </a:spcBef>
                <a:spcAft>
                  <a:spcPct val="35000"/>
                </a:spcAft>
                <a:buNone/>
              </a:pPr>
              <a:r>
                <a:rPr lang="en-CA" sz="1400" kern="1200" dirty="0"/>
                <a:t>Research methods 1-3.</a:t>
              </a:r>
            </a:p>
            <a:p>
              <a:pPr marL="0" lvl="0" indent="0" algn="ctr" defTabSz="622300">
                <a:lnSpc>
                  <a:spcPct val="90000"/>
                </a:lnSpc>
                <a:spcBef>
                  <a:spcPct val="0"/>
                </a:spcBef>
                <a:spcAft>
                  <a:spcPct val="35000"/>
                </a:spcAft>
                <a:buNone/>
              </a:pPr>
              <a:r>
                <a:rPr lang="en-CA" sz="1400" kern="1200" dirty="0"/>
                <a:t>Data: Images, </a:t>
              </a:r>
              <a:r>
                <a:rPr lang="en-CA" sz="1400" kern="1200" dirty="0" err="1"/>
                <a:t>SHOWeD</a:t>
              </a:r>
              <a:r>
                <a:rPr lang="en-CA" sz="1400" kern="1200" dirty="0"/>
                <a:t> analysis, Narratives, Fumettivoice. </a:t>
              </a:r>
            </a:p>
            <a:p>
              <a:pPr marL="0" lvl="0" indent="0" algn="ctr" defTabSz="622300">
                <a:lnSpc>
                  <a:spcPct val="90000"/>
                </a:lnSpc>
                <a:spcBef>
                  <a:spcPct val="0"/>
                </a:spcBef>
                <a:spcAft>
                  <a:spcPct val="35000"/>
                </a:spcAft>
                <a:buNone/>
              </a:pPr>
              <a:r>
                <a:rPr lang="en-CA" sz="1400" kern="1200" dirty="0"/>
                <a:t>Data Analysis: Multimodal Critical Discourse Analysis (MCDA). </a:t>
              </a:r>
            </a:p>
          </p:txBody>
        </p:sp>
        <p:sp>
          <p:nvSpPr>
            <p:cNvPr id="20" name="Freeform: Shape 19">
              <a:extLst>
                <a:ext uri="{FF2B5EF4-FFF2-40B4-BE49-F238E27FC236}">
                  <a16:creationId xmlns:a16="http://schemas.microsoft.com/office/drawing/2014/main" id="{C890A376-3611-CCA7-C408-C1E8EDB3E92F}"/>
                </a:ext>
              </a:extLst>
            </p:cNvPr>
            <p:cNvSpPr/>
            <p:nvPr/>
          </p:nvSpPr>
          <p:spPr>
            <a:xfrm>
              <a:off x="6141399" y="5047963"/>
              <a:ext cx="2920180" cy="1269695"/>
            </a:xfrm>
            <a:custGeom>
              <a:avLst/>
              <a:gdLst>
                <a:gd name="connsiteX0" fmla="*/ 0 w 2920180"/>
                <a:gd name="connsiteY0" fmla="*/ 173719 h 1737188"/>
                <a:gd name="connsiteX1" fmla="*/ 173719 w 2920180"/>
                <a:gd name="connsiteY1" fmla="*/ 0 h 1737188"/>
                <a:gd name="connsiteX2" fmla="*/ 2746461 w 2920180"/>
                <a:gd name="connsiteY2" fmla="*/ 0 h 1737188"/>
                <a:gd name="connsiteX3" fmla="*/ 2920180 w 2920180"/>
                <a:gd name="connsiteY3" fmla="*/ 173719 h 1737188"/>
                <a:gd name="connsiteX4" fmla="*/ 2920180 w 2920180"/>
                <a:gd name="connsiteY4" fmla="*/ 1563469 h 1737188"/>
                <a:gd name="connsiteX5" fmla="*/ 2746461 w 2920180"/>
                <a:gd name="connsiteY5" fmla="*/ 1737188 h 1737188"/>
                <a:gd name="connsiteX6" fmla="*/ 173719 w 2920180"/>
                <a:gd name="connsiteY6" fmla="*/ 1737188 h 1737188"/>
                <a:gd name="connsiteX7" fmla="*/ 0 w 2920180"/>
                <a:gd name="connsiteY7" fmla="*/ 1563469 h 1737188"/>
                <a:gd name="connsiteX8" fmla="*/ 0 w 2920180"/>
                <a:gd name="connsiteY8" fmla="*/ 173719 h 173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80" h="1737188">
                  <a:moveTo>
                    <a:pt x="0" y="173719"/>
                  </a:moveTo>
                  <a:cubicBezTo>
                    <a:pt x="0" y="77777"/>
                    <a:pt x="77777" y="0"/>
                    <a:pt x="173719" y="0"/>
                  </a:cubicBezTo>
                  <a:lnTo>
                    <a:pt x="2746461" y="0"/>
                  </a:lnTo>
                  <a:cubicBezTo>
                    <a:pt x="2842403" y="0"/>
                    <a:pt x="2920180" y="77777"/>
                    <a:pt x="2920180" y="173719"/>
                  </a:cubicBezTo>
                  <a:lnTo>
                    <a:pt x="2920180" y="1563469"/>
                  </a:lnTo>
                  <a:cubicBezTo>
                    <a:pt x="2920180" y="1659411"/>
                    <a:pt x="2842403" y="1737188"/>
                    <a:pt x="2746461" y="1737188"/>
                  </a:cubicBezTo>
                  <a:lnTo>
                    <a:pt x="173719" y="1737188"/>
                  </a:lnTo>
                  <a:cubicBezTo>
                    <a:pt x="77777" y="1737188"/>
                    <a:pt x="0" y="1659411"/>
                    <a:pt x="0" y="1563469"/>
                  </a:cubicBezTo>
                  <a:lnTo>
                    <a:pt x="0" y="173719"/>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4220" tIns="104220" rIns="104220" bIns="104220" numCol="1" spcCol="1270" anchor="ctr" anchorCtr="0">
              <a:noAutofit/>
            </a:bodyPr>
            <a:lstStyle/>
            <a:p>
              <a:pPr marL="0" lvl="0" indent="0" algn="ctr" defTabSz="622300">
                <a:lnSpc>
                  <a:spcPct val="90000"/>
                </a:lnSpc>
                <a:spcBef>
                  <a:spcPct val="0"/>
                </a:spcBef>
                <a:spcAft>
                  <a:spcPct val="35000"/>
                </a:spcAft>
                <a:buNone/>
              </a:pPr>
              <a:r>
                <a:rPr lang="en-CA" sz="1400" kern="1200" dirty="0"/>
                <a:t>Research methods 1-3.</a:t>
              </a:r>
            </a:p>
            <a:p>
              <a:pPr marL="0" lvl="0" indent="0" algn="ctr" defTabSz="622300">
                <a:lnSpc>
                  <a:spcPct val="90000"/>
                </a:lnSpc>
                <a:spcBef>
                  <a:spcPct val="0"/>
                </a:spcBef>
                <a:spcAft>
                  <a:spcPct val="35000"/>
                </a:spcAft>
                <a:buNone/>
              </a:pPr>
              <a:r>
                <a:rPr lang="en-CA" sz="1400" kern="1200" dirty="0"/>
                <a:t>Data: Fumettivoice, Fumetti.</a:t>
              </a:r>
            </a:p>
            <a:p>
              <a:pPr marL="0" lvl="0" indent="0" algn="ctr" defTabSz="622300">
                <a:lnSpc>
                  <a:spcPct val="90000"/>
                </a:lnSpc>
                <a:spcBef>
                  <a:spcPct val="0"/>
                </a:spcBef>
                <a:spcAft>
                  <a:spcPct val="35000"/>
                </a:spcAft>
                <a:buNone/>
              </a:pPr>
              <a:r>
                <a:rPr lang="en-CA" sz="1400" kern="1200" dirty="0"/>
                <a:t>Data Analysis: Multimodal Critical Discourse Analysis (MCDA). </a:t>
              </a:r>
            </a:p>
          </p:txBody>
        </p:sp>
        <p:sp>
          <p:nvSpPr>
            <p:cNvPr id="14" name="Freeform: Shape 13">
              <a:extLst>
                <a:ext uri="{FF2B5EF4-FFF2-40B4-BE49-F238E27FC236}">
                  <a16:creationId xmlns:a16="http://schemas.microsoft.com/office/drawing/2014/main" id="{BCD537BA-05A0-A82E-5530-55FC84C106FE}"/>
                </a:ext>
              </a:extLst>
            </p:cNvPr>
            <p:cNvSpPr/>
            <p:nvPr/>
          </p:nvSpPr>
          <p:spPr>
            <a:xfrm>
              <a:off x="0" y="1660697"/>
              <a:ext cx="9087600" cy="542922"/>
            </a:xfrm>
            <a:custGeom>
              <a:avLst/>
              <a:gdLst>
                <a:gd name="connsiteX0" fmla="*/ 0 w 9041102"/>
                <a:gd name="connsiteY0" fmla="*/ 41562 h 415624"/>
                <a:gd name="connsiteX1" fmla="*/ 41562 w 9041102"/>
                <a:gd name="connsiteY1" fmla="*/ 0 h 415624"/>
                <a:gd name="connsiteX2" fmla="*/ 8999540 w 9041102"/>
                <a:gd name="connsiteY2" fmla="*/ 0 h 415624"/>
                <a:gd name="connsiteX3" fmla="*/ 9041102 w 9041102"/>
                <a:gd name="connsiteY3" fmla="*/ 41562 h 415624"/>
                <a:gd name="connsiteX4" fmla="*/ 9041102 w 9041102"/>
                <a:gd name="connsiteY4" fmla="*/ 374062 h 415624"/>
                <a:gd name="connsiteX5" fmla="*/ 8999540 w 9041102"/>
                <a:gd name="connsiteY5" fmla="*/ 415624 h 415624"/>
                <a:gd name="connsiteX6" fmla="*/ 41562 w 9041102"/>
                <a:gd name="connsiteY6" fmla="*/ 415624 h 415624"/>
                <a:gd name="connsiteX7" fmla="*/ 0 w 9041102"/>
                <a:gd name="connsiteY7" fmla="*/ 374062 h 415624"/>
                <a:gd name="connsiteX8" fmla="*/ 0 w 9041102"/>
                <a:gd name="connsiteY8" fmla="*/ 41562 h 41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1102" h="415624">
                  <a:moveTo>
                    <a:pt x="0" y="41562"/>
                  </a:moveTo>
                  <a:cubicBezTo>
                    <a:pt x="0" y="18608"/>
                    <a:pt x="18608" y="0"/>
                    <a:pt x="41562" y="0"/>
                  </a:cubicBezTo>
                  <a:lnTo>
                    <a:pt x="8999540" y="0"/>
                  </a:lnTo>
                  <a:cubicBezTo>
                    <a:pt x="9022494" y="0"/>
                    <a:pt x="9041102" y="18608"/>
                    <a:pt x="9041102" y="41562"/>
                  </a:cubicBezTo>
                  <a:lnTo>
                    <a:pt x="9041102" y="374062"/>
                  </a:lnTo>
                  <a:cubicBezTo>
                    <a:pt x="9041102" y="397016"/>
                    <a:pt x="9022494" y="415624"/>
                    <a:pt x="8999540" y="415624"/>
                  </a:cubicBezTo>
                  <a:lnTo>
                    <a:pt x="41562" y="415624"/>
                  </a:lnTo>
                  <a:cubicBezTo>
                    <a:pt x="18608" y="415624"/>
                    <a:pt x="0" y="397016"/>
                    <a:pt x="0" y="374062"/>
                  </a:cubicBezTo>
                  <a:lnTo>
                    <a:pt x="0" y="41562"/>
                  </a:lnTo>
                  <a:close/>
                </a:path>
              </a:pathLst>
            </a:custGeom>
            <a:solidFill>
              <a:schemeClr val="accent6">
                <a:lumMod val="40000"/>
                <a:lumOff val="60000"/>
              </a:schemeClr>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5513" tIns="65513" rIns="65513" bIns="65513" numCol="1" spcCol="1270" anchor="ctr" anchorCtr="0">
              <a:noAutofit/>
            </a:bodyPr>
            <a:lstStyle/>
            <a:p>
              <a:pPr marL="0" lvl="0" indent="0" algn="ctr" defTabSz="622300">
                <a:lnSpc>
                  <a:spcPct val="90000"/>
                </a:lnSpc>
                <a:spcBef>
                  <a:spcPct val="0"/>
                </a:spcBef>
                <a:spcAft>
                  <a:spcPct val="35000"/>
                </a:spcAft>
                <a:buNone/>
              </a:pPr>
              <a:r>
                <a:rPr lang="en-CA" sz="1600" b="1" kern="1200" dirty="0"/>
                <a:t>The Fumetti (Photocomic) Story: </a:t>
              </a:r>
              <a:r>
                <a:rPr lang="en-CA" sz="1600" b="1" dirty="0"/>
                <a:t>E</a:t>
              </a:r>
              <a:r>
                <a:rPr lang="en-CA" sz="1600" b="1" kern="1200" dirty="0"/>
                <a:t>thical, social justice project </a:t>
              </a:r>
              <a:r>
                <a:rPr lang="en-CA" sz="1600" b="1" dirty="0"/>
                <a:t>that is </a:t>
              </a:r>
              <a:r>
                <a:rPr lang="en-CA" sz="1600" b="1" kern="1200" dirty="0"/>
                <a:t>“r</a:t>
              </a:r>
              <a:r>
                <a:rPr lang="en-US" sz="1600" b="1" kern="1200" dirty="0" err="1"/>
                <a:t>igorous</a:t>
              </a:r>
              <a:r>
                <a:rPr lang="en-US" sz="1600" b="1" kern="1200" dirty="0"/>
                <a:t>, innovative, creative, insightful, useful, beautiful, and perhaps even profound” (Huffman, 2023, p. 91).</a:t>
              </a:r>
              <a:r>
                <a:rPr lang="en-CA" sz="1600" b="1" kern="1200" dirty="0"/>
                <a:t> </a:t>
              </a:r>
            </a:p>
          </p:txBody>
        </p:sp>
      </p:grpSp>
      <p:sp>
        <p:nvSpPr>
          <p:cNvPr id="25" name="Arrow: Right 24">
            <a:extLst>
              <a:ext uri="{FF2B5EF4-FFF2-40B4-BE49-F238E27FC236}">
                <a16:creationId xmlns:a16="http://schemas.microsoft.com/office/drawing/2014/main" id="{CBF8631A-5914-CBAE-D223-FFB8FF78BE13}"/>
              </a:ext>
            </a:extLst>
          </p:cNvPr>
          <p:cNvSpPr/>
          <p:nvPr/>
        </p:nvSpPr>
        <p:spPr>
          <a:xfrm rot="16200000">
            <a:off x="1069707" y="3790157"/>
            <a:ext cx="3928178" cy="582567"/>
          </a:xfrm>
          <a:prstGeom prst="rightArrow">
            <a:avLst>
              <a:gd name="adj1" fmla="val 47222"/>
              <a:gd name="adj2" fmla="val 50000"/>
            </a:avLst>
          </a:prstGeom>
          <a:solidFill>
            <a:srgbClr val="B4E5A2"/>
          </a:solidFill>
          <a:ln>
            <a:solidFill>
              <a:srgbClr val="B4E5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a:solidFill>
                  <a:srgbClr val="B4E5A2"/>
                </a:solidFill>
              </a:ln>
              <a:solidFill>
                <a:srgbClr val="B4E5A2"/>
              </a:solidFill>
            </a:endParaRPr>
          </a:p>
        </p:txBody>
      </p:sp>
      <p:sp>
        <p:nvSpPr>
          <p:cNvPr id="24" name="Arrow: Right 23">
            <a:extLst>
              <a:ext uri="{FF2B5EF4-FFF2-40B4-BE49-F238E27FC236}">
                <a16:creationId xmlns:a16="http://schemas.microsoft.com/office/drawing/2014/main" id="{5444107C-A2F9-98F6-E0F1-13DC27EE6782}"/>
              </a:ext>
            </a:extLst>
          </p:cNvPr>
          <p:cNvSpPr/>
          <p:nvPr/>
        </p:nvSpPr>
        <p:spPr>
          <a:xfrm rot="16200000">
            <a:off x="4122285" y="3790157"/>
            <a:ext cx="3905028" cy="582567"/>
          </a:xfrm>
          <a:prstGeom prst="rightArrow">
            <a:avLst>
              <a:gd name="adj1" fmla="val 47222"/>
              <a:gd name="adj2" fmla="val 50000"/>
            </a:avLst>
          </a:prstGeom>
          <a:solidFill>
            <a:srgbClr val="B4E5A2"/>
          </a:solidFill>
          <a:ln>
            <a:solidFill>
              <a:srgbClr val="B4E5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a:solidFill>
                  <a:srgbClr val="B4E5A2"/>
                </a:solidFill>
              </a:ln>
              <a:solidFill>
                <a:srgbClr val="B4E5A2"/>
              </a:solidFill>
            </a:endParaRPr>
          </a:p>
        </p:txBody>
      </p:sp>
    </p:spTree>
    <p:extLst>
      <p:ext uri="{BB962C8B-B14F-4D97-AF65-F5344CB8AC3E}">
        <p14:creationId xmlns:p14="http://schemas.microsoft.com/office/powerpoint/2010/main" val="30832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93FA-5D92-3804-AA5E-7544545DA916}"/>
              </a:ext>
            </a:extLst>
          </p:cNvPr>
          <p:cNvSpPr>
            <a:spLocks noGrp="1"/>
          </p:cNvSpPr>
          <p:nvPr>
            <p:ph type="title"/>
          </p:nvPr>
        </p:nvSpPr>
        <p:spPr>
          <a:xfrm>
            <a:off x="628650" y="121287"/>
            <a:ext cx="7886700" cy="701674"/>
          </a:xfrm>
        </p:spPr>
        <p:txBody>
          <a:bodyPr/>
          <a:lstStyle/>
          <a:p>
            <a:pPr algn="ctr"/>
            <a:r>
              <a:rPr lang="en-CA" b="1" dirty="0"/>
              <a:t>Context</a:t>
            </a:r>
          </a:p>
        </p:txBody>
      </p:sp>
      <p:sp>
        <p:nvSpPr>
          <p:cNvPr id="3" name="Content Placeholder 2">
            <a:extLst>
              <a:ext uri="{FF2B5EF4-FFF2-40B4-BE49-F238E27FC236}">
                <a16:creationId xmlns:a16="http://schemas.microsoft.com/office/drawing/2014/main" id="{1D8773A7-9226-8195-2B6F-B4EDCA5F9339}"/>
              </a:ext>
            </a:extLst>
          </p:cNvPr>
          <p:cNvSpPr>
            <a:spLocks noGrp="1"/>
          </p:cNvSpPr>
          <p:nvPr>
            <p:ph idx="1"/>
          </p:nvPr>
        </p:nvSpPr>
        <p:spPr>
          <a:xfrm>
            <a:off x="259080" y="990600"/>
            <a:ext cx="8625840" cy="5532120"/>
          </a:xfrm>
        </p:spPr>
        <p:txBody>
          <a:bodyPr>
            <a:normAutofit fontScale="92500" lnSpcReduction="10000"/>
          </a:bodyPr>
          <a:lstStyle/>
          <a:p>
            <a:r>
              <a:rPr lang="en-US" b="1" dirty="0">
                <a:solidFill>
                  <a:schemeClr val="tx1">
                    <a:alpha val="80000"/>
                  </a:schemeClr>
                </a:solidFill>
              </a:rPr>
              <a:t>Winnipeg, Canada, currently lacks a publicly funded program for the collection and processing of residential food waste </a:t>
            </a:r>
            <a:r>
              <a:rPr lang="en-US" dirty="0">
                <a:solidFill>
                  <a:schemeClr val="tx1">
                    <a:alpha val="80000"/>
                  </a:schemeClr>
                </a:solidFill>
              </a:rPr>
              <a:t>(HDR Corporation, 2023). The city has a plan to implement a limited residential food waste program by 2033, when an estimated 34 million kilograms (kg) of waste will be produced annually, reaching 42 million kg by 2058 (HDR Corporation, 2023, Appendix D, Table 1).</a:t>
            </a:r>
          </a:p>
          <a:p>
            <a:r>
              <a:rPr lang="en-US" dirty="0">
                <a:solidFill>
                  <a:schemeClr val="tx1">
                    <a:alpha val="80000"/>
                  </a:schemeClr>
                </a:solidFill>
              </a:rPr>
              <a:t>Due to bureaucratic delays, low priority, and cost, </a:t>
            </a:r>
            <a:r>
              <a:rPr lang="en-US" b="1" dirty="0">
                <a:solidFill>
                  <a:schemeClr val="tx1">
                    <a:alpha val="80000"/>
                  </a:schemeClr>
                </a:solidFill>
              </a:rPr>
              <a:t>Winnipeg, a city of 841,000 people, is the last major Canadian city in 2025 without a full-scale publicly funded residential food waste material collection </a:t>
            </a:r>
            <a:r>
              <a:rPr lang="en-US" dirty="0">
                <a:solidFill>
                  <a:schemeClr val="tx1">
                    <a:alpha val="80000"/>
                  </a:schemeClr>
                </a:solidFill>
              </a:rPr>
              <a:t>(Daigneault, 2024, para. 3; EWSWA, 2025).  </a:t>
            </a:r>
          </a:p>
          <a:p>
            <a:r>
              <a:rPr lang="en-US" dirty="0">
                <a:solidFill>
                  <a:schemeClr val="tx1">
                    <a:alpha val="80000"/>
                  </a:schemeClr>
                </a:solidFill>
              </a:rPr>
              <a:t>This research project will involve a </a:t>
            </a:r>
            <a:r>
              <a:rPr lang="en-US" b="1" dirty="0">
                <a:solidFill>
                  <a:schemeClr val="tx1">
                    <a:alpha val="80000"/>
                  </a:schemeClr>
                </a:solidFill>
              </a:rPr>
              <a:t>case study centred on the city campus of the University of Winnipeg</a:t>
            </a:r>
            <a:r>
              <a:rPr lang="en-US" dirty="0">
                <a:solidFill>
                  <a:schemeClr val="tx1">
                    <a:alpha val="80000"/>
                  </a:schemeClr>
                </a:solidFill>
              </a:rPr>
              <a:t>.</a:t>
            </a:r>
          </a:p>
        </p:txBody>
      </p:sp>
    </p:spTree>
    <p:extLst>
      <p:ext uri="{BB962C8B-B14F-4D97-AF65-F5344CB8AC3E}">
        <p14:creationId xmlns:p14="http://schemas.microsoft.com/office/powerpoint/2010/main" val="3801330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FDB7B-52EA-18DE-EC52-873E07E51100}"/>
              </a:ext>
            </a:extLst>
          </p:cNvPr>
          <p:cNvSpPr>
            <a:spLocks noGrp="1"/>
          </p:cNvSpPr>
          <p:nvPr>
            <p:ph type="title"/>
          </p:nvPr>
        </p:nvSpPr>
        <p:spPr>
          <a:xfrm>
            <a:off x="0" y="36883"/>
            <a:ext cx="9143999" cy="646331"/>
          </a:xfrm>
        </p:spPr>
        <p:txBody>
          <a:bodyPr>
            <a:normAutofit fontScale="90000"/>
          </a:bodyPr>
          <a:lstStyle/>
          <a:p>
            <a:pPr algn="ctr"/>
            <a:r>
              <a:rPr lang="en-CA" b="1" dirty="0"/>
              <a:t>Introducing… The Wicked Problem</a:t>
            </a:r>
          </a:p>
        </p:txBody>
      </p:sp>
      <p:pic>
        <p:nvPicPr>
          <p:cNvPr id="5" name="Content Placeholder 4" descr="A drawing of a scale with a plant and a plant on it&#10;&#10;AI-generated content may be incorrect.">
            <a:extLst>
              <a:ext uri="{FF2B5EF4-FFF2-40B4-BE49-F238E27FC236}">
                <a16:creationId xmlns:a16="http://schemas.microsoft.com/office/drawing/2014/main" id="{1C8AEA9A-6603-148E-9BF9-9B7F6AC51140}"/>
              </a:ext>
            </a:extLst>
          </p:cNvPr>
          <p:cNvPicPr>
            <a:picLocks noGrp="1" noChangeAspect="1"/>
          </p:cNvPicPr>
          <p:nvPr>
            <p:ph idx="1"/>
          </p:nvPr>
        </p:nvPicPr>
        <p:blipFill>
          <a:blip r:embed="rId3"/>
          <a:stretch>
            <a:fillRect/>
          </a:stretch>
        </p:blipFill>
        <p:spPr>
          <a:xfrm>
            <a:off x="0" y="847926"/>
            <a:ext cx="9143998" cy="5705230"/>
          </a:xfrm>
        </p:spPr>
      </p:pic>
      <p:sp>
        <p:nvSpPr>
          <p:cNvPr id="8" name="TextBox 7">
            <a:extLst>
              <a:ext uri="{FF2B5EF4-FFF2-40B4-BE49-F238E27FC236}">
                <a16:creationId xmlns:a16="http://schemas.microsoft.com/office/drawing/2014/main" id="{06A9153C-037E-39F7-47D9-D18BB6EB5F44}"/>
              </a:ext>
            </a:extLst>
          </p:cNvPr>
          <p:cNvSpPr txBox="1"/>
          <p:nvPr/>
        </p:nvSpPr>
        <p:spPr>
          <a:xfrm>
            <a:off x="661277" y="617299"/>
            <a:ext cx="7651724" cy="646331"/>
          </a:xfrm>
          <a:prstGeom prst="rect">
            <a:avLst/>
          </a:prstGeom>
          <a:solidFill>
            <a:srgbClr val="FBF4E2"/>
          </a:solidFill>
          <a:ln w="38100">
            <a:solidFill>
              <a:srgbClr val="B2A697"/>
            </a:solidFill>
          </a:ln>
        </p:spPr>
        <p:txBody>
          <a:bodyPr wrap="square">
            <a:spAutoFit/>
          </a:bodyPr>
          <a:lstStyle/>
          <a:p>
            <a:pPr algn="ctr"/>
            <a:r>
              <a:rPr lang="en-US" i="1" dirty="0">
                <a:solidFill>
                  <a:srgbClr val="000000"/>
                </a:solidFill>
                <a:latin typeface="LintMcCreeIntlBB"/>
              </a:rPr>
              <a:t>Gl</a:t>
            </a:r>
            <a:r>
              <a:rPr lang="en-US" sz="1800" i="1" dirty="0">
                <a:solidFill>
                  <a:srgbClr val="000000"/>
                </a:solidFill>
                <a:latin typeface="LintMcCreeIntlBB"/>
              </a:rPr>
              <a:t>obal sustainable waste management practices represent the wicked problem of an imbalance between nature's ecosystems and human economic growth.</a:t>
            </a:r>
            <a:endParaRPr lang="en-CA" dirty="0"/>
          </a:p>
        </p:txBody>
      </p:sp>
      <p:sp>
        <p:nvSpPr>
          <p:cNvPr id="10" name="TextBox 9">
            <a:extLst>
              <a:ext uri="{FF2B5EF4-FFF2-40B4-BE49-F238E27FC236}">
                <a16:creationId xmlns:a16="http://schemas.microsoft.com/office/drawing/2014/main" id="{39FAE966-547F-7773-4680-71819AA67279}"/>
              </a:ext>
            </a:extLst>
          </p:cNvPr>
          <p:cNvSpPr txBox="1"/>
          <p:nvPr/>
        </p:nvSpPr>
        <p:spPr>
          <a:xfrm>
            <a:off x="0" y="6292785"/>
            <a:ext cx="9143999" cy="584775"/>
          </a:xfrm>
          <a:prstGeom prst="rect">
            <a:avLst/>
          </a:prstGeom>
          <a:solidFill>
            <a:srgbClr val="C8BEA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kern="1200" dirty="0">
                <a:solidFill>
                  <a:schemeClr val="tx1"/>
                </a:solidFill>
                <a:effectLst/>
                <a:latin typeface="+mn-lt"/>
                <a:ea typeface="+mn-ea"/>
                <a:cs typeface="+mn-cs"/>
              </a:rPr>
              <a:t>According to Bainbridge (2020), a </a:t>
            </a:r>
            <a:r>
              <a:rPr lang="en-CA" sz="1600" i="1" u="sng" kern="1200" dirty="0">
                <a:solidFill>
                  <a:schemeClr val="tx1"/>
                </a:solidFill>
                <a:effectLst/>
                <a:latin typeface="+mn-lt"/>
                <a:ea typeface="+mn-ea"/>
                <a:cs typeface="+mn-cs"/>
              </a:rPr>
              <a:t>wicked problem</a:t>
            </a:r>
            <a:r>
              <a:rPr lang="en-CA" sz="1600" kern="1200" dirty="0">
                <a:solidFill>
                  <a:schemeClr val="tx1"/>
                </a:solidFill>
                <a:effectLst/>
                <a:latin typeface="+mn-lt"/>
                <a:ea typeface="+mn-ea"/>
                <a:cs typeface="+mn-cs"/>
              </a:rPr>
              <a:t> is a “social issue which is difficult or impossible to fix because of the different rights and perspectives of all the interested parties involved” (p. 738).</a:t>
            </a:r>
          </a:p>
        </p:txBody>
      </p:sp>
      <p:sp>
        <p:nvSpPr>
          <p:cNvPr id="12" name="TextBox 11">
            <a:extLst>
              <a:ext uri="{FF2B5EF4-FFF2-40B4-BE49-F238E27FC236}">
                <a16:creationId xmlns:a16="http://schemas.microsoft.com/office/drawing/2014/main" id="{CC559AFD-B2BA-7080-A9B9-9F8D918C4579}"/>
              </a:ext>
            </a:extLst>
          </p:cNvPr>
          <p:cNvSpPr txBox="1"/>
          <p:nvPr/>
        </p:nvSpPr>
        <p:spPr>
          <a:xfrm rot="16200000">
            <a:off x="-2759064" y="2872446"/>
            <a:ext cx="6255903" cy="584775"/>
          </a:xfrm>
          <a:prstGeom prst="rect">
            <a:avLst/>
          </a:prstGeom>
          <a:solidFill>
            <a:srgbClr val="FBF4E2"/>
          </a:solidFill>
        </p:spPr>
        <p:txBody>
          <a:bodyPr wrap="square">
            <a:spAutoFit/>
          </a:bodyPr>
          <a:lstStyle/>
          <a:p>
            <a:pPr algn="ctr"/>
            <a:r>
              <a:rPr lang="en-CA" sz="1600" i="1" dirty="0"/>
              <a:t>H</a:t>
            </a:r>
            <a:r>
              <a:rPr lang="en-CA" sz="1600" i="1" kern="1200" dirty="0">
                <a:solidFill>
                  <a:schemeClr val="tx1"/>
                </a:solidFill>
                <a:effectLst/>
                <a:latin typeface="+mn-lt"/>
                <a:ea typeface="+mn-ea"/>
                <a:cs typeface="+mn-cs"/>
              </a:rPr>
              <a:t>umans produce a staggering two trillion kilograms </a:t>
            </a:r>
          </a:p>
          <a:p>
            <a:pPr algn="ctr"/>
            <a:r>
              <a:rPr lang="en-CA" sz="1600" i="1" kern="1200" dirty="0">
                <a:solidFill>
                  <a:schemeClr val="tx1"/>
                </a:solidFill>
                <a:effectLst/>
                <a:latin typeface="+mn-lt"/>
                <a:ea typeface="+mn-ea"/>
                <a:cs typeface="+mn-cs"/>
              </a:rPr>
              <a:t>of municipal solid waste annually</a:t>
            </a:r>
            <a:r>
              <a:rPr lang="en-CA" sz="1600" kern="1200" dirty="0">
                <a:solidFill>
                  <a:schemeClr val="tx1"/>
                </a:solidFill>
                <a:effectLst/>
                <a:latin typeface="+mn-lt"/>
                <a:ea typeface="+mn-ea"/>
                <a:cs typeface="+mn-cs"/>
              </a:rPr>
              <a:t> (Giurea et al., 2024). </a:t>
            </a:r>
            <a:endParaRPr lang="en-CA" sz="1600" dirty="0"/>
          </a:p>
        </p:txBody>
      </p:sp>
      <p:sp>
        <p:nvSpPr>
          <p:cNvPr id="13" name="TextBox 12">
            <a:extLst>
              <a:ext uri="{FF2B5EF4-FFF2-40B4-BE49-F238E27FC236}">
                <a16:creationId xmlns:a16="http://schemas.microsoft.com/office/drawing/2014/main" id="{9110D8A7-6B85-76C3-249A-7CFBB0B66A1C}"/>
              </a:ext>
            </a:extLst>
          </p:cNvPr>
          <p:cNvSpPr txBox="1"/>
          <p:nvPr/>
        </p:nvSpPr>
        <p:spPr>
          <a:xfrm rot="16200000">
            <a:off x="5605204" y="2749336"/>
            <a:ext cx="6255902" cy="830997"/>
          </a:xfrm>
          <a:prstGeom prst="rect">
            <a:avLst/>
          </a:prstGeom>
          <a:solidFill>
            <a:srgbClr val="FBF4E2"/>
          </a:solidFill>
        </p:spPr>
        <p:txBody>
          <a:bodyPr wrap="square">
            <a:spAutoFit/>
          </a:bodyPr>
          <a:lstStyle/>
          <a:p>
            <a:pPr algn="ctr"/>
            <a:r>
              <a:rPr lang="en-CA" sz="1600" i="1" dirty="0"/>
              <a:t>Sustainable Development </a:t>
            </a:r>
            <a:r>
              <a:rPr lang="en-CA" sz="1600" dirty="0"/>
              <a:t>“…meets the needs of the present without compromising the ability of future generations to meet their own needs.” (Brundtland, 1987, p. 43).</a:t>
            </a:r>
          </a:p>
        </p:txBody>
      </p:sp>
    </p:spTree>
    <p:extLst>
      <p:ext uri="{BB962C8B-B14F-4D97-AF65-F5344CB8AC3E}">
        <p14:creationId xmlns:p14="http://schemas.microsoft.com/office/powerpoint/2010/main" val="1019336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7584D-1886-4ABD-692C-0D80E4C1F335}"/>
            </a:ext>
          </a:extLst>
        </p:cNvPr>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0B4736F2-8EE3-7016-B94B-4B0042CEE1A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32390" r="32390"/>
          <a:stretch/>
        </p:blipFill>
        <p:spPr>
          <a:xfrm>
            <a:off x="209357" y="299509"/>
            <a:ext cx="3916219" cy="6258983"/>
          </a:xfrm>
          <a:prstGeom prst="rect">
            <a:avLst/>
          </a:prstGeom>
        </p:spPr>
      </p:pic>
      <p:sp>
        <p:nvSpPr>
          <p:cNvPr id="8" name="Content Placeholder 7">
            <a:extLst>
              <a:ext uri="{FF2B5EF4-FFF2-40B4-BE49-F238E27FC236}">
                <a16:creationId xmlns:a16="http://schemas.microsoft.com/office/drawing/2014/main" id="{ED02FAFA-D7AA-6F22-ABC9-34ABE951F1AD}"/>
              </a:ext>
            </a:extLst>
          </p:cNvPr>
          <p:cNvSpPr>
            <a:spLocks noGrp="1"/>
          </p:cNvSpPr>
          <p:nvPr>
            <p:ph sz="half" idx="1"/>
          </p:nvPr>
        </p:nvSpPr>
        <p:spPr>
          <a:xfrm>
            <a:off x="4239564" y="655320"/>
            <a:ext cx="4809066" cy="2834640"/>
          </a:xfrm>
          <a:ln w="38100">
            <a:solidFill>
              <a:srgbClr val="4589D2"/>
            </a:solidFill>
          </a:ln>
        </p:spPr>
        <p:txBody>
          <a:bodyPr vert="horz" lIns="91440" tIns="45720" rIns="91440" bIns="45720" rtlCol="0" anchor="t">
            <a:normAutofit/>
          </a:bodyPr>
          <a:lstStyle/>
          <a:p>
            <a:pPr marL="0" indent="0" algn="ctr">
              <a:buNone/>
            </a:pPr>
            <a:r>
              <a:rPr lang="en-US" sz="2000" dirty="0">
                <a:solidFill>
                  <a:schemeClr val="tx1">
                    <a:alpha val="80000"/>
                  </a:schemeClr>
                </a:solidFill>
              </a:rPr>
              <a:t>“</a:t>
            </a:r>
            <a:r>
              <a:rPr lang="en-US" sz="2000" i="1" dirty="0">
                <a:solidFill>
                  <a:schemeClr val="tx1">
                    <a:alpha val="80000"/>
                  </a:schemeClr>
                </a:solidFill>
              </a:rPr>
              <a:t>By diverting food waste from landfills, we can reduce methane emissions and build a cleaner Canada. Working with local governments, we are creating innovative solutions to ensure that the energy, water, and land resources used to grow our food are not wasted.</a:t>
            </a:r>
            <a:r>
              <a:rPr lang="en-US" sz="2000" dirty="0">
                <a:solidFill>
                  <a:schemeClr val="tx1">
                    <a:alpha val="80000"/>
                  </a:schemeClr>
                </a:solidFill>
              </a:rPr>
              <a:t>”</a:t>
            </a:r>
          </a:p>
          <a:p>
            <a:pPr marL="0" indent="0" algn="ctr">
              <a:buNone/>
            </a:pPr>
            <a:r>
              <a:rPr lang="en-US" sz="1600" dirty="0">
                <a:solidFill>
                  <a:schemeClr val="tx1">
                    <a:alpha val="80000"/>
                  </a:schemeClr>
                </a:solidFill>
              </a:rPr>
              <a:t>News release, September 29, 2025 – Ottawa, Ontario</a:t>
            </a:r>
            <a:br>
              <a:rPr lang="en-US" sz="1600" dirty="0">
                <a:solidFill>
                  <a:schemeClr val="tx1">
                    <a:alpha val="80000"/>
                  </a:schemeClr>
                </a:solidFill>
              </a:rPr>
            </a:br>
            <a:r>
              <a:rPr lang="en-US" sz="1600" dirty="0">
                <a:solidFill>
                  <a:schemeClr val="tx1">
                    <a:alpha val="80000"/>
                  </a:schemeClr>
                </a:solidFill>
              </a:rPr>
              <a:t>– The Honourable Julie </a:t>
            </a:r>
            <a:r>
              <a:rPr lang="en-US" sz="1600" dirty="0" err="1">
                <a:solidFill>
                  <a:schemeClr val="tx1">
                    <a:alpha val="80000"/>
                  </a:schemeClr>
                </a:solidFill>
              </a:rPr>
              <a:t>Dabrusin</a:t>
            </a:r>
            <a:r>
              <a:rPr lang="en-US" sz="1600" dirty="0">
                <a:solidFill>
                  <a:schemeClr val="tx1">
                    <a:alpha val="80000"/>
                  </a:schemeClr>
                </a:solidFill>
              </a:rPr>
              <a:t>, Minister of Environment and Climate Change</a:t>
            </a:r>
          </a:p>
        </p:txBody>
      </p:sp>
      <p:sp>
        <p:nvSpPr>
          <p:cNvPr id="2" name="TextBox 1">
            <a:extLst>
              <a:ext uri="{FF2B5EF4-FFF2-40B4-BE49-F238E27FC236}">
                <a16:creationId xmlns:a16="http://schemas.microsoft.com/office/drawing/2014/main" id="{1FF35120-0CA6-5C96-DDA1-F584F21A811B}"/>
              </a:ext>
            </a:extLst>
          </p:cNvPr>
          <p:cNvSpPr txBox="1"/>
          <p:nvPr/>
        </p:nvSpPr>
        <p:spPr>
          <a:xfrm rot="16200000">
            <a:off x="-1847656" y="3849321"/>
            <a:ext cx="3916220" cy="276999"/>
          </a:xfrm>
          <a:prstGeom prst="rect">
            <a:avLst/>
          </a:prstGeom>
          <a:noFill/>
        </p:spPr>
        <p:txBody>
          <a:bodyPr wrap="square" rtlCol="0">
            <a:spAutoFit/>
          </a:bodyPr>
          <a:lstStyle/>
          <a:p>
            <a:pPr algn="ctr"/>
            <a:r>
              <a:rPr lang="en-CA" sz="1200" i="1" dirty="0"/>
              <a:t>Photo courtesy of the University of Winnipeg, 2022</a:t>
            </a:r>
          </a:p>
        </p:txBody>
      </p:sp>
      <p:sp>
        <p:nvSpPr>
          <p:cNvPr id="7" name="Title 6">
            <a:extLst>
              <a:ext uri="{FF2B5EF4-FFF2-40B4-BE49-F238E27FC236}">
                <a16:creationId xmlns:a16="http://schemas.microsoft.com/office/drawing/2014/main" id="{440C829E-0E83-399D-04D1-6DA0E761AFA4}"/>
              </a:ext>
            </a:extLst>
          </p:cNvPr>
          <p:cNvSpPr>
            <a:spLocks noGrp="1"/>
          </p:cNvSpPr>
          <p:nvPr>
            <p:ph type="title"/>
          </p:nvPr>
        </p:nvSpPr>
        <p:spPr>
          <a:xfrm>
            <a:off x="209357" y="-55880"/>
            <a:ext cx="8869754" cy="665480"/>
          </a:xfrm>
          <a:solidFill>
            <a:schemeClr val="bg1"/>
          </a:solidFill>
        </p:spPr>
        <p:txBody>
          <a:bodyPr vert="horz" lIns="91440" tIns="45720" rIns="91440" bIns="45720" rtlCol="0" anchor="b">
            <a:normAutofit/>
          </a:bodyPr>
          <a:lstStyle/>
          <a:p>
            <a:pPr algn="ctr"/>
            <a:r>
              <a:rPr lang="en-US" sz="3200" b="1" dirty="0"/>
              <a:t>Rationale of the Study &amp; Purpose</a:t>
            </a:r>
          </a:p>
        </p:txBody>
      </p:sp>
      <p:sp>
        <p:nvSpPr>
          <p:cNvPr id="9" name="TextBox 8">
            <a:extLst>
              <a:ext uri="{FF2B5EF4-FFF2-40B4-BE49-F238E27FC236}">
                <a16:creationId xmlns:a16="http://schemas.microsoft.com/office/drawing/2014/main" id="{E602181E-A46E-7BFC-ED0D-50D2CFB08998}"/>
              </a:ext>
            </a:extLst>
          </p:cNvPr>
          <p:cNvSpPr txBox="1"/>
          <p:nvPr/>
        </p:nvSpPr>
        <p:spPr>
          <a:xfrm>
            <a:off x="4239564" y="3498066"/>
            <a:ext cx="4809066" cy="2554545"/>
          </a:xfrm>
          <a:prstGeom prst="rect">
            <a:avLst/>
          </a:prstGeom>
          <a:noFill/>
          <a:ln w="38100">
            <a:solidFill>
              <a:srgbClr val="7B151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kern="1200" dirty="0">
                <a:solidFill>
                  <a:schemeClr val="tx1"/>
                </a:solidFill>
                <a:effectLst/>
                <a:latin typeface="+mn-lt"/>
                <a:ea typeface="+mn-ea"/>
                <a:cs typeface="+mn-cs"/>
              </a:rPr>
              <a:t>This study frames organic waste management at the University of Winnipeg as a practical and explicit focus, positioning it as a case-study critique of global sustainability models and neoliberal agendas, through partnership with the University of Winnipeg waste community members.  </a:t>
            </a:r>
          </a:p>
        </p:txBody>
      </p:sp>
      <p:sp>
        <p:nvSpPr>
          <p:cNvPr id="10" name="TextBox 9">
            <a:extLst>
              <a:ext uri="{FF2B5EF4-FFF2-40B4-BE49-F238E27FC236}">
                <a16:creationId xmlns:a16="http://schemas.microsoft.com/office/drawing/2014/main" id="{B21CD46B-05B0-2A09-32F5-083B60907735}"/>
              </a:ext>
            </a:extLst>
          </p:cNvPr>
          <p:cNvSpPr txBox="1"/>
          <p:nvPr/>
        </p:nvSpPr>
        <p:spPr>
          <a:xfrm>
            <a:off x="0" y="6091743"/>
            <a:ext cx="9144000" cy="677108"/>
          </a:xfrm>
          <a:prstGeom prst="rect">
            <a:avLst/>
          </a:prstGeom>
          <a:solidFill>
            <a:schemeClr val="bg1"/>
          </a:solidFill>
          <a:ln w="28575">
            <a:solidFill>
              <a:srgbClr val="00B050"/>
            </a:solidFill>
          </a:ln>
        </p:spPr>
        <p:txBody>
          <a:bodyPr wrap="square" rtlCol="0">
            <a:spAutoFit/>
          </a:bodyPr>
          <a:lstStyle/>
          <a:p>
            <a:r>
              <a:rPr lang="en-CA" sz="1900" b="1" dirty="0"/>
              <a:t>2023 Audit: 40% waste is organic (of which, </a:t>
            </a:r>
            <a:r>
              <a:rPr lang="en-CA" sz="1900" b="1" u="sng" dirty="0"/>
              <a:t>ONLY 28% separated correctly</a:t>
            </a:r>
            <a:r>
              <a:rPr lang="en-CA" sz="1900" b="1" dirty="0"/>
              <a:t>, 64% sent to landfill in plastic bags INCORRECTLY, 8% sent to recycling INCORRECTLY)</a:t>
            </a:r>
          </a:p>
        </p:txBody>
      </p:sp>
    </p:spTree>
    <p:extLst>
      <p:ext uri="{BB962C8B-B14F-4D97-AF65-F5344CB8AC3E}">
        <p14:creationId xmlns:p14="http://schemas.microsoft.com/office/powerpoint/2010/main" val="2340606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C3D4C-CF8C-B38D-418A-4A433D3F098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B7C7D9-71C1-2968-10CB-CBC7FD723E7A}"/>
              </a:ext>
            </a:extLst>
          </p:cNvPr>
          <p:cNvSpPr>
            <a:spLocks noGrp="1"/>
          </p:cNvSpPr>
          <p:nvPr>
            <p:ph sz="half" idx="1"/>
          </p:nvPr>
        </p:nvSpPr>
        <p:spPr>
          <a:xfrm>
            <a:off x="5416690" y="135609"/>
            <a:ext cx="3651110" cy="4053840"/>
          </a:xfrm>
          <a:ln w="28575">
            <a:solidFill>
              <a:schemeClr val="accent2"/>
            </a:solidFill>
          </a:ln>
        </p:spPr>
        <p:txBody>
          <a:bodyPr vert="horz" lIns="91440" tIns="45720" rIns="91440" bIns="45720" rtlCol="0">
            <a:noAutofit/>
          </a:bodyPr>
          <a:lstStyle/>
          <a:p>
            <a:pPr marL="0" indent="0" algn="ctr">
              <a:buNone/>
            </a:pPr>
            <a:r>
              <a:rPr lang="en-US" sz="2700" b="1" dirty="0"/>
              <a:t>Research Question</a:t>
            </a:r>
          </a:p>
          <a:p>
            <a:pPr marL="0" indent="0" algn="ctr">
              <a:buNone/>
            </a:pPr>
            <a:r>
              <a:rPr lang="en-CA" sz="2700" i="1" dirty="0"/>
              <a:t>“</a:t>
            </a:r>
            <a:r>
              <a:rPr lang="en-US" sz="2700" dirty="0"/>
              <a:t>How do community members experience, understand, and document sustainability through their involvement in local waste management initiatives in Winnipeg?</a:t>
            </a:r>
            <a:r>
              <a:rPr lang="en-CA" sz="2700" dirty="0"/>
              <a:t>”</a:t>
            </a:r>
            <a:endParaRPr lang="en-US" sz="2700" dirty="0"/>
          </a:p>
        </p:txBody>
      </p:sp>
      <p:pic>
        <p:nvPicPr>
          <p:cNvPr id="7" name="Content Placeholder 6" descr="An apple core with a stick on it&#10;&#10;AI-generated content may be incorrect.">
            <a:extLst>
              <a:ext uri="{FF2B5EF4-FFF2-40B4-BE49-F238E27FC236}">
                <a16:creationId xmlns:a16="http://schemas.microsoft.com/office/drawing/2014/main" id="{693B52BD-1A48-6577-3C5F-B86026F9E87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1" b="1641"/>
          <a:stretch/>
        </p:blipFill>
        <p:spPr>
          <a:xfrm>
            <a:off x="0" y="0"/>
            <a:ext cx="5386210" cy="6857990"/>
          </a:xfrm>
          <a:prstGeom prst="rect">
            <a:avLst/>
          </a:prstGeom>
          <a:effectLst/>
        </p:spPr>
      </p:pic>
      <p:sp>
        <p:nvSpPr>
          <p:cNvPr id="2" name="TextBox 1">
            <a:extLst>
              <a:ext uri="{FF2B5EF4-FFF2-40B4-BE49-F238E27FC236}">
                <a16:creationId xmlns:a16="http://schemas.microsoft.com/office/drawing/2014/main" id="{F780006D-FE6F-1719-3283-03D51B353B4C}"/>
              </a:ext>
            </a:extLst>
          </p:cNvPr>
          <p:cNvSpPr txBox="1"/>
          <p:nvPr/>
        </p:nvSpPr>
        <p:spPr>
          <a:xfrm rot="16200000">
            <a:off x="3163445" y="3728949"/>
            <a:ext cx="3817028" cy="338554"/>
          </a:xfrm>
          <a:prstGeom prst="rect">
            <a:avLst/>
          </a:prstGeom>
          <a:noFill/>
        </p:spPr>
        <p:txBody>
          <a:bodyPr wrap="square" rtlCol="0">
            <a:spAutoFit/>
          </a:bodyPr>
          <a:lstStyle/>
          <a:p>
            <a:pPr algn="ctr"/>
            <a:r>
              <a:rPr lang="en-CA" sz="1600" i="1" dirty="0"/>
              <a:t>Image created by Joseph Harding, 2025</a:t>
            </a:r>
          </a:p>
        </p:txBody>
      </p:sp>
      <p:sp>
        <p:nvSpPr>
          <p:cNvPr id="9" name="TextBox 8">
            <a:extLst>
              <a:ext uri="{FF2B5EF4-FFF2-40B4-BE49-F238E27FC236}">
                <a16:creationId xmlns:a16="http://schemas.microsoft.com/office/drawing/2014/main" id="{EAFE22CC-64BD-18EC-EBC4-DA73EF77BA74}"/>
              </a:ext>
            </a:extLst>
          </p:cNvPr>
          <p:cNvSpPr txBox="1"/>
          <p:nvPr/>
        </p:nvSpPr>
        <p:spPr>
          <a:xfrm>
            <a:off x="5416690" y="4399944"/>
            <a:ext cx="3651110" cy="2246769"/>
          </a:xfrm>
          <a:prstGeom prst="rect">
            <a:avLst/>
          </a:prstGeom>
          <a:noFill/>
        </p:spPr>
        <p:txBody>
          <a:bodyPr wrap="square">
            <a:spAutoFit/>
          </a:bodyPr>
          <a:lstStyle/>
          <a:p>
            <a:r>
              <a:rPr lang="en-US" sz="1750" b="1" i="1" dirty="0"/>
              <a:t>This project aims to: </a:t>
            </a:r>
            <a:r>
              <a:rPr lang="en-US" sz="1750" i="1" dirty="0"/>
              <a:t>(a) document collective responsibility related to sustainable waste management; </a:t>
            </a:r>
          </a:p>
          <a:p>
            <a:r>
              <a:rPr lang="en-US" sz="1750" i="1" dirty="0"/>
              <a:t>(b) democratize knowledge production through visual storytelling; and </a:t>
            </a:r>
          </a:p>
          <a:p>
            <a:r>
              <a:rPr lang="en-US" sz="1750" i="1" dirty="0"/>
              <a:t>(c) generate educational insights for campus sustainability.</a:t>
            </a:r>
            <a:endParaRPr lang="en-CA" sz="1750" i="1" dirty="0"/>
          </a:p>
        </p:txBody>
      </p:sp>
    </p:spTree>
    <p:extLst>
      <p:ext uri="{BB962C8B-B14F-4D97-AF65-F5344CB8AC3E}">
        <p14:creationId xmlns:p14="http://schemas.microsoft.com/office/powerpoint/2010/main" val="416213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80CB3-3333-F90E-96A3-D64E57DC4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C7FAE-8181-7093-EF4E-D3C2FC25CFF6}"/>
              </a:ext>
            </a:extLst>
          </p:cNvPr>
          <p:cNvSpPr>
            <a:spLocks noGrp="1"/>
          </p:cNvSpPr>
          <p:nvPr>
            <p:ph type="title"/>
          </p:nvPr>
        </p:nvSpPr>
        <p:spPr>
          <a:xfrm>
            <a:off x="15240" y="83775"/>
            <a:ext cx="8633314" cy="631336"/>
          </a:xfrm>
        </p:spPr>
        <p:txBody>
          <a:bodyPr>
            <a:noAutofit/>
          </a:bodyPr>
          <a:lstStyle/>
          <a:p>
            <a:pPr algn="ctr"/>
            <a:r>
              <a:rPr lang="en-CA" sz="3200" b="1" dirty="0"/>
              <a:t>Literature Review – Defining the Wicked Problem</a:t>
            </a:r>
          </a:p>
        </p:txBody>
      </p:sp>
      <p:graphicFrame>
        <p:nvGraphicFramePr>
          <p:cNvPr id="11" name="Content Placeholder 10">
            <a:extLst>
              <a:ext uri="{FF2B5EF4-FFF2-40B4-BE49-F238E27FC236}">
                <a16:creationId xmlns:a16="http://schemas.microsoft.com/office/drawing/2014/main" id="{345B5BA4-F145-DEB5-5517-39FA03DABED3}"/>
              </a:ext>
            </a:extLst>
          </p:cNvPr>
          <p:cNvGraphicFramePr>
            <a:graphicFrameLocks noGrp="1"/>
          </p:cNvGraphicFramePr>
          <p:nvPr>
            <p:ph idx="1"/>
            <p:extLst>
              <p:ext uri="{D42A27DB-BD31-4B8C-83A1-F6EECF244321}">
                <p14:modId xmlns:p14="http://schemas.microsoft.com/office/powerpoint/2010/main" val="1696818"/>
              </p:ext>
            </p:extLst>
          </p:nvPr>
        </p:nvGraphicFramePr>
        <p:xfrm>
          <a:off x="220833" y="922409"/>
          <a:ext cx="8424584" cy="5049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FCEED4F-8A70-146A-BB45-02D12A8CD156}"/>
              </a:ext>
            </a:extLst>
          </p:cNvPr>
          <p:cNvSpPr txBox="1"/>
          <p:nvPr/>
        </p:nvSpPr>
        <p:spPr>
          <a:xfrm rot="16200000">
            <a:off x="5461876" y="3225304"/>
            <a:ext cx="6819946" cy="369332"/>
          </a:xfrm>
          <a:prstGeom prst="rect">
            <a:avLst/>
          </a:prstGeom>
          <a:solidFill>
            <a:schemeClr val="bg1"/>
          </a:solidFill>
        </p:spPr>
        <p:txBody>
          <a:bodyPr wrap="square">
            <a:spAutoFit/>
          </a:bodyPr>
          <a:lstStyle/>
          <a:p>
            <a:pPr algn="ctr"/>
            <a:r>
              <a:rPr lang="en-US" i="1" dirty="0">
                <a:solidFill>
                  <a:srgbClr val="000000"/>
                </a:solidFill>
                <a:latin typeface="LintMcCreeIntlBB"/>
              </a:rPr>
              <a:t>100 + refs, majority 2016-2025, seminal references (1972, 1986)</a:t>
            </a:r>
            <a:endParaRPr lang="en-CA" dirty="0"/>
          </a:p>
        </p:txBody>
      </p:sp>
      <p:sp>
        <p:nvSpPr>
          <p:cNvPr id="9" name="TextBox 8">
            <a:extLst>
              <a:ext uri="{FF2B5EF4-FFF2-40B4-BE49-F238E27FC236}">
                <a16:creationId xmlns:a16="http://schemas.microsoft.com/office/drawing/2014/main" id="{AB07DCBE-C91C-BD5E-2414-FF6294C25728}"/>
              </a:ext>
            </a:extLst>
          </p:cNvPr>
          <p:cNvSpPr txBox="1"/>
          <p:nvPr/>
        </p:nvSpPr>
        <p:spPr>
          <a:xfrm>
            <a:off x="220832" y="6148430"/>
            <a:ext cx="8424583" cy="646331"/>
          </a:xfrm>
          <a:prstGeom prst="rect">
            <a:avLst/>
          </a:prstGeom>
          <a:noFill/>
          <a:ln>
            <a:solidFill>
              <a:srgbClr val="4589D2"/>
            </a:solidFill>
          </a:ln>
        </p:spPr>
        <p:txBody>
          <a:bodyPr wrap="square">
            <a:spAutoFit/>
          </a:bodyPr>
          <a:lstStyle/>
          <a:p>
            <a:pPr algn="ctr"/>
            <a:r>
              <a:rPr lang="en-CA" dirty="0"/>
              <a:t>Followed Callahan’s (2014) five characteristics of a robust literature review: “concise, clear, critical, convincing, and contributive” (p. 272). </a:t>
            </a:r>
          </a:p>
        </p:txBody>
      </p:sp>
    </p:spTree>
    <p:extLst>
      <p:ext uri="{BB962C8B-B14F-4D97-AF65-F5344CB8AC3E}">
        <p14:creationId xmlns:p14="http://schemas.microsoft.com/office/powerpoint/2010/main" val="24488592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10641</TotalTime>
  <Words>10005</Words>
  <Application>Microsoft Office PowerPoint</Application>
  <PresentationFormat>On-screen Show (4:3)</PresentationFormat>
  <Paragraphs>538</Paragraphs>
  <Slides>47</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Aptos</vt:lpstr>
      <vt:lpstr>Aptos Display</vt:lpstr>
      <vt:lpstr>Arial</vt:lpstr>
      <vt:lpstr>Calibri</vt:lpstr>
      <vt:lpstr>fkGroteskNeue</vt:lpstr>
      <vt:lpstr>LintMcCreeIntlBB</vt:lpstr>
      <vt:lpstr>Open Sans</vt:lpstr>
      <vt:lpstr>Office Theme</vt:lpstr>
      <vt:lpstr>Elegantly Wasted: Documenting Community Experiences of Sustainable Waste Management in Winnipeg</vt:lpstr>
      <vt:lpstr>Land Acknowledgment</vt:lpstr>
      <vt:lpstr>Research Proposal Accessibility Via:</vt:lpstr>
      <vt:lpstr>Presentation Agenda</vt:lpstr>
      <vt:lpstr>Context</vt:lpstr>
      <vt:lpstr>Introducing… The Wicked Problem</vt:lpstr>
      <vt:lpstr>Rationale of the Study &amp; Purpose</vt:lpstr>
      <vt:lpstr>PowerPoint Presentation</vt:lpstr>
      <vt:lpstr>Literature Review – Defining the Wicked Problem</vt:lpstr>
      <vt:lpstr>Literature Review:  Key Components</vt:lpstr>
      <vt:lpstr>Theoretical Framework: Ecopedagogy</vt:lpstr>
      <vt:lpstr>Sustainable Development and Neoliberalism</vt:lpstr>
      <vt:lpstr>Wicked Problem Dimensions</vt:lpstr>
      <vt:lpstr>Gaps in the Literature</vt:lpstr>
      <vt:lpstr>Research Study Paradigm</vt:lpstr>
      <vt:lpstr>Methodology – Addressing the Wicked Problem</vt:lpstr>
      <vt:lpstr>Research Methodologies </vt:lpstr>
      <vt:lpstr>“The greatest potential of ABR is its ability to advance public scholarship and thus be useful” (Leavy, 2020, p. 32). </vt:lpstr>
      <vt:lpstr>CPAR includes “the role of the relationship between education and social change; a commitment to participation; a commitment to revealing the disempowerment and injustice created in industrialized societies; and the inclusion of critical friends in the research group” (Bodziński-Guzik &amp; Stożek, 2024, p. 2).</vt:lpstr>
      <vt:lpstr>Research Participants (n = 12)</vt:lpstr>
      <vt:lpstr>Positionality (as an outlier)</vt:lpstr>
      <vt:lpstr>Research Methods</vt:lpstr>
      <vt:lpstr>Research Method 1:  Ride-along</vt:lpstr>
      <vt:lpstr>Research Method 2: Fumettivoice</vt:lpstr>
      <vt:lpstr>Research Method 3: Focus Group</vt:lpstr>
      <vt:lpstr>Data Analysis</vt:lpstr>
      <vt:lpstr>SHOWeD Method of Image Analysis </vt:lpstr>
      <vt:lpstr>Multimodal Critical Discourse Analysis (MCDA)</vt:lpstr>
      <vt:lpstr>Research Rigor and Trustworthiness</vt:lpstr>
      <vt:lpstr>Ethical Considerations</vt:lpstr>
      <vt:lpstr>Research Timeline</vt:lpstr>
      <vt:lpstr>Research Timeline</vt:lpstr>
      <vt:lpstr>Conclusion</vt:lpstr>
      <vt:lpstr>References</vt:lpstr>
      <vt:lpstr>References</vt:lpstr>
      <vt:lpstr>References</vt:lpstr>
      <vt:lpstr>Gratitude</vt:lpstr>
      <vt:lpstr>Questions / Comments</vt:lpstr>
      <vt:lpstr>Supplementary Information</vt:lpstr>
      <vt:lpstr>Research Sub-questions</vt:lpstr>
      <vt:lpstr>Research Objectives</vt:lpstr>
      <vt:lpstr>Fumettivoice Process</vt:lpstr>
      <vt:lpstr>Fumettivoice – participant instructions example</vt:lpstr>
      <vt:lpstr>PowerPoint Presentation</vt:lpstr>
      <vt:lpstr>Data Management:  Key Features</vt:lpstr>
      <vt:lpstr>Data Analysis Software – MAXQDA [https://www.maxqda.com]  Threat Risk Assessment completed by the University of Manitoba, Information Security &amp; Compliance, 18 Nov 2025</vt:lpstr>
      <vt:lpstr>Elegantly Wasted: Documenting Community Experiences of  Sustainable Waste Management in Winnipeg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Joseph Harding</dc:creator>
  <cp:lastModifiedBy>Joseph Harding</cp:lastModifiedBy>
  <cp:revision>158</cp:revision>
  <cp:lastPrinted>2025-11-19T17:09:08Z</cp:lastPrinted>
  <dcterms:created xsi:type="dcterms:W3CDTF">2025-02-18T04:20:36Z</dcterms:created>
  <dcterms:modified xsi:type="dcterms:W3CDTF">2025-11-19T17:10:03Z</dcterms:modified>
</cp:coreProperties>
</file>